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122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96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8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3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1A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l="389" r="38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37E">
              <a:alpha val="85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342900" y="2385670"/>
            <a:ext cx="1143000" cy="38405"/>
          </a:xfrm>
          <a:prstGeom prst="rect">
            <a:avLst/>
          </a:prstGeom>
          <a:solidFill>
            <a:srgbClr val="00BCD4"/>
          </a:solidFill>
          <a:ln/>
        </p:spPr>
      </p:sp>
      <p:sp>
        <p:nvSpPr>
          <p:cNvPr id="6" name="Shape 3"/>
          <p:cNvSpPr/>
          <p:nvPr/>
        </p:nvSpPr>
        <p:spPr>
          <a:xfrm>
            <a:off x="342900" y="5400446"/>
            <a:ext cx="11505895" cy="9144"/>
          </a:xfrm>
          <a:prstGeom prst="rect">
            <a:avLst/>
          </a:prstGeom>
          <a:solidFill>
            <a:srgbClr val="6B7280"/>
          </a:solidFill>
          <a:ln/>
        </p:spPr>
      </p:sp>
      <p:sp>
        <p:nvSpPr>
          <p:cNvPr id="7" name="Text 4"/>
          <p:cNvSpPr txBox="1"/>
          <p:nvPr/>
        </p:nvSpPr>
        <p:spPr>
          <a:xfrm>
            <a:off x="342900" y="362102"/>
            <a:ext cx="27624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</a:t>
            </a:r>
            <a:endParaRPr lang="en-US" sz="1500" dirty="0"/>
          </a:p>
        </p:txBody>
      </p:sp>
      <p:sp>
        <p:nvSpPr>
          <p:cNvPr id="8" name="Text 5"/>
          <p:cNvSpPr txBox="1"/>
          <p:nvPr/>
        </p:nvSpPr>
        <p:spPr>
          <a:xfrm>
            <a:off x="342900" y="714146"/>
            <a:ext cx="20153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BFDBF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Session Jan – May 2026</a:t>
            </a:r>
            <a:endParaRPr lang="en-US" sz="1300" dirty="0"/>
          </a:p>
        </p:txBody>
      </p:sp>
      <p:sp>
        <p:nvSpPr>
          <p:cNvPr id="9" name="Text 6"/>
          <p:cNvSpPr txBox="1"/>
          <p:nvPr/>
        </p:nvSpPr>
        <p:spPr>
          <a:xfrm>
            <a:off x="342900" y="2671877"/>
            <a:ext cx="10487254" cy="810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Cycle and CAD Systems</a:t>
            </a:r>
            <a:endParaRPr lang="en-US" sz="5400" dirty="0"/>
          </a:p>
        </p:txBody>
      </p:sp>
      <p:sp>
        <p:nvSpPr>
          <p:cNvPr id="10" name="Text 7"/>
          <p:cNvSpPr txBox="1"/>
          <p:nvPr/>
        </p:nvSpPr>
        <p:spPr>
          <a:xfrm>
            <a:off x="342900" y="3681374"/>
            <a:ext cx="45153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E5E7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Computer Aided Design Lecture 1 Module 1</a:t>
            </a:r>
            <a:endParaRPr lang="en-US" sz="1800" dirty="0"/>
          </a:p>
        </p:txBody>
      </p:sp>
      <p:sp>
        <p:nvSpPr>
          <p:cNvPr id="11" name="Text 8"/>
          <p:cNvSpPr txBox="1"/>
          <p:nvPr/>
        </p:nvSpPr>
        <p:spPr>
          <a:xfrm>
            <a:off x="342900" y="5658307"/>
            <a:ext cx="103418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PREPARED BY</a:t>
            </a:r>
            <a:endParaRPr lang="en-US" sz="1000" dirty="0"/>
          </a:p>
        </p:txBody>
      </p:sp>
      <p:sp>
        <p:nvSpPr>
          <p:cNvPr id="12" name="Text 9"/>
          <p:cNvSpPr txBox="1"/>
          <p:nvPr/>
        </p:nvSpPr>
        <p:spPr>
          <a:xfrm>
            <a:off x="342900" y="5867705"/>
            <a:ext cx="2015338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Dinesh Kumar</a:t>
            </a:r>
            <a:endParaRPr lang="en-US" sz="2200" dirty="0"/>
          </a:p>
        </p:txBody>
      </p:sp>
      <p:sp>
        <p:nvSpPr>
          <p:cNvPr id="13" name="Text 10"/>
          <p:cNvSpPr txBox="1"/>
          <p:nvPr/>
        </p:nvSpPr>
        <p:spPr>
          <a:xfrm>
            <a:off x="342900" y="6267298"/>
            <a:ext cx="18196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Assistant Professor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8197596" y="6279185"/>
            <a:ext cx="3657600" cy="9144"/>
          </a:xfrm>
          <a:prstGeom prst="rect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15" name="Text 12"/>
          <p:cNvSpPr txBox="1"/>
          <p:nvPr/>
        </p:nvSpPr>
        <p:spPr>
          <a:xfrm>
            <a:off x="8197596" y="5945429"/>
            <a:ext cx="3794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E8EAF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 Y PATIL INTERNATIONAL UNIVERSITY</a:t>
            </a:r>
            <a:endParaRPr lang="en-US" sz="1400" dirty="0"/>
          </a:p>
        </p:txBody>
      </p:sp>
      <p:sp>
        <p:nvSpPr>
          <p:cNvPr id="16" name="Text 13"/>
          <p:cNvSpPr txBox="1"/>
          <p:nvPr/>
        </p:nvSpPr>
        <p:spPr>
          <a:xfrm>
            <a:off x="9988906" y="6344107"/>
            <a:ext cx="196778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School of Continuing Education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42900" y="1672438"/>
            <a:ext cx="4028846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7" name="Shape 5"/>
          <p:cNvSpPr/>
          <p:nvPr/>
        </p:nvSpPr>
        <p:spPr>
          <a:xfrm>
            <a:off x="342900" y="1996135"/>
            <a:ext cx="4028846" cy="2009851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42900" y="1996135"/>
            <a:ext cx="38405" cy="2009851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t="-1310" b="-1310"/>
          <a:stretch/>
        </p:blipFill>
        <p:spPr>
          <a:xfrm>
            <a:off x="533095" y="2189074"/>
            <a:ext cx="209398" cy="171907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743407" y="2148840"/>
            <a:ext cx="148864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Workflow Pipeline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342900" y="4190695"/>
            <a:ext cx="4028846" cy="181965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2900" y="4190695"/>
            <a:ext cx="38405" cy="1819656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095" y="4383634"/>
            <a:ext cx="171907" cy="171907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705002" y="4343400"/>
            <a:ext cx="188823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Interoperability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33095" y="5505602"/>
            <a:ext cx="571500" cy="295351"/>
          </a:xfrm>
          <a:prstGeom prst="roundRect">
            <a:avLst>
              <a:gd name="adj" fmla="val 39948"/>
            </a:avLst>
          </a:prstGeom>
          <a:solidFill>
            <a:srgbClr val="E3F2FD"/>
          </a:solidFill>
          <a:ln w="12700">
            <a:solidFill>
              <a:srgbClr val="B3E5FC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1153058" y="5505602"/>
            <a:ext cx="533095" cy="295351"/>
          </a:xfrm>
          <a:prstGeom prst="roundRect">
            <a:avLst>
              <a:gd name="adj" fmla="val 39948"/>
            </a:avLst>
          </a:prstGeom>
          <a:solidFill>
            <a:srgbClr val="E3F2FD"/>
          </a:solidFill>
          <a:ln w="12700">
            <a:solidFill>
              <a:srgbClr val="B3E5FC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1735531" y="5505602"/>
            <a:ext cx="400507" cy="295351"/>
          </a:xfrm>
          <a:prstGeom prst="roundRect">
            <a:avLst>
              <a:gd name="adj" fmla="val 39948"/>
            </a:avLst>
          </a:prstGeom>
          <a:solidFill>
            <a:srgbClr val="E3F2FD"/>
          </a:solidFill>
          <a:ln w="12700">
            <a:solidFill>
              <a:srgbClr val="B3E5FC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2191817" y="5505602"/>
            <a:ext cx="800100" cy="295351"/>
          </a:xfrm>
          <a:prstGeom prst="roundRect">
            <a:avLst>
              <a:gd name="adj" fmla="val 39948"/>
            </a:avLst>
          </a:prstGeom>
          <a:solidFill>
            <a:srgbClr val="E3F2FD"/>
          </a:solidFill>
          <a:ln w="12700">
            <a:solidFill>
              <a:srgbClr val="B3E5FC"/>
            </a:solidFill>
            <a:prstDash val="solid"/>
          </a:ln>
        </p:spPr>
      </p:sp>
      <p:sp>
        <p:nvSpPr>
          <p:cNvPr id="19" name="Text 15"/>
          <p:cNvSpPr txBox="1"/>
          <p:nvPr/>
        </p:nvSpPr>
        <p:spPr>
          <a:xfrm>
            <a:off x="342900" y="758038"/>
            <a:ext cx="2677363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Workflow</a:t>
            </a:r>
            <a:endParaRPr lang="en-US" sz="3000" dirty="0"/>
          </a:p>
        </p:txBody>
      </p:sp>
      <p:sp>
        <p:nvSpPr>
          <p:cNvPr id="20" name="Text 16"/>
          <p:cNvSpPr txBox="1"/>
          <p:nvPr/>
        </p:nvSpPr>
        <p:spPr>
          <a:xfrm>
            <a:off x="342900" y="1262786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Thread Integration</a:t>
            </a:r>
            <a:endParaRPr lang="en-US" sz="1500" dirty="0"/>
          </a:p>
        </p:txBody>
      </p:sp>
      <p:sp>
        <p:nvSpPr>
          <p:cNvPr id="21" name="Text 17"/>
          <p:cNvSpPr txBox="1"/>
          <p:nvPr/>
        </p:nvSpPr>
        <p:spPr>
          <a:xfrm>
            <a:off x="533095" y="5286146"/>
            <a:ext cx="115305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NEUTRAL FORMATS</a:t>
            </a:r>
            <a:endParaRPr lang="en-US" sz="900" dirty="0"/>
          </a:p>
        </p:txBody>
      </p:sp>
      <p:sp>
        <p:nvSpPr>
          <p:cNvPr id="22" name="Text 18"/>
          <p:cNvSpPr txBox="1"/>
          <p:nvPr/>
        </p:nvSpPr>
        <p:spPr>
          <a:xfrm>
            <a:off x="657454" y="5572354"/>
            <a:ext cx="4215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277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STEP</a:t>
            </a:r>
            <a:endParaRPr lang="en-US" sz="1000" dirty="0"/>
          </a:p>
        </p:txBody>
      </p:sp>
      <p:sp>
        <p:nvSpPr>
          <p:cNvPr id="23" name="Text 19"/>
          <p:cNvSpPr txBox="1"/>
          <p:nvPr/>
        </p:nvSpPr>
        <p:spPr>
          <a:xfrm>
            <a:off x="1276502" y="5572354"/>
            <a:ext cx="38313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277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IGES</a:t>
            </a:r>
            <a:endParaRPr lang="en-US" sz="1000" dirty="0"/>
          </a:p>
        </p:txBody>
      </p:sp>
      <p:sp>
        <p:nvSpPr>
          <p:cNvPr id="24" name="Text 20"/>
          <p:cNvSpPr txBox="1"/>
          <p:nvPr/>
        </p:nvSpPr>
        <p:spPr>
          <a:xfrm>
            <a:off x="1858975" y="5572354"/>
            <a:ext cx="24963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277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JT</a:t>
            </a:r>
            <a:endParaRPr lang="en-US" sz="1000" dirty="0"/>
          </a:p>
        </p:txBody>
      </p:sp>
      <p:sp>
        <p:nvSpPr>
          <p:cNvPr id="25" name="Text 21"/>
          <p:cNvSpPr txBox="1"/>
          <p:nvPr/>
        </p:nvSpPr>
        <p:spPr>
          <a:xfrm>
            <a:off x="2316175" y="5572354"/>
            <a:ext cx="6501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277B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Parasolid</a:t>
            </a:r>
            <a:endParaRPr lang="en-US" sz="1000" dirty="0"/>
          </a:p>
        </p:txBody>
      </p:sp>
      <p:sp>
        <p:nvSpPr>
          <p:cNvPr id="26" name="Text 22"/>
          <p:cNvSpPr txBox="1"/>
          <p:nvPr/>
        </p:nvSpPr>
        <p:spPr>
          <a:xfrm>
            <a:off x="724205" y="2495398"/>
            <a:ext cx="27569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Input: Problem Definition &amp; Requirements</a:t>
            </a:r>
            <a:endParaRPr lang="en-US" sz="1100" dirty="0"/>
          </a:p>
        </p:txBody>
      </p:sp>
      <p:sp>
        <p:nvSpPr>
          <p:cNvPr id="27" name="Text 23"/>
          <p:cNvSpPr txBox="1"/>
          <p:nvPr/>
        </p:nvSpPr>
        <p:spPr>
          <a:xfrm>
            <a:off x="724205" y="2769718"/>
            <a:ext cx="25950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Modeling: Parametric 3D CAD Creation</a:t>
            </a:r>
            <a:endParaRPr lang="en-US" sz="1100" dirty="0"/>
          </a:p>
        </p:txBody>
      </p:sp>
      <p:sp>
        <p:nvSpPr>
          <p:cNvPr id="28" name="Text 24"/>
          <p:cNvSpPr txBox="1"/>
          <p:nvPr/>
        </p:nvSpPr>
        <p:spPr>
          <a:xfrm>
            <a:off x="724205" y="3044038"/>
            <a:ext cx="306141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Management: PDM Check-in / Version Control</a:t>
            </a:r>
            <a:endParaRPr lang="en-US" sz="1100" dirty="0"/>
          </a:p>
        </p:txBody>
      </p:sp>
      <p:sp>
        <p:nvSpPr>
          <p:cNvPr id="29" name="Text 25"/>
          <p:cNvSpPr txBox="1"/>
          <p:nvPr/>
        </p:nvSpPr>
        <p:spPr>
          <a:xfrm>
            <a:off x="724205" y="3318358"/>
            <a:ext cx="26426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Output: BOM Generation &amp; 2D Drawings</a:t>
            </a:r>
            <a:endParaRPr lang="en-US" sz="1100" dirty="0"/>
          </a:p>
        </p:txBody>
      </p:sp>
      <p:sp>
        <p:nvSpPr>
          <p:cNvPr id="30" name="Text 26"/>
          <p:cNvSpPr txBox="1"/>
          <p:nvPr/>
        </p:nvSpPr>
        <p:spPr>
          <a:xfrm>
            <a:off x="724205" y="3592678"/>
            <a:ext cx="27093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Downstream: CAM Toolpaths &amp; CAE Sim</a:t>
            </a:r>
            <a:endParaRPr lang="en-US" sz="1100" dirty="0"/>
          </a:p>
        </p:txBody>
      </p:sp>
      <p:sp>
        <p:nvSpPr>
          <p:cNvPr id="31" name="Text 27"/>
          <p:cNvSpPr txBox="1"/>
          <p:nvPr/>
        </p:nvSpPr>
        <p:spPr>
          <a:xfrm>
            <a:off x="724205" y="4689958"/>
            <a:ext cx="25283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Core Integration: PLM, ERP, CAM, CAE</a:t>
            </a:r>
            <a:endParaRPr lang="en-US" sz="1100" dirty="0"/>
          </a:p>
        </p:txBody>
      </p:sp>
      <p:sp>
        <p:nvSpPr>
          <p:cNvPr id="32" name="Text 28"/>
          <p:cNvSpPr txBox="1"/>
          <p:nvPr/>
        </p:nvSpPr>
        <p:spPr>
          <a:xfrm>
            <a:off x="724205" y="4964278"/>
            <a:ext cx="26517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Change Control: Revision Mgmt &amp; ECOs</a:t>
            </a:r>
            <a:endParaRPr lang="en-US" sz="1100" dirty="0"/>
          </a:p>
        </p:txBody>
      </p:sp>
      <p:sp>
        <p:nvSpPr>
          <p:cNvPr id="33" name="Shape 29"/>
          <p:cNvSpPr/>
          <p:nvPr/>
        </p:nvSpPr>
        <p:spPr>
          <a:xfrm>
            <a:off x="4674413" y="457200"/>
            <a:ext cx="7181698" cy="6057900"/>
          </a:xfrm>
          <a:prstGeom prst="roundRect">
            <a:avLst>
              <a:gd name="adj" fmla="val 380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14300" dist="381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35" name="Shape 30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36" name="Shape 31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834DBE-7048-ED2E-3DFA-C9AA4CEF5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412" y="1493110"/>
            <a:ext cx="7189049" cy="4012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342900" y="1310043"/>
            <a:ext cx="5095951" cy="116220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42900" y="1310043"/>
            <a:ext cx="38405" cy="1162202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" name="Shape 4"/>
          <p:cNvSpPr/>
          <p:nvPr/>
        </p:nvSpPr>
        <p:spPr>
          <a:xfrm>
            <a:off x="514807" y="1442631"/>
            <a:ext cx="418795" cy="418795"/>
          </a:xfrm>
          <a:prstGeom prst="roundRect">
            <a:avLst>
              <a:gd name="adj" fmla="val 39698"/>
            </a:avLst>
          </a:prstGeom>
          <a:solidFill>
            <a:srgbClr val="E8EAF6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3621" y="1552359"/>
            <a:ext cx="200254" cy="200254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42900" y="2603919"/>
            <a:ext cx="5095951" cy="116220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342900" y="2603919"/>
            <a:ext cx="38405" cy="1162202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0" name="Shape 7"/>
          <p:cNvSpPr/>
          <p:nvPr/>
        </p:nvSpPr>
        <p:spPr>
          <a:xfrm>
            <a:off x="514807" y="2737422"/>
            <a:ext cx="418795" cy="418795"/>
          </a:xfrm>
          <a:prstGeom prst="roundRect">
            <a:avLst>
              <a:gd name="adj" fmla="val 39698"/>
            </a:avLst>
          </a:prstGeom>
          <a:solidFill>
            <a:srgbClr val="E8EAF6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t="-507" b="-507"/>
          <a:stretch/>
        </p:blipFill>
        <p:spPr>
          <a:xfrm>
            <a:off x="599846" y="2847150"/>
            <a:ext cx="247802" cy="200254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342900" y="3898710"/>
            <a:ext cx="5095951" cy="116220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342900" y="3898710"/>
            <a:ext cx="38405" cy="1162202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4" name="Shape 10"/>
          <p:cNvSpPr/>
          <p:nvPr/>
        </p:nvSpPr>
        <p:spPr>
          <a:xfrm>
            <a:off x="514807" y="4032212"/>
            <a:ext cx="418795" cy="418795"/>
          </a:xfrm>
          <a:prstGeom prst="roundRect">
            <a:avLst>
              <a:gd name="adj" fmla="val 39698"/>
            </a:avLst>
          </a:prstGeom>
          <a:solidFill>
            <a:srgbClr val="E8EAF6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1328" b="-1328"/>
          <a:stretch/>
        </p:blipFill>
        <p:spPr>
          <a:xfrm>
            <a:off x="614477" y="4141940"/>
            <a:ext cx="219456" cy="200254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342900" y="5426964"/>
            <a:ext cx="5095951" cy="9720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342900" y="5193500"/>
            <a:ext cx="38405" cy="972007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8" name="Shape 13"/>
          <p:cNvSpPr/>
          <p:nvPr/>
        </p:nvSpPr>
        <p:spPr>
          <a:xfrm>
            <a:off x="514807" y="5327002"/>
            <a:ext cx="418795" cy="418795"/>
          </a:xfrm>
          <a:prstGeom prst="roundRect">
            <a:avLst>
              <a:gd name="adj" fmla="val 39698"/>
            </a:avLst>
          </a:prstGeom>
          <a:solidFill>
            <a:srgbClr val="E8EAF6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3621" y="5436730"/>
            <a:ext cx="200254" cy="200254"/>
          </a:xfrm>
          <a:prstGeom prst="rect">
            <a:avLst/>
          </a:prstGeom>
        </p:spPr>
      </p:pic>
      <p:sp>
        <p:nvSpPr>
          <p:cNvPr id="20" name="Text 14"/>
          <p:cNvSpPr txBox="1"/>
          <p:nvPr/>
        </p:nvSpPr>
        <p:spPr>
          <a:xfrm>
            <a:off x="342900" y="437998"/>
            <a:ext cx="2791663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Hardware</a:t>
            </a:r>
            <a:endParaRPr lang="en-US" sz="3000" dirty="0"/>
          </a:p>
        </p:txBody>
      </p:sp>
      <p:sp>
        <p:nvSpPr>
          <p:cNvPr id="21" name="Text 15"/>
          <p:cNvSpPr txBox="1"/>
          <p:nvPr/>
        </p:nvSpPr>
        <p:spPr>
          <a:xfrm>
            <a:off x="342900" y="981151"/>
            <a:ext cx="4867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BCD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WORKSTATION ARCHITECTURE &amp; REQUIREMENTS</a:t>
            </a:r>
            <a:endParaRPr lang="en-US" sz="1500" dirty="0"/>
          </a:p>
        </p:txBody>
      </p:sp>
      <p:sp>
        <p:nvSpPr>
          <p:cNvPr id="22" name="Text 16"/>
          <p:cNvSpPr txBox="1"/>
          <p:nvPr/>
        </p:nvSpPr>
        <p:spPr>
          <a:xfrm>
            <a:off x="1086307" y="1461834"/>
            <a:ext cx="132039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Processor (CPU)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1086307" y="1730667"/>
            <a:ext cx="392277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clock speed (&gt;4.0 GHz) is crucial for parametric modeling (linear). Multi-core helps with rendering and simulation.</a:t>
            </a:r>
            <a:endParaRPr lang="en-US" sz="1000" dirty="0"/>
          </a:p>
        </p:txBody>
      </p:sp>
      <p:sp>
        <p:nvSpPr>
          <p:cNvPr id="24" name="Text 18"/>
          <p:cNvSpPr txBox="1"/>
          <p:nvPr/>
        </p:nvSpPr>
        <p:spPr>
          <a:xfrm>
            <a:off x="1086307" y="2162264"/>
            <a:ext cx="238384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8431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Rec: Intel Core i9/Xeon or AMD Ryzen 9</a:t>
            </a:r>
            <a:endParaRPr lang="en-US" sz="1000" dirty="0"/>
          </a:p>
        </p:txBody>
      </p:sp>
      <p:sp>
        <p:nvSpPr>
          <p:cNvPr id="25" name="Text 19"/>
          <p:cNvSpPr txBox="1"/>
          <p:nvPr/>
        </p:nvSpPr>
        <p:spPr>
          <a:xfrm>
            <a:off x="1086307" y="2756624"/>
            <a:ext cx="123444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Graphics (GPU)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1086307" y="3025458"/>
            <a:ext cx="426567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Professional cards offer certified drivers for stability and ECC VRAM. Handles viewport rotation and shading.</a:t>
            </a:r>
            <a:endParaRPr lang="en-US" sz="1000" dirty="0"/>
          </a:p>
        </p:txBody>
      </p:sp>
      <p:sp>
        <p:nvSpPr>
          <p:cNvPr id="27" name="Text 21"/>
          <p:cNvSpPr txBox="1"/>
          <p:nvPr/>
        </p:nvSpPr>
        <p:spPr>
          <a:xfrm>
            <a:off x="1086307" y="3457054"/>
            <a:ext cx="300289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8431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Rec: NVIDIA RTX A-Series / Quadro (≥ 8GB VRAM)</a:t>
            </a:r>
            <a:endParaRPr lang="en-US" sz="1000" dirty="0"/>
          </a:p>
        </p:txBody>
      </p:sp>
      <p:sp>
        <p:nvSpPr>
          <p:cNvPr id="28" name="Text 22"/>
          <p:cNvSpPr txBox="1"/>
          <p:nvPr/>
        </p:nvSpPr>
        <p:spPr>
          <a:xfrm>
            <a:off x="1086307" y="4051414"/>
            <a:ext cx="122529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Memory (RAM)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1086307" y="4320248"/>
            <a:ext cx="406542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Holds full assembly data in active memory. Prevents swapping to disk which kills performance.</a:t>
            </a:r>
            <a:endParaRPr lang="en-US" sz="1000" dirty="0"/>
          </a:p>
        </p:txBody>
      </p:sp>
      <p:sp>
        <p:nvSpPr>
          <p:cNvPr id="30" name="Text 24"/>
          <p:cNvSpPr txBox="1"/>
          <p:nvPr/>
        </p:nvSpPr>
        <p:spPr>
          <a:xfrm>
            <a:off x="1086307" y="4751845"/>
            <a:ext cx="29644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8431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Rec: 32GB (Entry) - 64GB+ (Complex Assemblies)</a:t>
            </a:r>
            <a:endParaRPr lang="en-US" sz="1000" dirty="0"/>
          </a:p>
        </p:txBody>
      </p:sp>
      <p:sp>
        <p:nvSpPr>
          <p:cNvPr id="31" name="Text 25"/>
          <p:cNvSpPr txBox="1"/>
          <p:nvPr/>
        </p:nvSpPr>
        <p:spPr>
          <a:xfrm>
            <a:off x="1086307" y="5346205"/>
            <a:ext cx="108265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Storage &amp; I/O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1086307" y="5615038"/>
            <a:ext cx="374172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 loading of large assemblies. High-res display for detail.</a:t>
            </a:r>
            <a:endParaRPr lang="en-US" sz="1000" dirty="0"/>
          </a:p>
        </p:txBody>
      </p:sp>
      <p:sp>
        <p:nvSpPr>
          <p:cNvPr id="33" name="Text 27"/>
          <p:cNvSpPr txBox="1"/>
          <p:nvPr/>
        </p:nvSpPr>
        <p:spPr>
          <a:xfrm>
            <a:off x="1086307" y="5854611"/>
            <a:ext cx="330738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8431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Rec: NVMe SSD (Gen4/5), 4K IPS Monitor, SpaceMouse</a:t>
            </a:r>
            <a:endParaRPr lang="en-US" sz="1000" dirty="0"/>
          </a:p>
        </p:txBody>
      </p:sp>
      <p:sp>
        <p:nvSpPr>
          <p:cNvPr id="34" name="Shape 28"/>
          <p:cNvSpPr/>
          <p:nvPr/>
        </p:nvSpPr>
        <p:spPr>
          <a:xfrm>
            <a:off x="5816498" y="457200"/>
            <a:ext cx="6038698" cy="6057900"/>
          </a:xfrm>
          <a:prstGeom prst="roundRect">
            <a:avLst>
              <a:gd name="adj" fmla="val 382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35" name="Text 29"/>
          <p:cNvSpPr txBox="1"/>
          <p:nvPr/>
        </p:nvSpPr>
        <p:spPr>
          <a:xfrm>
            <a:off x="6016752" y="676656"/>
            <a:ext cx="268467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WORKSTATION PERFORMANCE STACK</a:t>
            </a:r>
            <a:endParaRPr lang="en-US" sz="1000" dirty="0"/>
          </a:p>
        </p:txBody>
      </p:sp>
      <p:sp>
        <p:nvSpPr>
          <p:cNvPr id="36" name="Text 30"/>
          <p:cNvSpPr txBox="1"/>
          <p:nvPr/>
        </p:nvSpPr>
        <p:spPr>
          <a:xfrm>
            <a:off x="7993685" y="2663647"/>
            <a:ext cx="1777594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BUS (PCIe / DDR)</a:t>
            </a:r>
            <a:endParaRPr lang="en-US" sz="900" dirty="0"/>
          </a:p>
        </p:txBody>
      </p:sp>
      <p:sp>
        <p:nvSpPr>
          <p:cNvPr id="37" name="Shape 31"/>
          <p:cNvSpPr/>
          <p:nvPr/>
        </p:nvSpPr>
        <p:spPr>
          <a:xfrm>
            <a:off x="6055157" y="2904134"/>
            <a:ext cx="5562295" cy="1476756"/>
          </a:xfrm>
          <a:prstGeom prst="roundRect">
            <a:avLst>
              <a:gd name="adj" fmla="val 4794"/>
            </a:avLst>
          </a:prstGeom>
          <a:solidFill>
            <a:srgbClr val="E8EAF6"/>
          </a:solidFill>
          <a:ln w="25400">
            <a:solidFill>
              <a:srgbClr val="3949AB"/>
            </a:solidFill>
            <a:prstDash val="solid"/>
          </a:ln>
        </p:spPr>
      </p:sp>
      <p:sp>
        <p:nvSpPr>
          <p:cNvPr id="38" name="Text 32"/>
          <p:cNvSpPr txBox="1"/>
          <p:nvPr/>
        </p:nvSpPr>
        <p:spPr>
          <a:xfrm>
            <a:off x="7747711" y="4467758"/>
            <a:ext cx="226314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SPEED STORAGE FABRIC</a:t>
            </a:r>
            <a:endParaRPr lang="en-US" sz="900" dirty="0"/>
          </a:p>
        </p:txBody>
      </p:sp>
      <p:sp>
        <p:nvSpPr>
          <p:cNvPr id="39" name="Text 33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40" name="Text 34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000" dirty="0"/>
          </a:p>
        </p:txBody>
      </p:sp>
      <p:sp>
        <p:nvSpPr>
          <p:cNvPr id="41" name="Shape 35"/>
          <p:cNvSpPr/>
          <p:nvPr/>
        </p:nvSpPr>
        <p:spPr>
          <a:xfrm>
            <a:off x="6055157" y="1471270"/>
            <a:ext cx="2704795" cy="1104595"/>
          </a:xfrm>
          <a:prstGeom prst="roundRect">
            <a:avLst>
              <a:gd name="adj" fmla="val 5709"/>
            </a:avLst>
          </a:prstGeom>
          <a:solidFill>
            <a:srgbClr val="E0F7FA"/>
          </a:solidFill>
          <a:ln w="25400">
            <a:solidFill>
              <a:srgbClr val="00BCD4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2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7276795" y="1643177"/>
            <a:ext cx="256946" cy="228600"/>
          </a:xfrm>
          <a:prstGeom prst="rect">
            <a:avLst/>
          </a:prstGeom>
        </p:spPr>
      </p:pic>
      <p:sp>
        <p:nvSpPr>
          <p:cNvPr id="43" name="Text 36"/>
          <p:cNvSpPr txBox="1"/>
          <p:nvPr/>
        </p:nvSpPr>
        <p:spPr>
          <a:xfrm>
            <a:off x="7033565" y="1966874"/>
            <a:ext cx="8668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60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Display I/O</a:t>
            </a:r>
            <a:endParaRPr lang="en-US" sz="1200" dirty="0"/>
          </a:p>
        </p:txBody>
      </p:sp>
      <p:sp>
        <p:nvSpPr>
          <p:cNvPr id="44" name="Text 37"/>
          <p:cNvSpPr txBox="1"/>
          <p:nvPr/>
        </p:nvSpPr>
        <p:spPr>
          <a:xfrm>
            <a:off x="6916522" y="2233879"/>
            <a:ext cx="107259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4K Color Accurate</a:t>
            </a:r>
            <a:endParaRPr lang="en-US" sz="900" dirty="0"/>
          </a:p>
        </p:txBody>
      </p:sp>
      <p:sp>
        <p:nvSpPr>
          <p:cNvPr id="45" name="Shape 38"/>
          <p:cNvSpPr/>
          <p:nvPr/>
        </p:nvSpPr>
        <p:spPr>
          <a:xfrm>
            <a:off x="8908999" y="1471270"/>
            <a:ext cx="2704795" cy="1104595"/>
          </a:xfrm>
          <a:prstGeom prst="roundRect">
            <a:avLst>
              <a:gd name="adj" fmla="val 5709"/>
            </a:avLst>
          </a:prstGeom>
          <a:solidFill>
            <a:srgbClr val="E0F7FA"/>
          </a:solidFill>
          <a:ln w="25400">
            <a:solidFill>
              <a:srgbClr val="00BCD4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6" name="Image 5" descr="preencoded.png"/>
          <p:cNvPicPr>
            <a:picLocks noChangeAspect="1"/>
          </p:cNvPicPr>
          <p:nvPr/>
        </p:nvPicPr>
        <p:blipFill>
          <a:blip r:embed="rId8"/>
          <a:srcRect l="-133" r="-133"/>
          <a:stretch/>
        </p:blipFill>
        <p:spPr>
          <a:xfrm>
            <a:off x="10174529" y="1643177"/>
            <a:ext cx="171907" cy="228600"/>
          </a:xfrm>
          <a:prstGeom prst="rect">
            <a:avLst/>
          </a:prstGeom>
        </p:spPr>
      </p:pic>
      <p:sp>
        <p:nvSpPr>
          <p:cNvPr id="47" name="Text 39"/>
          <p:cNvSpPr txBox="1"/>
          <p:nvPr/>
        </p:nvSpPr>
        <p:spPr>
          <a:xfrm>
            <a:off x="9795967" y="1966874"/>
            <a:ext cx="1047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60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Input Devices</a:t>
            </a:r>
            <a:endParaRPr lang="en-US" sz="1200" dirty="0"/>
          </a:p>
        </p:txBody>
      </p:sp>
      <p:sp>
        <p:nvSpPr>
          <p:cNvPr id="48" name="Text 40"/>
          <p:cNvSpPr txBox="1"/>
          <p:nvPr/>
        </p:nvSpPr>
        <p:spPr>
          <a:xfrm>
            <a:off x="9763963" y="2233879"/>
            <a:ext cx="1091794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Mouse / Tablet</a:t>
            </a:r>
            <a:endParaRPr lang="en-US" sz="900" dirty="0"/>
          </a:p>
        </p:txBody>
      </p:sp>
      <p:sp>
        <p:nvSpPr>
          <p:cNvPr id="49" name="Shape 41"/>
          <p:cNvSpPr/>
          <p:nvPr/>
        </p:nvSpPr>
        <p:spPr>
          <a:xfrm>
            <a:off x="6264554" y="3113532"/>
            <a:ext cx="2495398" cy="1057046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 w="25400">
            <a:solidFill>
              <a:srgbClr val="1A237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5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420356" y="3285439"/>
            <a:ext cx="181051" cy="181051"/>
          </a:xfrm>
          <a:prstGeom prst="rect">
            <a:avLst/>
          </a:prstGeom>
        </p:spPr>
      </p:pic>
      <p:sp>
        <p:nvSpPr>
          <p:cNvPr id="51" name="Text 42"/>
          <p:cNvSpPr txBox="1"/>
          <p:nvPr/>
        </p:nvSpPr>
        <p:spPr>
          <a:xfrm>
            <a:off x="7361834" y="3561588"/>
            <a:ext cx="4197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CPU</a:t>
            </a:r>
            <a:endParaRPr lang="en-US" sz="1200" dirty="0"/>
          </a:p>
        </p:txBody>
      </p:sp>
      <p:sp>
        <p:nvSpPr>
          <p:cNvPr id="52" name="Text 43"/>
          <p:cNvSpPr txBox="1"/>
          <p:nvPr/>
        </p:nvSpPr>
        <p:spPr>
          <a:xfrm>
            <a:off x="7048195" y="3827678"/>
            <a:ext cx="102504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Geometry Engine</a:t>
            </a:r>
            <a:endParaRPr lang="en-US" sz="900" dirty="0"/>
          </a:p>
        </p:txBody>
      </p:sp>
      <p:sp>
        <p:nvSpPr>
          <p:cNvPr id="53" name="Shape 44"/>
          <p:cNvSpPr/>
          <p:nvPr/>
        </p:nvSpPr>
        <p:spPr>
          <a:xfrm>
            <a:off x="8908999" y="3113532"/>
            <a:ext cx="2495398" cy="1057046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 w="25400">
            <a:solidFill>
              <a:srgbClr val="1A237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5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64801" y="3285439"/>
            <a:ext cx="181051" cy="181051"/>
          </a:xfrm>
          <a:prstGeom prst="rect">
            <a:avLst/>
          </a:prstGeom>
        </p:spPr>
      </p:pic>
      <p:sp>
        <p:nvSpPr>
          <p:cNvPr id="55" name="Text 45"/>
          <p:cNvSpPr txBox="1"/>
          <p:nvPr/>
        </p:nvSpPr>
        <p:spPr>
          <a:xfrm>
            <a:off x="10003536" y="3561588"/>
            <a:ext cx="4197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GPU</a:t>
            </a:r>
            <a:endParaRPr lang="en-US" sz="1200" dirty="0"/>
          </a:p>
        </p:txBody>
      </p:sp>
      <p:sp>
        <p:nvSpPr>
          <p:cNvPr id="56" name="Text 46"/>
          <p:cNvSpPr txBox="1"/>
          <p:nvPr/>
        </p:nvSpPr>
        <p:spPr>
          <a:xfrm>
            <a:off x="9624060" y="3827678"/>
            <a:ext cx="11585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Viewport Rendering</a:t>
            </a:r>
            <a:endParaRPr lang="en-US" sz="900" dirty="0"/>
          </a:p>
        </p:txBody>
      </p:sp>
      <p:sp>
        <p:nvSpPr>
          <p:cNvPr id="57" name="Shape 47"/>
          <p:cNvSpPr/>
          <p:nvPr/>
        </p:nvSpPr>
        <p:spPr>
          <a:xfrm>
            <a:off x="6055157" y="4708246"/>
            <a:ext cx="2704795" cy="800100"/>
          </a:xfrm>
          <a:prstGeom prst="roundRect">
            <a:avLst>
              <a:gd name="adj" fmla="val 10884"/>
            </a:avLst>
          </a:prstGeom>
          <a:solidFill>
            <a:srgbClr val="FFFFFF"/>
          </a:solidFill>
          <a:ln w="25400">
            <a:solidFill>
              <a:srgbClr val="FF9800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8" name="Text 48"/>
          <p:cNvSpPr txBox="1"/>
          <p:nvPr/>
        </p:nvSpPr>
        <p:spPr>
          <a:xfrm>
            <a:off x="6963156" y="4898441"/>
            <a:ext cx="10104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RAM</a:t>
            </a:r>
            <a:endParaRPr lang="en-US" sz="1200" dirty="0"/>
          </a:p>
        </p:txBody>
      </p:sp>
      <p:sp>
        <p:nvSpPr>
          <p:cNvPr id="59" name="Text 49"/>
          <p:cNvSpPr txBox="1"/>
          <p:nvPr/>
        </p:nvSpPr>
        <p:spPr>
          <a:xfrm>
            <a:off x="6920179" y="5165446"/>
            <a:ext cx="106344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 Workspace</a:t>
            </a:r>
            <a:endParaRPr lang="en-US" sz="900" dirty="0"/>
          </a:p>
        </p:txBody>
      </p:sp>
      <p:sp>
        <p:nvSpPr>
          <p:cNvPr id="60" name="Shape 50"/>
          <p:cNvSpPr/>
          <p:nvPr/>
        </p:nvSpPr>
        <p:spPr>
          <a:xfrm>
            <a:off x="8908999" y="4708246"/>
            <a:ext cx="2704795" cy="800100"/>
          </a:xfrm>
          <a:prstGeom prst="roundRect">
            <a:avLst>
              <a:gd name="adj" fmla="val 10884"/>
            </a:avLst>
          </a:prstGeom>
          <a:solidFill>
            <a:srgbClr val="FFFFFF"/>
          </a:solidFill>
          <a:ln w="25400">
            <a:solidFill>
              <a:srgbClr val="FF9800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1" name="Text 51"/>
          <p:cNvSpPr txBox="1"/>
          <p:nvPr/>
        </p:nvSpPr>
        <p:spPr>
          <a:xfrm>
            <a:off x="9763049" y="4898441"/>
            <a:ext cx="11146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NVMe Storage</a:t>
            </a:r>
            <a:endParaRPr lang="en-US" sz="1200" dirty="0"/>
          </a:p>
        </p:txBody>
      </p:sp>
      <p:sp>
        <p:nvSpPr>
          <p:cNvPr id="62" name="Text 52"/>
          <p:cNvSpPr txBox="1"/>
          <p:nvPr/>
        </p:nvSpPr>
        <p:spPr>
          <a:xfrm>
            <a:off x="9859975" y="5165446"/>
            <a:ext cx="89154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File Repository</a:t>
            </a:r>
            <a:endParaRPr lang="en-US" sz="900" dirty="0"/>
          </a:p>
        </p:txBody>
      </p:sp>
      <p:sp>
        <p:nvSpPr>
          <p:cNvPr id="63" name="Shape 53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4" name="Shape 54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342900" y="4959025"/>
            <a:ext cx="3486607" cy="1314907"/>
          </a:xfrm>
          <a:prstGeom prst="roundRect">
            <a:avLst>
              <a:gd name="adj" fmla="val 403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3981298" y="4959025"/>
            <a:ext cx="3486607" cy="1314907"/>
          </a:xfrm>
          <a:prstGeom prst="roundRect">
            <a:avLst>
              <a:gd name="adj" fmla="val 403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7848295" y="457200"/>
            <a:ext cx="4000500" cy="3877056"/>
          </a:xfrm>
          <a:prstGeom prst="roundRect">
            <a:avLst>
              <a:gd name="adj" fmla="val 464"/>
            </a:avLst>
          </a:prstGeom>
          <a:solidFill>
            <a:srgbClr val="FFFFFF"/>
          </a:solidFill>
          <a:ln w="50800">
            <a:solidFill>
              <a:srgbClr val="1A237E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010144" y="3686861"/>
            <a:ext cx="3676802" cy="476402"/>
          </a:xfrm>
          <a:prstGeom prst="roundRect">
            <a:avLst>
              <a:gd name="adj" fmla="val 15355"/>
            </a:avLst>
          </a:prstGeom>
          <a:solidFill>
            <a:srgbClr val="1F2937"/>
          </a:solidFill>
          <a:ln w="12700">
            <a:solidFill>
              <a:srgbClr val="374151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848295" y="4515307"/>
            <a:ext cx="4000500" cy="1676095"/>
          </a:xfrm>
          <a:prstGeom prst="roundRect">
            <a:avLst>
              <a:gd name="adj" fmla="val 2480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5" name="Text 12"/>
          <p:cNvSpPr txBox="1"/>
          <p:nvPr/>
        </p:nvSpPr>
        <p:spPr>
          <a:xfrm>
            <a:off x="342900" y="457200"/>
            <a:ext cx="4506163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System Architecture</a:t>
            </a:r>
            <a:endParaRPr lang="en-US" sz="3000" dirty="0"/>
          </a:p>
        </p:txBody>
      </p:sp>
      <p:sp>
        <p:nvSpPr>
          <p:cNvPr id="16" name="Shape 13"/>
          <p:cNvSpPr/>
          <p:nvPr/>
        </p:nvSpPr>
        <p:spPr>
          <a:xfrm>
            <a:off x="342900" y="1371600"/>
            <a:ext cx="3581705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7" name="Text 14"/>
          <p:cNvSpPr txBox="1"/>
          <p:nvPr/>
        </p:nvSpPr>
        <p:spPr>
          <a:xfrm>
            <a:off x="342900" y="1019556"/>
            <a:ext cx="3724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Software Kernel &amp; Geometry Mathematics</a:t>
            </a:r>
            <a:endParaRPr lang="en-US" sz="1500" dirty="0"/>
          </a:p>
        </p:txBody>
      </p:sp>
      <p:sp>
        <p:nvSpPr>
          <p:cNvPr id="28" name="Shape 25"/>
          <p:cNvSpPr/>
          <p:nvPr/>
        </p:nvSpPr>
        <p:spPr>
          <a:xfrm>
            <a:off x="504749" y="5387878"/>
            <a:ext cx="1762049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4749" y="5149220"/>
            <a:ext cx="152705" cy="152705"/>
          </a:xfrm>
          <a:prstGeom prst="rect">
            <a:avLst/>
          </a:prstGeom>
        </p:spPr>
      </p:pic>
      <p:sp>
        <p:nvSpPr>
          <p:cNvPr id="30" name="Text 26"/>
          <p:cNvSpPr txBox="1"/>
          <p:nvPr/>
        </p:nvSpPr>
        <p:spPr>
          <a:xfrm>
            <a:off x="733349" y="5140076"/>
            <a:ext cx="16486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B-Rep (Boundary Rep)</a:t>
            </a:r>
            <a:endParaRPr lang="en-US" sz="1200" dirty="0"/>
          </a:p>
        </p:txBody>
      </p:sp>
      <p:sp>
        <p:nvSpPr>
          <p:cNvPr id="31" name="Text 27"/>
          <p:cNvSpPr txBox="1"/>
          <p:nvPr/>
        </p:nvSpPr>
        <p:spPr>
          <a:xfrm>
            <a:off x="504749" y="5568929"/>
            <a:ext cx="3145536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Object defined by topological limits: Vertices, Edges, Faces. Uses Euler-Poincaré Formula: V - E + F = 2 (for simple convex polyhedra).</a:t>
            </a:r>
            <a:endParaRPr lang="en-US" sz="1000" dirty="0"/>
          </a:p>
        </p:txBody>
      </p:sp>
      <p:sp>
        <p:nvSpPr>
          <p:cNvPr id="32" name="Shape 28"/>
          <p:cNvSpPr/>
          <p:nvPr/>
        </p:nvSpPr>
        <p:spPr>
          <a:xfrm>
            <a:off x="4143146" y="5387878"/>
            <a:ext cx="1933956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43146" y="5149220"/>
            <a:ext cx="152705" cy="152705"/>
          </a:xfrm>
          <a:prstGeom prst="rect">
            <a:avLst/>
          </a:prstGeom>
        </p:spPr>
      </p:pic>
      <p:sp>
        <p:nvSpPr>
          <p:cNvPr id="34" name="Text 29"/>
          <p:cNvSpPr txBox="1"/>
          <p:nvPr/>
        </p:nvSpPr>
        <p:spPr>
          <a:xfrm>
            <a:off x="4371746" y="5140076"/>
            <a:ext cx="18196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CSG (Constructive Solid)</a:t>
            </a:r>
            <a:endParaRPr lang="en-US" sz="1200" dirty="0"/>
          </a:p>
        </p:txBody>
      </p:sp>
      <p:sp>
        <p:nvSpPr>
          <p:cNvPr id="35" name="Text 30"/>
          <p:cNvSpPr txBox="1"/>
          <p:nvPr/>
        </p:nvSpPr>
        <p:spPr>
          <a:xfrm>
            <a:off x="4143146" y="5568929"/>
            <a:ext cx="3193085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Object constructed via Boolean operations (Union ∪, Intersection ∩, Difference -) on primitives like spheres, cubes, cylinders.</a:t>
            </a:r>
            <a:endParaRPr lang="en-US" sz="1000" dirty="0"/>
          </a:p>
        </p:txBody>
      </p:sp>
      <p:sp>
        <p:nvSpPr>
          <p:cNvPr id="36" name="Shape 31"/>
          <p:cNvSpPr/>
          <p:nvPr/>
        </p:nvSpPr>
        <p:spPr>
          <a:xfrm>
            <a:off x="8010144" y="914400"/>
            <a:ext cx="1752905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7" name="Image 3" descr="preencoded.png"/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8010144" y="676656"/>
            <a:ext cx="171907" cy="152705"/>
          </a:xfrm>
          <a:prstGeom prst="rect">
            <a:avLst/>
          </a:prstGeom>
        </p:spPr>
      </p:pic>
      <p:sp>
        <p:nvSpPr>
          <p:cNvPr id="38" name="Text 32"/>
          <p:cNvSpPr txBox="1"/>
          <p:nvPr/>
        </p:nvSpPr>
        <p:spPr>
          <a:xfrm>
            <a:off x="8257946" y="666598"/>
            <a:ext cx="16194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Software Architecture</a:t>
            </a:r>
            <a:endParaRPr lang="en-US" sz="1200" dirty="0"/>
          </a:p>
        </p:txBody>
      </p:sp>
      <p:sp>
        <p:nvSpPr>
          <p:cNvPr id="39" name="Text 33"/>
          <p:cNvSpPr txBox="1"/>
          <p:nvPr/>
        </p:nvSpPr>
        <p:spPr>
          <a:xfrm>
            <a:off x="8815730" y="3848710"/>
            <a:ext cx="216712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Graphics Engine (OpenGL/DirectX)</a:t>
            </a:r>
            <a:endParaRPr lang="en-US" sz="1000" dirty="0"/>
          </a:p>
        </p:txBody>
      </p:sp>
      <p:sp>
        <p:nvSpPr>
          <p:cNvPr id="40" name="Shape 34"/>
          <p:cNvSpPr/>
          <p:nvPr/>
        </p:nvSpPr>
        <p:spPr>
          <a:xfrm>
            <a:off x="8010144" y="4944161"/>
            <a:ext cx="1285646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41" name="Image 4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8010144" y="4705502"/>
            <a:ext cx="133502" cy="152705"/>
          </a:xfrm>
          <a:prstGeom prst="rect">
            <a:avLst/>
          </a:prstGeom>
        </p:spPr>
      </p:pic>
      <p:sp>
        <p:nvSpPr>
          <p:cNvPr id="42" name="Text 35"/>
          <p:cNvSpPr txBox="1"/>
          <p:nvPr/>
        </p:nvSpPr>
        <p:spPr>
          <a:xfrm>
            <a:off x="8220456" y="4696358"/>
            <a:ext cx="119146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Structures</a:t>
            </a:r>
            <a:endParaRPr lang="en-US" sz="1200" dirty="0"/>
          </a:p>
        </p:txBody>
      </p:sp>
      <p:sp>
        <p:nvSpPr>
          <p:cNvPr id="43" name="Text 36"/>
          <p:cNvSpPr txBox="1"/>
          <p:nvPr/>
        </p:nvSpPr>
        <p:spPr>
          <a:xfrm>
            <a:off x="8201254" y="5134356"/>
            <a:ext cx="29480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Half-Edge Structure: Efficient for mesh traversal.</a:t>
            </a:r>
            <a:endParaRPr lang="en-US" sz="1000" dirty="0"/>
          </a:p>
        </p:txBody>
      </p:sp>
      <p:sp>
        <p:nvSpPr>
          <p:cNvPr id="44" name="Text 37"/>
          <p:cNvSpPr txBox="1"/>
          <p:nvPr/>
        </p:nvSpPr>
        <p:spPr>
          <a:xfrm>
            <a:off x="8201254" y="5401361"/>
            <a:ext cx="317662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Scene Graph: Hierarchical arrangement of assembly components.</a:t>
            </a:r>
            <a:endParaRPr lang="en-US" sz="1000" dirty="0"/>
          </a:p>
        </p:txBody>
      </p:sp>
      <p:sp>
        <p:nvSpPr>
          <p:cNvPr id="45" name="Text 38"/>
          <p:cNvSpPr txBox="1"/>
          <p:nvPr/>
        </p:nvSpPr>
        <p:spPr>
          <a:xfrm>
            <a:off x="8201254" y="5858561"/>
            <a:ext cx="332933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Octree/BSP: Spatial partitioning for collision detection.</a:t>
            </a:r>
            <a:endParaRPr lang="en-US" sz="1000" dirty="0"/>
          </a:p>
        </p:txBody>
      </p:sp>
      <p:sp>
        <p:nvSpPr>
          <p:cNvPr id="114" name="Shape 107"/>
          <p:cNvSpPr/>
          <p:nvPr/>
        </p:nvSpPr>
        <p:spPr>
          <a:xfrm>
            <a:off x="8010144" y="1162202"/>
            <a:ext cx="3676802" cy="476402"/>
          </a:xfrm>
          <a:prstGeom prst="roundRect">
            <a:avLst>
              <a:gd name="adj" fmla="val 15355"/>
            </a:avLst>
          </a:prstGeom>
          <a:solidFill>
            <a:srgbClr val="F3F4F6"/>
          </a:solidFill>
          <a:ln w="12700">
            <a:solidFill>
              <a:srgbClr val="D1D5DB"/>
            </a:solidFill>
            <a:prstDash val="solid"/>
          </a:ln>
        </p:spPr>
      </p:sp>
      <p:sp>
        <p:nvSpPr>
          <p:cNvPr id="115" name="Text 108"/>
          <p:cNvSpPr txBox="1"/>
          <p:nvPr/>
        </p:nvSpPr>
        <p:spPr>
          <a:xfrm>
            <a:off x="9250985" y="1324051"/>
            <a:ext cx="130027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User Interface (GUI)</a:t>
            </a:r>
            <a:endParaRPr lang="en-US" sz="1000" dirty="0"/>
          </a:p>
        </p:txBody>
      </p:sp>
      <p:pic>
        <p:nvPicPr>
          <p:cNvPr id="116" name="Image 5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9791395" y="1580998"/>
            <a:ext cx="114300" cy="152705"/>
          </a:xfrm>
          <a:prstGeom prst="rect">
            <a:avLst/>
          </a:prstGeom>
        </p:spPr>
      </p:pic>
      <p:sp>
        <p:nvSpPr>
          <p:cNvPr id="117" name="Shape 109"/>
          <p:cNvSpPr/>
          <p:nvPr/>
        </p:nvSpPr>
        <p:spPr>
          <a:xfrm>
            <a:off x="8010144" y="1828800"/>
            <a:ext cx="3676802" cy="705002"/>
          </a:xfrm>
          <a:prstGeom prst="roundRect">
            <a:avLst>
              <a:gd name="adj" fmla="val 7011"/>
            </a:avLst>
          </a:prstGeom>
          <a:solidFill>
            <a:srgbClr val="DBEAFE"/>
          </a:solidFill>
          <a:ln w="12700">
            <a:solidFill>
              <a:srgbClr val="93C5FD"/>
            </a:solidFill>
            <a:prstDash val="solid"/>
          </a:ln>
        </p:spPr>
      </p:sp>
      <p:sp>
        <p:nvSpPr>
          <p:cNvPr id="118" name="Text 110"/>
          <p:cNvSpPr txBox="1"/>
          <p:nvPr/>
        </p:nvSpPr>
        <p:spPr>
          <a:xfrm>
            <a:off x="9328709" y="1990649"/>
            <a:ext cx="114848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Application Logic</a:t>
            </a:r>
            <a:endParaRPr lang="en-US" sz="1000" dirty="0"/>
          </a:p>
        </p:txBody>
      </p:sp>
      <p:sp>
        <p:nvSpPr>
          <p:cNvPr id="119" name="Text 111"/>
          <p:cNvSpPr txBox="1"/>
          <p:nvPr/>
        </p:nvSpPr>
        <p:spPr>
          <a:xfrm>
            <a:off x="9004097" y="2229307"/>
            <a:ext cx="17931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Feature Manager, Constraints</a:t>
            </a:r>
            <a:endParaRPr lang="en-US" sz="1000" dirty="0"/>
          </a:p>
        </p:txBody>
      </p:sp>
      <p:pic>
        <p:nvPicPr>
          <p:cNvPr id="120" name="Image 6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9791395" y="2467051"/>
            <a:ext cx="114300" cy="152705"/>
          </a:xfrm>
          <a:prstGeom prst="rect">
            <a:avLst/>
          </a:prstGeom>
        </p:spPr>
      </p:pic>
      <p:sp>
        <p:nvSpPr>
          <p:cNvPr id="121" name="Shape 112"/>
          <p:cNvSpPr/>
          <p:nvPr/>
        </p:nvSpPr>
        <p:spPr>
          <a:xfrm>
            <a:off x="8010144" y="2714854"/>
            <a:ext cx="3676802" cy="780898"/>
          </a:xfrm>
          <a:prstGeom prst="roundRect">
            <a:avLst>
              <a:gd name="adj" fmla="val 5712"/>
            </a:avLst>
          </a:prstGeom>
          <a:solidFill>
            <a:srgbClr val="4F46E5"/>
          </a:solidFill>
          <a:ln w="12700">
            <a:solidFill>
              <a:srgbClr val="4338CA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</p:sp>
      <p:sp>
        <p:nvSpPr>
          <p:cNvPr id="122" name="Text 113"/>
          <p:cNvSpPr txBox="1"/>
          <p:nvPr/>
        </p:nvSpPr>
        <p:spPr>
          <a:xfrm>
            <a:off x="9252814" y="2857500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Geometric Kernel</a:t>
            </a:r>
            <a:endParaRPr lang="en-US" sz="1200" dirty="0"/>
          </a:p>
        </p:txBody>
      </p:sp>
      <p:sp>
        <p:nvSpPr>
          <p:cNvPr id="123" name="Shape 114"/>
          <p:cNvSpPr/>
          <p:nvPr/>
        </p:nvSpPr>
        <p:spPr>
          <a:xfrm>
            <a:off x="9296705" y="3143707"/>
            <a:ext cx="638251" cy="228600"/>
          </a:xfrm>
          <a:prstGeom prst="roundRect">
            <a:avLst>
              <a:gd name="adj" fmla="val 66667"/>
            </a:avLst>
          </a:prstGeom>
          <a:solidFill>
            <a:srgbClr val="3730A3"/>
          </a:solidFill>
          <a:ln/>
        </p:spPr>
      </p:sp>
      <p:sp>
        <p:nvSpPr>
          <p:cNvPr id="124" name="Text 115"/>
          <p:cNvSpPr txBox="1"/>
          <p:nvPr/>
        </p:nvSpPr>
        <p:spPr>
          <a:xfrm>
            <a:off x="9372600" y="3191256"/>
            <a:ext cx="57150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Parasolid</a:t>
            </a:r>
            <a:endParaRPr lang="en-US" sz="900" dirty="0"/>
          </a:p>
        </p:txBody>
      </p:sp>
      <p:sp>
        <p:nvSpPr>
          <p:cNvPr id="125" name="Shape 116"/>
          <p:cNvSpPr/>
          <p:nvPr/>
        </p:nvSpPr>
        <p:spPr>
          <a:xfrm>
            <a:off x="10001707" y="3143707"/>
            <a:ext cx="400507" cy="228600"/>
          </a:xfrm>
          <a:prstGeom prst="roundRect">
            <a:avLst>
              <a:gd name="adj" fmla="val 66667"/>
            </a:avLst>
          </a:prstGeom>
          <a:solidFill>
            <a:srgbClr val="3730A3"/>
          </a:solidFill>
          <a:ln/>
        </p:spPr>
      </p:sp>
      <p:sp>
        <p:nvSpPr>
          <p:cNvPr id="126" name="Text 117"/>
          <p:cNvSpPr txBox="1"/>
          <p:nvPr/>
        </p:nvSpPr>
        <p:spPr>
          <a:xfrm>
            <a:off x="10077602" y="3191256"/>
            <a:ext cx="3337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ACIS</a:t>
            </a:r>
            <a:endParaRPr lang="en-US" sz="900" dirty="0"/>
          </a:p>
        </p:txBody>
      </p:sp>
      <p:sp>
        <p:nvSpPr>
          <p:cNvPr id="127" name="Shape 118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28" name="Shape 119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30" name="Picture 129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46783318-FDE6-4018-F8B5-2B55D02ED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69" y="1602120"/>
            <a:ext cx="7149694" cy="30747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42900" y="1358679"/>
            <a:ext cx="5581498" cy="1647749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42900" y="1358679"/>
            <a:ext cx="38405" cy="1647749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8" name="Shape 6"/>
          <p:cNvSpPr/>
          <p:nvPr/>
        </p:nvSpPr>
        <p:spPr>
          <a:xfrm>
            <a:off x="533095" y="1510470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t="-2725" b="-2725"/>
          <a:stretch/>
        </p:blipFill>
        <p:spPr>
          <a:xfrm>
            <a:off x="633679" y="1596423"/>
            <a:ext cx="142646" cy="171907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1151230" y="2030763"/>
            <a:ext cx="471739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Raster: Grid of pixels (Bitmap, JPEG). Resolution dependent. Good for complex textures/photos.</a:t>
            </a:r>
            <a:endParaRPr lang="en-US" sz="1000" dirty="0"/>
          </a:p>
        </p:txBody>
      </p:sp>
      <p:sp>
        <p:nvSpPr>
          <p:cNvPr id="11" name="Text 8"/>
          <p:cNvSpPr txBox="1"/>
          <p:nvPr/>
        </p:nvSpPr>
        <p:spPr>
          <a:xfrm>
            <a:off x="1151230" y="2437671"/>
            <a:ext cx="4717390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Vector: Geometric primitives (Lines, Curves). Infinite scaling without quality loss. Used in CAD.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342900" y="3150903"/>
            <a:ext cx="5581498" cy="146669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42900" y="3150903"/>
            <a:ext cx="38405" cy="1466698"/>
          </a:xfrm>
          <a:prstGeom prst="rect">
            <a:avLst/>
          </a:prstGeom>
          <a:solidFill>
            <a:srgbClr val="00BCD4"/>
          </a:solidFill>
          <a:ln/>
        </p:spPr>
      </p:sp>
      <p:sp>
        <p:nvSpPr>
          <p:cNvPr id="14" name="Shape 11"/>
          <p:cNvSpPr/>
          <p:nvPr/>
        </p:nvSpPr>
        <p:spPr>
          <a:xfrm>
            <a:off x="533095" y="3302694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t="-842" b="-842"/>
          <a:stretch/>
        </p:blipFill>
        <p:spPr>
          <a:xfrm>
            <a:off x="609905" y="3388647"/>
            <a:ext cx="190195" cy="171907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1151230" y="3822987"/>
            <a:ext cx="27742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Frame Buffer: Stores final color values (RGBA).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1151230" y="4036042"/>
            <a:ext cx="40123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Z-Buffer (Depth): Stores depth (distance) to handle object occlusion.</a:t>
            </a:r>
            <a:endParaRPr lang="en-US" sz="1000" dirty="0"/>
          </a:p>
        </p:txBody>
      </p:sp>
      <p:sp>
        <p:nvSpPr>
          <p:cNvPr id="18" name="Text 14"/>
          <p:cNvSpPr txBox="1"/>
          <p:nvPr/>
        </p:nvSpPr>
        <p:spPr>
          <a:xfrm>
            <a:off x="1151230" y="4250012"/>
            <a:ext cx="330738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Stencil Buffer: Limits rendering area (masking/clipping).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342900" y="4767562"/>
            <a:ext cx="5581498" cy="146669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342900" y="4767562"/>
            <a:ext cx="38405" cy="1466698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21" name="Shape 17"/>
          <p:cNvSpPr/>
          <p:nvPr/>
        </p:nvSpPr>
        <p:spPr>
          <a:xfrm>
            <a:off x="533095" y="4920267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 t="-2222" b="-2222"/>
          <a:stretch/>
        </p:blipFill>
        <p:spPr>
          <a:xfrm>
            <a:off x="642823" y="5006221"/>
            <a:ext cx="123444" cy="171907"/>
          </a:xfrm>
          <a:prstGeom prst="rect">
            <a:avLst/>
          </a:prstGeom>
        </p:spPr>
      </p:pic>
      <p:sp>
        <p:nvSpPr>
          <p:cNvPr id="23" name="Text 18"/>
          <p:cNvSpPr txBox="1"/>
          <p:nvPr/>
        </p:nvSpPr>
        <p:spPr>
          <a:xfrm>
            <a:off x="1151230" y="5439646"/>
            <a:ext cx="245059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Flat: One color per polygon face (blocky).</a:t>
            </a:r>
            <a:endParaRPr lang="en-US" sz="1000" dirty="0"/>
          </a:p>
        </p:txBody>
      </p:sp>
      <p:sp>
        <p:nvSpPr>
          <p:cNvPr id="24" name="Text 19"/>
          <p:cNvSpPr txBox="1"/>
          <p:nvPr/>
        </p:nvSpPr>
        <p:spPr>
          <a:xfrm>
            <a:off x="1151230" y="5653616"/>
            <a:ext cx="423184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Gouraud: Vertex lighting interpolated across face (smooth, no specular).</a:t>
            </a:r>
            <a:endParaRPr lang="en-US" sz="1000" dirty="0"/>
          </a:p>
        </p:txBody>
      </p:sp>
      <p:sp>
        <p:nvSpPr>
          <p:cNvPr id="25" name="Text 20"/>
          <p:cNvSpPr txBox="1"/>
          <p:nvPr/>
        </p:nvSpPr>
        <p:spPr>
          <a:xfrm>
            <a:off x="1151230" y="5866671"/>
            <a:ext cx="41742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Phong: Normal interpolation per pixel (high quality specular highlights).</a:t>
            </a:r>
            <a:endParaRPr lang="en-US" sz="1000" dirty="0"/>
          </a:p>
        </p:txBody>
      </p:sp>
      <p:sp>
        <p:nvSpPr>
          <p:cNvPr id="26" name="Text 21"/>
          <p:cNvSpPr txBox="1"/>
          <p:nvPr/>
        </p:nvSpPr>
        <p:spPr>
          <a:xfrm>
            <a:off x="342900" y="437998"/>
            <a:ext cx="3600907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Computer Graphics</a:t>
            </a:r>
            <a:endParaRPr lang="en-US" sz="3000" dirty="0"/>
          </a:p>
        </p:txBody>
      </p:sp>
      <p:sp>
        <p:nvSpPr>
          <p:cNvPr id="27" name="Text 22"/>
          <p:cNvSpPr txBox="1"/>
          <p:nvPr/>
        </p:nvSpPr>
        <p:spPr>
          <a:xfrm>
            <a:off x="342900" y="981151"/>
            <a:ext cx="2857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BCD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FUNDAMENTALS &amp; PIPELINE</a:t>
            </a:r>
            <a:endParaRPr lang="en-US" sz="1500" dirty="0"/>
          </a:p>
        </p:txBody>
      </p:sp>
      <p:sp>
        <p:nvSpPr>
          <p:cNvPr id="28" name="Text 23"/>
          <p:cNvSpPr txBox="1"/>
          <p:nvPr/>
        </p:nvSpPr>
        <p:spPr>
          <a:xfrm>
            <a:off x="1028700" y="1538816"/>
            <a:ext cx="142189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Raster vs. Vector</a:t>
            </a:r>
            <a:endParaRPr lang="en-US" sz="1300" dirty="0"/>
          </a:p>
        </p:txBody>
      </p:sp>
      <p:sp>
        <p:nvSpPr>
          <p:cNvPr id="29" name="Text 24"/>
          <p:cNvSpPr txBox="1"/>
          <p:nvPr/>
        </p:nvSpPr>
        <p:spPr>
          <a:xfrm>
            <a:off x="1028700" y="1809478"/>
            <a:ext cx="30083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Two fundamental ways to represent 2D images.</a:t>
            </a:r>
            <a:endParaRPr lang="en-US" sz="1000" dirty="0"/>
          </a:p>
        </p:txBody>
      </p:sp>
      <p:sp>
        <p:nvSpPr>
          <p:cNvPr id="30" name="Text 25"/>
          <p:cNvSpPr txBox="1"/>
          <p:nvPr/>
        </p:nvSpPr>
        <p:spPr>
          <a:xfrm>
            <a:off x="1028700" y="3331954"/>
            <a:ext cx="139263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Graphics Buffers</a:t>
            </a:r>
            <a:endParaRPr lang="en-US" sz="1300" dirty="0"/>
          </a:p>
        </p:txBody>
      </p:sp>
      <p:sp>
        <p:nvSpPr>
          <p:cNvPr id="31" name="Text 26"/>
          <p:cNvSpPr txBox="1"/>
          <p:nvPr/>
        </p:nvSpPr>
        <p:spPr>
          <a:xfrm>
            <a:off x="1028700" y="3602617"/>
            <a:ext cx="349392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Memory areas storing data for each pixel on the screen.</a:t>
            </a:r>
            <a:endParaRPr lang="en-US" sz="1000" dirty="0"/>
          </a:p>
        </p:txBody>
      </p:sp>
      <p:sp>
        <p:nvSpPr>
          <p:cNvPr id="32" name="Text 27"/>
          <p:cNvSpPr txBox="1"/>
          <p:nvPr/>
        </p:nvSpPr>
        <p:spPr>
          <a:xfrm>
            <a:off x="1028700" y="4948614"/>
            <a:ext cx="13450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Shading Models</a:t>
            </a:r>
            <a:endParaRPr lang="en-US" sz="1300" dirty="0"/>
          </a:p>
        </p:txBody>
      </p:sp>
      <p:sp>
        <p:nvSpPr>
          <p:cNvPr id="33" name="Text 28"/>
          <p:cNvSpPr txBox="1"/>
          <p:nvPr/>
        </p:nvSpPr>
        <p:spPr>
          <a:xfrm>
            <a:off x="1028700" y="5219276"/>
            <a:ext cx="302757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Methods to calculate light intensity on surfaces.</a:t>
            </a:r>
            <a:endParaRPr lang="en-US" sz="1000" dirty="0"/>
          </a:p>
        </p:txBody>
      </p:sp>
      <p:sp>
        <p:nvSpPr>
          <p:cNvPr id="34" name="Shape 29"/>
          <p:cNvSpPr/>
          <p:nvPr/>
        </p:nvSpPr>
        <p:spPr>
          <a:xfrm>
            <a:off x="6302045" y="457200"/>
            <a:ext cx="5553151" cy="6115507"/>
          </a:xfrm>
          <a:prstGeom prst="roundRect">
            <a:avLst>
              <a:gd name="adj" fmla="val 452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35" name="Shape 30"/>
          <p:cNvSpPr/>
          <p:nvPr/>
        </p:nvSpPr>
        <p:spPr>
          <a:xfrm>
            <a:off x="6539789" y="1018642"/>
            <a:ext cx="5076749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6" name="Text 31"/>
          <p:cNvSpPr txBox="1"/>
          <p:nvPr/>
        </p:nvSpPr>
        <p:spPr>
          <a:xfrm>
            <a:off x="8103413" y="714146"/>
            <a:ext cx="20674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RENDERING PIPELINE</a:t>
            </a:r>
            <a:endParaRPr lang="en-US" sz="1200" dirty="0"/>
          </a:p>
        </p:txBody>
      </p:sp>
      <p:sp>
        <p:nvSpPr>
          <p:cNvPr id="37" name="Shape 32"/>
          <p:cNvSpPr/>
          <p:nvPr/>
        </p:nvSpPr>
        <p:spPr>
          <a:xfrm>
            <a:off x="6793992" y="1494130"/>
            <a:ext cx="4572000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254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38" name="Shape 33"/>
          <p:cNvSpPr/>
          <p:nvPr/>
        </p:nvSpPr>
        <p:spPr>
          <a:xfrm>
            <a:off x="6955841" y="1666037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39" name="Text 34"/>
          <p:cNvSpPr txBox="1"/>
          <p:nvPr/>
        </p:nvSpPr>
        <p:spPr>
          <a:xfrm>
            <a:off x="7049110" y="1696212"/>
            <a:ext cx="1892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000" dirty="0"/>
          </a:p>
        </p:txBody>
      </p:sp>
      <p:sp>
        <p:nvSpPr>
          <p:cNvPr id="40" name="Text 35"/>
          <p:cNvSpPr txBox="1"/>
          <p:nvPr/>
        </p:nvSpPr>
        <p:spPr>
          <a:xfrm>
            <a:off x="7336231" y="1618488"/>
            <a:ext cx="177576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 &amp; World Transform</a:t>
            </a:r>
            <a:endParaRPr lang="en-US" sz="1100" dirty="0"/>
          </a:p>
        </p:txBody>
      </p:sp>
      <p:sp>
        <p:nvSpPr>
          <p:cNvPr id="41" name="Text 36"/>
          <p:cNvSpPr txBox="1"/>
          <p:nvPr/>
        </p:nvSpPr>
        <p:spPr>
          <a:xfrm>
            <a:off x="7336231" y="1835201"/>
            <a:ext cx="17300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Object Coords → World Space</a:t>
            </a:r>
            <a:endParaRPr lang="en-US" sz="900" dirty="0"/>
          </a:p>
        </p:txBody>
      </p:sp>
      <p:pic>
        <p:nvPicPr>
          <p:cNvPr id="4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43209" y="1722730"/>
            <a:ext cx="152705" cy="152705"/>
          </a:xfrm>
          <a:prstGeom prst="rect">
            <a:avLst/>
          </a:prstGeom>
        </p:spPr>
      </p:pic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rcRect t="-856" b="-856"/>
          <a:stretch/>
        </p:blipFill>
        <p:spPr>
          <a:xfrm>
            <a:off x="9008669" y="2203704"/>
            <a:ext cx="133502" cy="181051"/>
          </a:xfrm>
          <a:prstGeom prst="rect">
            <a:avLst/>
          </a:prstGeom>
        </p:spPr>
      </p:pic>
      <p:sp>
        <p:nvSpPr>
          <p:cNvPr id="44" name="Shape 37"/>
          <p:cNvSpPr/>
          <p:nvPr/>
        </p:nvSpPr>
        <p:spPr>
          <a:xfrm>
            <a:off x="6793992" y="2484425"/>
            <a:ext cx="4572000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254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45" name="Shape 38"/>
          <p:cNvSpPr/>
          <p:nvPr/>
        </p:nvSpPr>
        <p:spPr>
          <a:xfrm>
            <a:off x="6955841" y="2656332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46" name="Text 39"/>
          <p:cNvSpPr txBox="1"/>
          <p:nvPr/>
        </p:nvSpPr>
        <p:spPr>
          <a:xfrm>
            <a:off x="7049110" y="2686507"/>
            <a:ext cx="1892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000" dirty="0"/>
          </a:p>
        </p:txBody>
      </p:sp>
      <p:sp>
        <p:nvSpPr>
          <p:cNvPr id="47" name="Text 40"/>
          <p:cNvSpPr txBox="1"/>
          <p:nvPr/>
        </p:nvSpPr>
        <p:spPr>
          <a:xfrm>
            <a:off x="7336231" y="2608783"/>
            <a:ext cx="147127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Viewing &amp; Projection</a:t>
            </a:r>
            <a:endParaRPr lang="en-US" sz="1100" dirty="0"/>
          </a:p>
        </p:txBody>
      </p:sp>
      <p:sp>
        <p:nvSpPr>
          <p:cNvPr id="48" name="Text 41"/>
          <p:cNvSpPr txBox="1"/>
          <p:nvPr/>
        </p:nvSpPr>
        <p:spPr>
          <a:xfrm>
            <a:off x="7336231" y="2825496"/>
            <a:ext cx="220644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Camera Space → Clip Space (Frustum)</a:t>
            </a:r>
            <a:endParaRPr lang="en-US" sz="900" dirty="0"/>
          </a:p>
        </p:txBody>
      </p:sp>
      <p:pic>
        <p:nvPicPr>
          <p:cNvPr id="4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043209" y="2713025"/>
            <a:ext cx="152705" cy="152705"/>
          </a:xfrm>
          <a:prstGeom prst="rect">
            <a:avLst/>
          </a:prstGeom>
        </p:spPr>
      </p:pic>
      <p:pic>
        <p:nvPicPr>
          <p:cNvPr id="50" name="Image 6" descr="preencoded.png"/>
          <p:cNvPicPr>
            <a:picLocks noChangeAspect="1"/>
          </p:cNvPicPr>
          <p:nvPr/>
        </p:nvPicPr>
        <p:blipFill>
          <a:blip r:embed="rId7"/>
          <a:srcRect t="-856" b="-856"/>
          <a:stretch/>
        </p:blipFill>
        <p:spPr>
          <a:xfrm>
            <a:off x="9008669" y="3193999"/>
            <a:ext cx="133502" cy="181051"/>
          </a:xfrm>
          <a:prstGeom prst="rect">
            <a:avLst/>
          </a:prstGeom>
        </p:spPr>
      </p:pic>
      <p:sp>
        <p:nvSpPr>
          <p:cNvPr id="51" name="Shape 42"/>
          <p:cNvSpPr/>
          <p:nvPr/>
        </p:nvSpPr>
        <p:spPr>
          <a:xfrm>
            <a:off x="6793992" y="3475634"/>
            <a:ext cx="4572000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254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52" name="Shape 43"/>
          <p:cNvSpPr/>
          <p:nvPr/>
        </p:nvSpPr>
        <p:spPr>
          <a:xfrm>
            <a:off x="6984187" y="3646627"/>
            <a:ext cx="267005" cy="267005"/>
          </a:xfrm>
          <a:prstGeom prst="ellipse">
            <a:avLst/>
          </a:prstGeom>
          <a:solidFill>
            <a:srgbClr val="00BCD4"/>
          </a:solidFill>
          <a:ln/>
        </p:spPr>
      </p:sp>
      <p:sp>
        <p:nvSpPr>
          <p:cNvPr id="53" name="Text 44"/>
          <p:cNvSpPr txBox="1"/>
          <p:nvPr/>
        </p:nvSpPr>
        <p:spPr>
          <a:xfrm>
            <a:off x="7078370" y="3677717"/>
            <a:ext cx="1892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000" dirty="0"/>
          </a:p>
        </p:txBody>
      </p:sp>
      <p:sp>
        <p:nvSpPr>
          <p:cNvPr id="54" name="Text 45"/>
          <p:cNvSpPr txBox="1"/>
          <p:nvPr/>
        </p:nvSpPr>
        <p:spPr>
          <a:xfrm>
            <a:off x="7365492" y="3599078"/>
            <a:ext cx="97566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Rasterization</a:t>
            </a:r>
            <a:endParaRPr lang="en-US" sz="1100" dirty="0"/>
          </a:p>
        </p:txBody>
      </p:sp>
      <p:sp>
        <p:nvSpPr>
          <p:cNvPr id="55" name="Text 46"/>
          <p:cNvSpPr txBox="1"/>
          <p:nvPr/>
        </p:nvSpPr>
        <p:spPr>
          <a:xfrm>
            <a:off x="7365492" y="3816706"/>
            <a:ext cx="183520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Primitives → Fragments (Pixels)</a:t>
            </a:r>
            <a:endParaRPr lang="en-US" sz="900" dirty="0"/>
          </a:p>
        </p:txBody>
      </p:sp>
      <p:pic>
        <p:nvPicPr>
          <p:cNvPr id="56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043209" y="3704234"/>
            <a:ext cx="152705" cy="152705"/>
          </a:xfrm>
          <a:prstGeom prst="rect">
            <a:avLst/>
          </a:prstGeom>
        </p:spPr>
      </p:pic>
      <p:pic>
        <p:nvPicPr>
          <p:cNvPr id="57" name="Image 8" descr="preencoded.png"/>
          <p:cNvPicPr>
            <a:picLocks noChangeAspect="1"/>
          </p:cNvPicPr>
          <p:nvPr/>
        </p:nvPicPr>
        <p:blipFill>
          <a:blip r:embed="rId7"/>
          <a:srcRect t="-856" b="-856"/>
          <a:stretch/>
        </p:blipFill>
        <p:spPr>
          <a:xfrm>
            <a:off x="9008669" y="4185209"/>
            <a:ext cx="133502" cy="181051"/>
          </a:xfrm>
          <a:prstGeom prst="rect">
            <a:avLst/>
          </a:prstGeom>
        </p:spPr>
      </p:pic>
      <p:sp>
        <p:nvSpPr>
          <p:cNvPr id="58" name="Shape 47"/>
          <p:cNvSpPr/>
          <p:nvPr/>
        </p:nvSpPr>
        <p:spPr>
          <a:xfrm>
            <a:off x="6793992" y="4465930"/>
            <a:ext cx="4572000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254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59" name="Shape 48"/>
          <p:cNvSpPr/>
          <p:nvPr/>
        </p:nvSpPr>
        <p:spPr>
          <a:xfrm>
            <a:off x="6955841" y="4637837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60" name="Text 49"/>
          <p:cNvSpPr txBox="1"/>
          <p:nvPr/>
        </p:nvSpPr>
        <p:spPr>
          <a:xfrm>
            <a:off x="7049110" y="4668012"/>
            <a:ext cx="1892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00" dirty="0"/>
          </a:p>
        </p:txBody>
      </p:sp>
      <p:sp>
        <p:nvSpPr>
          <p:cNvPr id="61" name="Text 50"/>
          <p:cNvSpPr txBox="1"/>
          <p:nvPr/>
        </p:nvSpPr>
        <p:spPr>
          <a:xfrm>
            <a:off x="7336231" y="4590288"/>
            <a:ext cx="14996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Fragment Processing</a:t>
            </a:r>
            <a:endParaRPr lang="en-US" sz="1100" dirty="0"/>
          </a:p>
        </p:txBody>
      </p:sp>
      <p:sp>
        <p:nvSpPr>
          <p:cNvPr id="62" name="Text 51"/>
          <p:cNvSpPr txBox="1"/>
          <p:nvPr/>
        </p:nvSpPr>
        <p:spPr>
          <a:xfrm>
            <a:off x="7336231" y="4807001"/>
            <a:ext cx="17300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Shading, Texturing, Depth Test</a:t>
            </a:r>
            <a:endParaRPr lang="en-US" sz="900" dirty="0"/>
          </a:p>
        </p:txBody>
      </p:sp>
      <p:pic>
        <p:nvPicPr>
          <p:cNvPr id="63" name="Image 9" descr="preencoded.png"/>
          <p:cNvPicPr>
            <a:picLocks noChangeAspect="1"/>
          </p:cNvPicPr>
          <p:nvPr/>
        </p:nvPicPr>
        <p:blipFill>
          <a:blip r:embed="rId10"/>
          <a:srcRect l="-33" r="-33"/>
          <a:stretch/>
        </p:blipFill>
        <p:spPr>
          <a:xfrm>
            <a:off x="11024006" y="4694530"/>
            <a:ext cx="171907" cy="152705"/>
          </a:xfrm>
          <a:prstGeom prst="rect">
            <a:avLst/>
          </a:prstGeom>
        </p:spPr>
      </p:pic>
      <p:pic>
        <p:nvPicPr>
          <p:cNvPr id="64" name="Image 10" descr="preencoded.png"/>
          <p:cNvPicPr>
            <a:picLocks noChangeAspect="1"/>
          </p:cNvPicPr>
          <p:nvPr/>
        </p:nvPicPr>
        <p:blipFill>
          <a:blip r:embed="rId7"/>
          <a:srcRect t="-856" b="-856"/>
          <a:stretch/>
        </p:blipFill>
        <p:spPr>
          <a:xfrm>
            <a:off x="9008669" y="5175504"/>
            <a:ext cx="133502" cy="181051"/>
          </a:xfrm>
          <a:prstGeom prst="rect">
            <a:avLst/>
          </a:prstGeom>
        </p:spPr>
      </p:pic>
      <p:sp>
        <p:nvSpPr>
          <p:cNvPr id="65" name="Shape 52"/>
          <p:cNvSpPr/>
          <p:nvPr/>
        </p:nvSpPr>
        <p:spPr>
          <a:xfrm>
            <a:off x="6793992" y="5456225"/>
            <a:ext cx="4572000" cy="609905"/>
          </a:xfrm>
          <a:prstGeom prst="roundRect">
            <a:avLst>
              <a:gd name="adj" fmla="val 1874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25400" dir="5400000" algn="bl" rotWithShape="0">
              <a:srgbClr val="000000">
                <a:alpha val="8000"/>
              </a:srgbClr>
            </a:outerShdw>
          </a:effectLst>
        </p:spPr>
      </p:sp>
      <p:sp>
        <p:nvSpPr>
          <p:cNvPr id="66" name="Shape 53"/>
          <p:cNvSpPr/>
          <p:nvPr/>
        </p:nvSpPr>
        <p:spPr>
          <a:xfrm>
            <a:off x="6984187" y="5628132"/>
            <a:ext cx="267005" cy="26700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7" name="Text 54"/>
          <p:cNvSpPr txBox="1"/>
          <p:nvPr/>
        </p:nvSpPr>
        <p:spPr>
          <a:xfrm>
            <a:off x="7078370" y="5658307"/>
            <a:ext cx="18928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000" dirty="0"/>
          </a:p>
        </p:txBody>
      </p:sp>
      <p:sp>
        <p:nvSpPr>
          <p:cNvPr id="68" name="Text 55"/>
          <p:cNvSpPr txBox="1"/>
          <p:nvPr/>
        </p:nvSpPr>
        <p:spPr>
          <a:xfrm>
            <a:off x="7365492" y="5580583"/>
            <a:ext cx="5852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Display</a:t>
            </a:r>
            <a:endParaRPr lang="en-US" sz="1100" dirty="0"/>
          </a:p>
        </p:txBody>
      </p:sp>
      <p:sp>
        <p:nvSpPr>
          <p:cNvPr id="69" name="Text 56"/>
          <p:cNvSpPr txBox="1"/>
          <p:nvPr/>
        </p:nvSpPr>
        <p:spPr>
          <a:xfrm>
            <a:off x="7365492" y="5797296"/>
            <a:ext cx="135879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Frame Buffer → Screen</a:t>
            </a:r>
            <a:endParaRPr lang="en-US" sz="900" dirty="0"/>
          </a:p>
        </p:txBody>
      </p:sp>
      <p:pic>
        <p:nvPicPr>
          <p:cNvPr id="70" name="Image 11" descr="preencoded.png"/>
          <p:cNvPicPr>
            <a:picLocks noChangeAspect="1"/>
          </p:cNvPicPr>
          <p:nvPr/>
        </p:nvPicPr>
        <p:blipFill>
          <a:blip r:embed="rId11"/>
          <a:srcRect l="-33" r="-33"/>
          <a:stretch/>
        </p:blipFill>
        <p:spPr>
          <a:xfrm>
            <a:off x="11024006" y="5684825"/>
            <a:ext cx="171907" cy="152705"/>
          </a:xfrm>
          <a:prstGeom prst="rect">
            <a:avLst/>
          </a:prstGeom>
        </p:spPr>
      </p:pic>
      <p:sp>
        <p:nvSpPr>
          <p:cNvPr id="71" name="Shape 57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72" name="Shape 58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182648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n-US" sz="1000" dirty="0"/>
          </a:p>
        </p:txBody>
      </p:sp>
      <p:sp>
        <p:nvSpPr>
          <p:cNvPr id="18" name="Shape 12"/>
          <p:cNvSpPr/>
          <p:nvPr/>
        </p:nvSpPr>
        <p:spPr>
          <a:xfrm>
            <a:off x="7276795" y="216188"/>
            <a:ext cx="4572000" cy="3685946"/>
          </a:xfrm>
          <a:prstGeom prst="roundRect">
            <a:avLst>
              <a:gd name="adj" fmla="val 513"/>
            </a:avLst>
          </a:prstGeom>
          <a:solidFill>
            <a:srgbClr val="FFFFFF"/>
          </a:solidFill>
          <a:ln w="50800">
            <a:solidFill>
              <a:srgbClr val="1A237E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rcRect l="5150" r="5150"/>
          <a:stretch/>
        </p:blipFill>
        <p:spPr>
          <a:xfrm>
            <a:off x="7420356" y="863584"/>
            <a:ext cx="4286707" cy="26673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7276795" y="4054840"/>
            <a:ext cx="4572000" cy="1828800"/>
          </a:xfrm>
          <a:prstGeom prst="roundRect">
            <a:avLst>
              <a:gd name="adj" fmla="val 2083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1" name="Shape 14"/>
          <p:cNvSpPr/>
          <p:nvPr/>
        </p:nvSpPr>
        <p:spPr>
          <a:xfrm>
            <a:off x="7276795" y="6035430"/>
            <a:ext cx="4572000" cy="743407"/>
          </a:xfrm>
          <a:prstGeom prst="roundRect">
            <a:avLst>
              <a:gd name="adj" fmla="val 12616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01154" y="6198193"/>
            <a:ext cx="114300" cy="114300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342900" y="362102"/>
            <a:ext cx="2905963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 Systems</a:t>
            </a:r>
            <a:endParaRPr lang="en-US" sz="2400" dirty="0"/>
          </a:p>
        </p:txBody>
      </p:sp>
      <p:sp>
        <p:nvSpPr>
          <p:cNvPr id="24" name="Shape 16"/>
          <p:cNvSpPr/>
          <p:nvPr/>
        </p:nvSpPr>
        <p:spPr>
          <a:xfrm>
            <a:off x="342900" y="1165860"/>
            <a:ext cx="3610051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5" name="Text 17"/>
          <p:cNvSpPr txBox="1"/>
          <p:nvPr/>
        </p:nvSpPr>
        <p:spPr>
          <a:xfrm>
            <a:off x="342900" y="832104"/>
            <a:ext cx="37536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Conversions and Mathematical Definitions</a:t>
            </a:r>
            <a:endParaRPr lang="en-US" sz="1500" dirty="0"/>
          </a:p>
        </p:txBody>
      </p:sp>
      <p:sp>
        <p:nvSpPr>
          <p:cNvPr id="37" name="Shape 29"/>
          <p:cNvSpPr/>
          <p:nvPr/>
        </p:nvSpPr>
        <p:spPr>
          <a:xfrm>
            <a:off x="7420356" y="654186"/>
            <a:ext cx="1695298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7420356" y="416442"/>
            <a:ext cx="171907" cy="152705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7667244" y="406384"/>
            <a:ext cx="15627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Visualization</a:t>
            </a:r>
            <a:endParaRPr lang="en-US" sz="1200" dirty="0"/>
          </a:p>
        </p:txBody>
      </p:sp>
      <p:sp>
        <p:nvSpPr>
          <p:cNvPr id="40" name="Text 31"/>
          <p:cNvSpPr txBox="1"/>
          <p:nvPr/>
        </p:nvSpPr>
        <p:spPr>
          <a:xfrm>
            <a:off x="8115300" y="3616842"/>
            <a:ext cx="298185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comparison of reference frames and basis vectors</a:t>
            </a:r>
            <a:endParaRPr lang="en-US" sz="900" dirty="0"/>
          </a:p>
        </p:txBody>
      </p:sp>
      <p:sp>
        <p:nvSpPr>
          <p:cNvPr id="41" name="Shape 32"/>
          <p:cNvSpPr/>
          <p:nvPr/>
        </p:nvSpPr>
        <p:spPr>
          <a:xfrm>
            <a:off x="7420356" y="4464491"/>
            <a:ext cx="1343254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42" name="Image 7" descr="preencoded.png"/>
          <p:cNvPicPr>
            <a:picLocks noChangeAspect="1"/>
          </p:cNvPicPr>
          <p:nvPr/>
        </p:nvPicPr>
        <p:blipFill>
          <a:blip r:embed="rId6"/>
          <a:srcRect t="-100" b="-100"/>
          <a:stretch/>
        </p:blipFill>
        <p:spPr>
          <a:xfrm>
            <a:off x="7420356" y="4225832"/>
            <a:ext cx="114300" cy="152705"/>
          </a:xfrm>
          <a:prstGeom prst="rect">
            <a:avLst/>
          </a:prstGeom>
        </p:spPr>
      </p:pic>
      <p:sp>
        <p:nvSpPr>
          <p:cNvPr id="43" name="Text 33"/>
          <p:cNvSpPr txBox="1"/>
          <p:nvPr/>
        </p:nvSpPr>
        <p:spPr>
          <a:xfrm>
            <a:off x="7610551" y="4216688"/>
            <a:ext cx="1267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Applications</a:t>
            </a:r>
            <a:endParaRPr lang="en-US" sz="1200" dirty="0"/>
          </a:p>
        </p:txBody>
      </p:sp>
      <p:sp>
        <p:nvSpPr>
          <p:cNvPr id="44" name="Text 34"/>
          <p:cNvSpPr txBox="1"/>
          <p:nvPr/>
        </p:nvSpPr>
        <p:spPr>
          <a:xfrm>
            <a:off x="7610551" y="4654686"/>
            <a:ext cx="353872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Spherical: Camera rotations, environment mapping, orbital mechanics.</a:t>
            </a:r>
            <a:endParaRPr lang="en-US" sz="1000" dirty="0"/>
          </a:p>
        </p:txBody>
      </p:sp>
      <p:sp>
        <p:nvSpPr>
          <p:cNvPr id="45" name="Text 35"/>
          <p:cNvSpPr txBox="1"/>
          <p:nvPr/>
        </p:nvSpPr>
        <p:spPr>
          <a:xfrm>
            <a:off x="7610551" y="5111886"/>
            <a:ext cx="412943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Cylindrical: Modeling shafts, pipes, and rotational symmetry objects.</a:t>
            </a:r>
            <a:endParaRPr lang="en-US" sz="1000" dirty="0"/>
          </a:p>
        </p:txBody>
      </p:sp>
      <p:sp>
        <p:nvSpPr>
          <p:cNvPr id="46" name="Text 36"/>
          <p:cNvSpPr txBox="1"/>
          <p:nvPr/>
        </p:nvSpPr>
        <p:spPr>
          <a:xfrm>
            <a:off x="7610551" y="5378891"/>
            <a:ext cx="40251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Homogeneous Coords: Unified handling of translation and rotation (essential for 3D matrices).</a:t>
            </a:r>
            <a:endParaRPr lang="en-US" sz="1000" dirty="0"/>
          </a:p>
        </p:txBody>
      </p:sp>
      <p:sp>
        <p:nvSpPr>
          <p:cNvPr id="47" name="Text 37"/>
          <p:cNvSpPr txBox="1"/>
          <p:nvPr/>
        </p:nvSpPr>
        <p:spPr>
          <a:xfrm>
            <a:off x="7629754" y="6168932"/>
            <a:ext cx="9528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3A8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Convention Note</a:t>
            </a:r>
            <a:endParaRPr lang="en-US" sz="900" dirty="0"/>
          </a:p>
        </p:txBody>
      </p:sp>
      <p:sp>
        <p:nvSpPr>
          <p:cNvPr id="48" name="Text 38"/>
          <p:cNvSpPr txBox="1"/>
          <p:nvPr/>
        </p:nvSpPr>
        <p:spPr>
          <a:xfrm>
            <a:off x="7629754" y="6360042"/>
            <a:ext cx="40489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graphics (OpenGL), Y often points up. In physics/engineering, Z often points up. Always verify the "up" vector and handedness.</a:t>
            </a:r>
            <a:endParaRPr lang="en-US" sz="900" dirty="0"/>
          </a:p>
        </p:txBody>
      </p:sp>
      <p:sp>
        <p:nvSpPr>
          <p:cNvPr id="137" name="Shape 127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38" name="Shape 128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40" name="Picture 139" descr="A screenshot of a math application&#10;&#10;AI-generated content may be incorrect.">
            <a:extLst>
              <a:ext uri="{FF2B5EF4-FFF2-40B4-BE49-F238E27FC236}">
                <a16:creationId xmlns:a16="http://schemas.microsoft.com/office/drawing/2014/main" id="{8B53C29E-37CE-1B1C-2BDB-545A64012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1290218"/>
            <a:ext cx="6695558" cy="47018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11691518" y="575462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7399325" y="-19462"/>
            <a:ext cx="4457700" cy="3600907"/>
          </a:xfrm>
          <a:prstGeom prst="roundRect">
            <a:avLst>
              <a:gd name="adj" fmla="val 53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7561174" y="2809692"/>
            <a:ext cx="4134002" cy="60990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7"/>
          <p:cNvSpPr/>
          <p:nvPr/>
        </p:nvSpPr>
        <p:spPr>
          <a:xfrm>
            <a:off x="7561174" y="2809692"/>
            <a:ext cx="4134002" cy="9144"/>
          </a:xfrm>
          <a:prstGeom prst="rect">
            <a:avLst/>
          </a:prstGeom>
          <a:solidFill>
            <a:srgbClr val="E5E7EB"/>
          </a:solidFill>
          <a:ln/>
        </p:spPr>
      </p:sp>
      <p:sp>
        <p:nvSpPr>
          <p:cNvPr id="21" name="Shape 18"/>
          <p:cNvSpPr/>
          <p:nvPr/>
        </p:nvSpPr>
        <p:spPr>
          <a:xfrm>
            <a:off x="7399325" y="3762496"/>
            <a:ext cx="4457700" cy="1628546"/>
          </a:xfrm>
          <a:prstGeom prst="roundRect">
            <a:avLst>
              <a:gd name="adj" fmla="val 262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7561174" y="4649464"/>
            <a:ext cx="4134002" cy="580644"/>
          </a:xfrm>
          <a:prstGeom prst="roundRect">
            <a:avLst>
              <a:gd name="adj" fmla="val 10327"/>
            </a:avLst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7399325" y="5477559"/>
            <a:ext cx="4457700" cy="1295705"/>
          </a:xfrm>
          <a:prstGeom prst="roundRect">
            <a:avLst>
              <a:gd name="adj" fmla="val 4151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4" name="Text 21"/>
          <p:cNvSpPr txBox="1"/>
          <p:nvPr/>
        </p:nvSpPr>
        <p:spPr>
          <a:xfrm>
            <a:off x="342900" y="457200"/>
            <a:ext cx="3572561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2D Transformations</a:t>
            </a:r>
            <a:endParaRPr lang="en-US" sz="3000" dirty="0"/>
          </a:p>
        </p:txBody>
      </p:sp>
      <p:sp>
        <p:nvSpPr>
          <p:cNvPr id="25" name="Shape 22"/>
          <p:cNvSpPr/>
          <p:nvPr/>
        </p:nvSpPr>
        <p:spPr>
          <a:xfrm>
            <a:off x="342900" y="1371600"/>
            <a:ext cx="3323844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6" name="Text 23"/>
          <p:cNvSpPr txBox="1"/>
          <p:nvPr/>
        </p:nvSpPr>
        <p:spPr>
          <a:xfrm>
            <a:off x="342900" y="1019556"/>
            <a:ext cx="34674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Homogeneous Matrix Operations (3×3)</a:t>
            </a:r>
            <a:endParaRPr lang="en-US" sz="1500" dirty="0"/>
          </a:p>
        </p:txBody>
      </p:sp>
      <p:sp>
        <p:nvSpPr>
          <p:cNvPr id="34" name="Text 31"/>
          <p:cNvSpPr txBox="1"/>
          <p:nvPr/>
        </p:nvSpPr>
        <p:spPr>
          <a:xfrm>
            <a:off x="7838237" y="2943194"/>
            <a:ext cx="36694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Step-by-step transformation: Original → Translate → Rotate → Scale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7561174" y="4191350"/>
            <a:ext cx="2171700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6" name="Image 1" descr="preencoded.png"/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7561174" y="3953606"/>
            <a:ext cx="171907" cy="152705"/>
          </a:xfrm>
          <a:prstGeom prst="rect">
            <a:avLst/>
          </a:prstGeom>
        </p:spPr>
      </p:pic>
      <p:sp>
        <p:nvSpPr>
          <p:cNvPr id="37" name="Text 33"/>
          <p:cNvSpPr txBox="1"/>
          <p:nvPr/>
        </p:nvSpPr>
        <p:spPr>
          <a:xfrm>
            <a:off x="7808976" y="3943548"/>
            <a:ext cx="20391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Composite Transformations</a:t>
            </a:r>
            <a:endParaRPr lang="en-US" sz="1200" dirty="0"/>
          </a:p>
        </p:txBody>
      </p:sp>
      <p:sp>
        <p:nvSpPr>
          <p:cNvPr id="38" name="Text 34"/>
          <p:cNvSpPr txBox="1"/>
          <p:nvPr/>
        </p:nvSpPr>
        <p:spPr>
          <a:xfrm>
            <a:off x="7561174" y="4296506"/>
            <a:ext cx="416509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Matrix multiplication is non-commutative ($A \cdot B \neq B \cdot A$). Order matters!</a:t>
            </a:r>
            <a:endParaRPr lang="en-US" sz="1000" dirty="0"/>
          </a:p>
        </p:txBody>
      </p:sp>
      <p:sp>
        <p:nvSpPr>
          <p:cNvPr id="39" name="Text 35"/>
          <p:cNvSpPr txBox="1"/>
          <p:nvPr/>
        </p:nvSpPr>
        <p:spPr>
          <a:xfrm>
            <a:off x="9118397" y="4754620"/>
            <a:ext cx="111648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55A64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M = T · R · S</a:t>
            </a:r>
            <a:endParaRPr lang="en-US" sz="1000" dirty="0"/>
          </a:p>
        </p:txBody>
      </p:sp>
      <p:sp>
        <p:nvSpPr>
          <p:cNvPr id="40" name="Text 36"/>
          <p:cNvSpPr txBox="1"/>
          <p:nvPr/>
        </p:nvSpPr>
        <p:spPr>
          <a:xfrm>
            <a:off x="8494776" y="4964018"/>
            <a:ext cx="236463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(Scale first, then Rotate, then Translate)</a:t>
            </a:r>
            <a:endParaRPr lang="en-US" sz="1000" dirty="0"/>
          </a:p>
        </p:txBody>
      </p:sp>
      <p:sp>
        <p:nvSpPr>
          <p:cNvPr id="41" name="Shape 37"/>
          <p:cNvSpPr/>
          <p:nvPr/>
        </p:nvSpPr>
        <p:spPr>
          <a:xfrm>
            <a:off x="7561174" y="5906413"/>
            <a:ext cx="1638605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61174" y="5667754"/>
            <a:ext cx="152705" cy="152705"/>
          </a:xfrm>
          <a:prstGeom prst="rect">
            <a:avLst/>
          </a:prstGeom>
        </p:spPr>
      </p:pic>
      <p:sp>
        <p:nvSpPr>
          <p:cNvPr id="43" name="Text 38"/>
          <p:cNvSpPr txBox="1"/>
          <p:nvPr/>
        </p:nvSpPr>
        <p:spPr>
          <a:xfrm>
            <a:off x="7789774" y="5657696"/>
            <a:ext cx="15243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Homogeneous?</a:t>
            </a:r>
            <a:endParaRPr lang="en-US" sz="1200" dirty="0"/>
          </a:p>
        </p:txBody>
      </p:sp>
      <p:sp>
        <p:nvSpPr>
          <p:cNvPr id="44" name="Text 39"/>
          <p:cNvSpPr txBox="1"/>
          <p:nvPr/>
        </p:nvSpPr>
        <p:spPr>
          <a:xfrm>
            <a:off x="7751369" y="6019798"/>
            <a:ext cx="392643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Unifies Translation (addition) with Rotation/Scaling (multiplication) into a single matrix format.</a:t>
            </a:r>
            <a:endParaRPr lang="en-US" sz="1000" dirty="0"/>
          </a:p>
        </p:txBody>
      </p:sp>
      <p:sp>
        <p:nvSpPr>
          <p:cNvPr id="45" name="Text 40"/>
          <p:cNvSpPr txBox="1"/>
          <p:nvPr/>
        </p:nvSpPr>
        <p:spPr>
          <a:xfrm>
            <a:off x="7751369" y="6430364"/>
            <a:ext cx="361188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Allows chaining multiple transforms via matrix multiplication.</a:t>
            </a:r>
            <a:endParaRPr lang="en-US" sz="1000" dirty="0"/>
          </a:p>
        </p:txBody>
      </p:sp>
      <p:sp>
        <p:nvSpPr>
          <p:cNvPr id="144" name="Shape 139"/>
          <p:cNvSpPr/>
          <p:nvPr/>
        </p:nvSpPr>
        <p:spPr>
          <a:xfrm>
            <a:off x="7561174" y="142387"/>
            <a:ext cx="4134002" cy="2667305"/>
          </a:xfrm>
          <a:prstGeom prst="roundRect">
            <a:avLst>
              <a:gd name="adj" fmla="val 979"/>
            </a:avLst>
          </a:prstGeom>
          <a:solidFill>
            <a:srgbClr val="FAFAFA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45" name="Image 3" descr="preencoded.png"/>
          <p:cNvPicPr>
            <a:picLocks noChangeAspect="1"/>
          </p:cNvPicPr>
          <p:nvPr/>
        </p:nvPicPr>
        <p:blipFill>
          <a:blip r:embed="rId5"/>
          <a:srcRect t="32" b="32"/>
          <a:stretch/>
        </p:blipFill>
        <p:spPr>
          <a:xfrm>
            <a:off x="7570318" y="329839"/>
            <a:ext cx="4114800" cy="2295144"/>
          </a:xfrm>
          <a:prstGeom prst="rect">
            <a:avLst/>
          </a:prstGeom>
        </p:spPr>
      </p:pic>
      <p:sp>
        <p:nvSpPr>
          <p:cNvPr id="146" name="Shape 140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47" name="Shape 141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49" name="Picture 148" descr="A screenshot of a math program&#10;&#10;AI-generated content may be incorrect.">
            <a:extLst>
              <a:ext uri="{FF2B5EF4-FFF2-40B4-BE49-F238E27FC236}">
                <a16:creationId xmlns:a16="http://schemas.microsoft.com/office/drawing/2014/main" id="{0B8FE2F4-D6F1-8AF3-3FD9-61238B8C7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539" y="1514246"/>
            <a:ext cx="6834601" cy="49941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2"/>
          <p:cNvSpPr/>
          <p:nvPr/>
        </p:nvSpPr>
        <p:spPr>
          <a:xfrm>
            <a:off x="7658100" y="362102"/>
            <a:ext cx="4190695" cy="3866998"/>
          </a:xfrm>
          <a:prstGeom prst="roundRect">
            <a:avLst>
              <a:gd name="adj" fmla="val 466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7819949" y="523951"/>
            <a:ext cx="3866998" cy="2095805"/>
          </a:xfrm>
          <a:prstGeom prst="roundRect">
            <a:avLst>
              <a:gd name="adj" fmla="val 1587"/>
            </a:avLst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rcRect t="1653" b="1653"/>
          <a:stretch/>
        </p:blipFill>
        <p:spPr>
          <a:xfrm>
            <a:off x="7830007" y="533095"/>
            <a:ext cx="3847795" cy="2076602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342900" y="362102"/>
            <a:ext cx="285750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Transformations</a:t>
            </a:r>
            <a:endParaRPr lang="en-US" sz="2400" dirty="0"/>
          </a:p>
        </p:txBody>
      </p:sp>
      <p:sp>
        <p:nvSpPr>
          <p:cNvPr id="22" name="Shape 17"/>
          <p:cNvSpPr/>
          <p:nvPr/>
        </p:nvSpPr>
        <p:spPr>
          <a:xfrm>
            <a:off x="342900" y="1072591"/>
            <a:ext cx="3191256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3" name="Text 18"/>
          <p:cNvSpPr txBox="1"/>
          <p:nvPr/>
        </p:nvSpPr>
        <p:spPr>
          <a:xfrm>
            <a:off x="342900" y="786384"/>
            <a:ext cx="33174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Homogeneous Coordinates (4×4 Matrices)</a:t>
            </a:r>
            <a:endParaRPr lang="en-US" sz="1300" dirty="0"/>
          </a:p>
        </p:txBody>
      </p:sp>
      <p:sp>
        <p:nvSpPr>
          <p:cNvPr id="29" name="Shape 24"/>
          <p:cNvSpPr/>
          <p:nvPr/>
        </p:nvSpPr>
        <p:spPr>
          <a:xfrm>
            <a:off x="7972654" y="3076042"/>
            <a:ext cx="1600200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72654" y="2846527"/>
            <a:ext cx="142646" cy="142646"/>
          </a:xfrm>
          <a:prstGeom prst="rect">
            <a:avLst/>
          </a:prstGeom>
        </p:spPr>
      </p:pic>
      <p:sp>
        <p:nvSpPr>
          <p:cNvPr id="31" name="Text 25"/>
          <p:cNvSpPr txBox="1"/>
          <p:nvPr/>
        </p:nvSpPr>
        <p:spPr>
          <a:xfrm>
            <a:off x="8191195" y="2838298"/>
            <a:ext cx="149047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Visualizing Rotations</a:t>
            </a:r>
            <a:endParaRPr lang="en-US" sz="1100" dirty="0"/>
          </a:p>
        </p:txBody>
      </p:sp>
      <p:sp>
        <p:nvSpPr>
          <p:cNvPr id="32" name="Text 26"/>
          <p:cNvSpPr txBox="1"/>
          <p:nvPr/>
        </p:nvSpPr>
        <p:spPr>
          <a:xfrm>
            <a:off x="7972654" y="3170225"/>
            <a:ext cx="3557930" cy="7242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diagram demonstrates rotations around the three principal axes. Note that in a right-handed system, positive rotation is counter-clockwise when looking towards the origin from the positive axis.</a:t>
            </a:r>
            <a:endParaRPr lang="en-US" sz="1000" dirty="0"/>
          </a:p>
        </p:txBody>
      </p:sp>
      <p:sp>
        <p:nvSpPr>
          <p:cNvPr id="182" name="Shape 175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83" name="Shape 176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85" name="Picture 18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722EB8-CF13-E725-619E-1DEDDAAFD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90" y="1190256"/>
            <a:ext cx="7018850" cy="5553100"/>
          </a:xfrm>
          <a:prstGeom prst="rect">
            <a:avLst/>
          </a:prstGeom>
        </p:spPr>
      </p:pic>
      <p:pic>
        <p:nvPicPr>
          <p:cNvPr id="187" name="Picture 18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046DB3-F187-2A14-0B6C-D95B44367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101" y="4344691"/>
            <a:ext cx="4197546" cy="19893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7848295" y="362102"/>
            <a:ext cx="4000500" cy="2295144"/>
          </a:xfrm>
          <a:prstGeom prst="roundRect">
            <a:avLst>
              <a:gd name="adj" fmla="val 1323"/>
            </a:avLst>
          </a:prstGeom>
          <a:solidFill>
            <a:srgbClr val="FFFFFF"/>
          </a:solidFill>
          <a:ln w="50800">
            <a:solidFill>
              <a:srgbClr val="1A237E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010144" y="933602"/>
            <a:ext cx="3676802" cy="743407"/>
          </a:xfrm>
          <a:prstGeom prst="roundRect">
            <a:avLst>
              <a:gd name="adj" fmla="val 6308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8010144" y="1789481"/>
            <a:ext cx="3676802" cy="743407"/>
          </a:xfrm>
          <a:prstGeom prst="roundRect">
            <a:avLst>
              <a:gd name="adj" fmla="val 6308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7848295" y="2807208"/>
            <a:ext cx="4000500" cy="2343607"/>
          </a:xfrm>
          <a:prstGeom prst="roundRect">
            <a:avLst>
              <a:gd name="adj" fmla="val 12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7848295" y="5301691"/>
            <a:ext cx="4000500" cy="1152144"/>
          </a:xfrm>
          <a:prstGeom prst="roundRect">
            <a:avLst>
              <a:gd name="adj" fmla="val 524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Text 15"/>
          <p:cNvSpPr txBox="1"/>
          <p:nvPr/>
        </p:nvSpPr>
        <p:spPr>
          <a:xfrm>
            <a:off x="342900" y="362102"/>
            <a:ext cx="299100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Projection &amp; Viewing</a:t>
            </a:r>
            <a:endParaRPr lang="en-US" sz="2400" dirty="0"/>
          </a:p>
        </p:txBody>
      </p:sp>
      <p:sp>
        <p:nvSpPr>
          <p:cNvPr id="20" name="Shape 16"/>
          <p:cNvSpPr/>
          <p:nvPr/>
        </p:nvSpPr>
        <p:spPr>
          <a:xfrm>
            <a:off x="342900" y="1128370"/>
            <a:ext cx="3666744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1" name="Text 17"/>
          <p:cNvSpPr txBox="1"/>
          <p:nvPr/>
        </p:nvSpPr>
        <p:spPr>
          <a:xfrm>
            <a:off x="342900" y="794614"/>
            <a:ext cx="38103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Camera Models &amp; Transformation Matrices</a:t>
            </a:r>
            <a:endParaRPr lang="en-US" sz="1500" dirty="0"/>
          </a:p>
        </p:txBody>
      </p:sp>
      <p:sp>
        <p:nvSpPr>
          <p:cNvPr id="38" name="Shape 34"/>
          <p:cNvSpPr/>
          <p:nvPr/>
        </p:nvSpPr>
        <p:spPr>
          <a:xfrm>
            <a:off x="8010144" y="781812"/>
            <a:ext cx="1399946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39" name="Image 2" descr="preencoded.png"/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8010144" y="543154"/>
            <a:ext cx="171907" cy="152705"/>
          </a:xfrm>
          <a:prstGeom prst="rect">
            <a:avLst/>
          </a:prstGeom>
        </p:spPr>
      </p:pic>
      <p:sp>
        <p:nvSpPr>
          <p:cNvPr id="40" name="Text 35"/>
          <p:cNvSpPr txBox="1"/>
          <p:nvPr/>
        </p:nvSpPr>
        <p:spPr>
          <a:xfrm>
            <a:off x="8257946" y="533095"/>
            <a:ext cx="1267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Projection Types</a:t>
            </a:r>
            <a:endParaRPr lang="en-US" sz="1200" dirty="0"/>
          </a:p>
        </p:txBody>
      </p:sp>
      <p:sp>
        <p:nvSpPr>
          <p:cNvPr id="41" name="Text 36"/>
          <p:cNvSpPr txBox="1"/>
          <p:nvPr/>
        </p:nvSpPr>
        <p:spPr>
          <a:xfrm>
            <a:off x="8096098" y="1037844"/>
            <a:ext cx="81473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Perspective</a:t>
            </a:r>
            <a:endParaRPr lang="en-US" sz="1000" dirty="0"/>
          </a:p>
        </p:txBody>
      </p:sp>
      <p:sp>
        <p:nvSpPr>
          <p:cNvPr id="42" name="Text 37"/>
          <p:cNvSpPr txBox="1"/>
          <p:nvPr/>
        </p:nvSpPr>
        <p:spPr>
          <a:xfrm>
            <a:off x="8096098" y="1257300"/>
            <a:ext cx="341619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Objects appear smaller as they get further away. Parallel lines converge at vanishing points. Mimics human vision.</a:t>
            </a:r>
            <a:endParaRPr lang="en-US" sz="900" dirty="0"/>
          </a:p>
        </p:txBody>
      </p:sp>
      <p:sp>
        <p:nvSpPr>
          <p:cNvPr id="43" name="Text 38"/>
          <p:cNvSpPr txBox="1"/>
          <p:nvPr/>
        </p:nvSpPr>
        <p:spPr>
          <a:xfrm>
            <a:off x="8096098" y="1893722"/>
            <a:ext cx="89062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Orthographic</a:t>
            </a:r>
            <a:endParaRPr lang="en-US" sz="1000" dirty="0"/>
          </a:p>
        </p:txBody>
      </p:sp>
      <p:sp>
        <p:nvSpPr>
          <p:cNvPr id="44" name="Text 39"/>
          <p:cNvSpPr txBox="1"/>
          <p:nvPr/>
        </p:nvSpPr>
        <p:spPr>
          <a:xfrm>
            <a:off x="8096098" y="2113178"/>
            <a:ext cx="338785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Parallel projection. No depth perception scaling. Essential for engineering drawings and CAD measurements.</a:t>
            </a:r>
            <a:endParaRPr lang="en-US" sz="900" dirty="0"/>
          </a:p>
        </p:txBody>
      </p:sp>
      <p:sp>
        <p:nvSpPr>
          <p:cNvPr id="45" name="Shape 40"/>
          <p:cNvSpPr/>
          <p:nvPr/>
        </p:nvSpPr>
        <p:spPr>
          <a:xfrm>
            <a:off x="8010144" y="3197657"/>
            <a:ext cx="1190549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46" name="Image 3" descr="preencoded.png"/>
          <p:cNvPicPr>
            <a:picLocks noChangeAspect="1"/>
          </p:cNvPicPr>
          <p:nvPr/>
        </p:nvPicPr>
        <p:blipFill>
          <a:blip r:embed="rId4"/>
          <a:srcRect l="-33" r="-33"/>
          <a:stretch/>
        </p:blipFill>
        <p:spPr>
          <a:xfrm>
            <a:off x="8010144" y="2958998"/>
            <a:ext cx="171907" cy="152705"/>
          </a:xfrm>
          <a:prstGeom prst="rect">
            <a:avLst/>
          </a:prstGeom>
        </p:spPr>
      </p:pic>
      <p:sp>
        <p:nvSpPr>
          <p:cNvPr id="47" name="Text 41"/>
          <p:cNvSpPr txBox="1"/>
          <p:nvPr/>
        </p:nvSpPr>
        <p:spPr>
          <a:xfrm>
            <a:off x="8257946" y="2949854"/>
            <a:ext cx="10579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 Frustum</a:t>
            </a:r>
            <a:endParaRPr lang="en-US" sz="1200" dirty="0"/>
          </a:p>
        </p:txBody>
      </p:sp>
      <p:sp>
        <p:nvSpPr>
          <p:cNvPr id="48" name="Text 42"/>
          <p:cNvSpPr txBox="1"/>
          <p:nvPr/>
        </p:nvSpPr>
        <p:spPr>
          <a:xfrm>
            <a:off x="8497519" y="4864608"/>
            <a:ext cx="279715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Volume visible to the camera (Truncated Pyramid)</a:t>
            </a:r>
            <a:endParaRPr lang="en-US" sz="900" dirty="0"/>
          </a:p>
        </p:txBody>
      </p:sp>
      <p:sp>
        <p:nvSpPr>
          <p:cNvPr id="49" name="Shape 43"/>
          <p:cNvSpPr/>
          <p:nvPr/>
        </p:nvSpPr>
        <p:spPr>
          <a:xfrm>
            <a:off x="8010144" y="5692140"/>
            <a:ext cx="1514246" cy="192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50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10144" y="5454396"/>
            <a:ext cx="152705" cy="152705"/>
          </a:xfrm>
          <a:prstGeom prst="rect">
            <a:avLst/>
          </a:prstGeom>
        </p:spPr>
      </p:pic>
      <p:sp>
        <p:nvSpPr>
          <p:cNvPr id="51" name="Text 44"/>
          <p:cNvSpPr txBox="1"/>
          <p:nvPr/>
        </p:nvSpPr>
        <p:spPr>
          <a:xfrm>
            <a:off x="8238744" y="5444338"/>
            <a:ext cx="140086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Camera Transform</a:t>
            </a:r>
            <a:endParaRPr lang="en-US" sz="1200" dirty="0"/>
          </a:p>
        </p:txBody>
      </p:sp>
      <p:sp>
        <p:nvSpPr>
          <p:cNvPr id="52" name="Text 45"/>
          <p:cNvSpPr txBox="1"/>
          <p:nvPr/>
        </p:nvSpPr>
        <p:spPr>
          <a:xfrm>
            <a:off x="8010144" y="5816498"/>
            <a:ext cx="273954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Transforms world coordinates to camera coords.</a:t>
            </a:r>
            <a:endParaRPr lang="en-US" sz="900" dirty="0"/>
          </a:p>
        </p:txBody>
      </p:sp>
      <p:sp>
        <p:nvSpPr>
          <p:cNvPr id="177" name="Shape 170"/>
          <p:cNvSpPr/>
          <p:nvPr/>
        </p:nvSpPr>
        <p:spPr>
          <a:xfrm>
            <a:off x="8010144" y="3349447"/>
            <a:ext cx="3676802" cy="1429207"/>
          </a:xfrm>
          <a:prstGeom prst="roundRect">
            <a:avLst>
              <a:gd name="adj" fmla="val 1706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7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06002" y="3493008"/>
            <a:ext cx="2286000" cy="1143000"/>
          </a:xfrm>
          <a:prstGeom prst="rect">
            <a:avLst/>
          </a:prstGeom>
        </p:spPr>
      </p:pic>
      <p:sp>
        <p:nvSpPr>
          <p:cNvPr id="179" name="Text 171"/>
          <p:cNvSpPr txBox="1"/>
          <p:nvPr/>
        </p:nvSpPr>
        <p:spPr>
          <a:xfrm>
            <a:off x="9214409" y="6102706"/>
            <a:ext cx="16367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𝑃</a:t>
            </a:r>
            <a:endParaRPr lang="en-US" sz="900" dirty="0"/>
          </a:p>
        </p:txBody>
      </p:sp>
      <p:sp>
        <p:nvSpPr>
          <p:cNvPr id="180" name="Text 172"/>
          <p:cNvSpPr txBox="1"/>
          <p:nvPr/>
        </p:nvSpPr>
        <p:spPr>
          <a:xfrm>
            <a:off x="9290304" y="6195974"/>
            <a:ext cx="124358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𝑐</a:t>
            </a:r>
            <a:endParaRPr lang="en-US" sz="800" dirty="0"/>
          </a:p>
        </p:txBody>
      </p:sp>
      <p:sp>
        <p:nvSpPr>
          <p:cNvPr id="181" name="Text 173"/>
          <p:cNvSpPr txBox="1"/>
          <p:nvPr/>
        </p:nvSpPr>
        <p:spPr>
          <a:xfrm>
            <a:off x="9331452" y="6195974"/>
            <a:ext cx="124358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𝑎</a:t>
            </a:r>
            <a:endParaRPr lang="en-US" sz="800" dirty="0"/>
          </a:p>
        </p:txBody>
      </p:sp>
      <p:sp>
        <p:nvSpPr>
          <p:cNvPr id="182" name="Text 174"/>
          <p:cNvSpPr txBox="1"/>
          <p:nvPr/>
        </p:nvSpPr>
        <p:spPr>
          <a:xfrm>
            <a:off x="9376258" y="6195974"/>
            <a:ext cx="152705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𝑚</a:t>
            </a:r>
            <a:endParaRPr lang="en-US" sz="800" dirty="0"/>
          </a:p>
        </p:txBody>
      </p:sp>
      <p:sp>
        <p:nvSpPr>
          <p:cNvPr id="183" name="Text 175"/>
          <p:cNvSpPr txBox="1"/>
          <p:nvPr/>
        </p:nvSpPr>
        <p:spPr>
          <a:xfrm>
            <a:off x="9494215" y="6102706"/>
            <a:ext cx="153619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=</a:t>
            </a:r>
            <a:endParaRPr lang="en-US" sz="900" dirty="0"/>
          </a:p>
        </p:txBody>
      </p:sp>
      <p:sp>
        <p:nvSpPr>
          <p:cNvPr id="184" name="Text 176"/>
          <p:cNvSpPr txBox="1"/>
          <p:nvPr/>
        </p:nvSpPr>
        <p:spPr>
          <a:xfrm>
            <a:off x="9591142" y="6102706"/>
            <a:ext cx="17282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𝑅</a:t>
            </a:r>
            <a:endParaRPr lang="en-US" sz="900" dirty="0"/>
          </a:p>
        </p:txBody>
      </p:sp>
      <p:sp>
        <p:nvSpPr>
          <p:cNvPr id="185" name="Text 177"/>
          <p:cNvSpPr txBox="1"/>
          <p:nvPr/>
        </p:nvSpPr>
        <p:spPr>
          <a:xfrm>
            <a:off x="9704527" y="6102706"/>
            <a:ext cx="12527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⋅</a:t>
            </a:r>
            <a:endParaRPr lang="en-US" sz="900" dirty="0"/>
          </a:p>
        </p:txBody>
      </p:sp>
      <p:sp>
        <p:nvSpPr>
          <p:cNvPr id="186" name="Text 178"/>
          <p:cNvSpPr txBox="1"/>
          <p:nvPr/>
        </p:nvSpPr>
        <p:spPr>
          <a:xfrm>
            <a:off x="9805111" y="6102706"/>
            <a:ext cx="13533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(</a:t>
            </a:r>
            <a:endParaRPr lang="en-US" sz="900" dirty="0"/>
          </a:p>
        </p:txBody>
      </p:sp>
      <p:sp>
        <p:nvSpPr>
          <p:cNvPr id="187" name="Text 179"/>
          <p:cNvSpPr txBox="1"/>
          <p:nvPr/>
        </p:nvSpPr>
        <p:spPr>
          <a:xfrm>
            <a:off x="9875520" y="6102706"/>
            <a:ext cx="16367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𝑃</a:t>
            </a:r>
            <a:endParaRPr lang="en-US" sz="900" dirty="0"/>
          </a:p>
        </p:txBody>
      </p:sp>
      <p:sp>
        <p:nvSpPr>
          <p:cNvPr id="188" name="Text 180"/>
          <p:cNvSpPr txBox="1"/>
          <p:nvPr/>
        </p:nvSpPr>
        <p:spPr>
          <a:xfrm>
            <a:off x="9951415" y="6195974"/>
            <a:ext cx="143561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𝑤</a:t>
            </a:r>
            <a:endParaRPr lang="en-US" sz="800" dirty="0"/>
          </a:p>
        </p:txBody>
      </p:sp>
      <p:sp>
        <p:nvSpPr>
          <p:cNvPr id="189" name="Text 181"/>
          <p:cNvSpPr txBox="1"/>
          <p:nvPr/>
        </p:nvSpPr>
        <p:spPr>
          <a:xfrm>
            <a:off x="10009022" y="6195974"/>
            <a:ext cx="124358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𝑜</a:t>
            </a:r>
            <a:endParaRPr lang="en-US" sz="800" dirty="0"/>
          </a:p>
        </p:txBody>
      </p:sp>
      <p:sp>
        <p:nvSpPr>
          <p:cNvPr id="190" name="Text 182"/>
          <p:cNvSpPr txBox="1"/>
          <p:nvPr/>
        </p:nvSpPr>
        <p:spPr>
          <a:xfrm>
            <a:off x="10052914" y="6195974"/>
            <a:ext cx="114300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𝑟</a:t>
            </a:r>
            <a:endParaRPr lang="en-US" sz="800" dirty="0"/>
          </a:p>
        </p:txBody>
      </p:sp>
      <p:sp>
        <p:nvSpPr>
          <p:cNvPr id="191" name="Text 183"/>
          <p:cNvSpPr txBox="1"/>
          <p:nvPr/>
        </p:nvSpPr>
        <p:spPr>
          <a:xfrm>
            <a:off x="10083089" y="6195974"/>
            <a:ext cx="105156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𝑙</a:t>
            </a:r>
            <a:endParaRPr lang="en-US" sz="800" dirty="0"/>
          </a:p>
        </p:txBody>
      </p:sp>
      <p:sp>
        <p:nvSpPr>
          <p:cNvPr id="192" name="Text 184"/>
          <p:cNvSpPr txBox="1"/>
          <p:nvPr/>
        </p:nvSpPr>
        <p:spPr>
          <a:xfrm>
            <a:off x="10104120" y="6195974"/>
            <a:ext cx="124358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𝑑</a:t>
            </a:r>
            <a:endParaRPr lang="en-US" sz="800" dirty="0"/>
          </a:p>
        </p:txBody>
      </p:sp>
      <p:sp>
        <p:nvSpPr>
          <p:cNvPr id="193" name="Text 185"/>
          <p:cNvSpPr txBox="1"/>
          <p:nvPr/>
        </p:nvSpPr>
        <p:spPr>
          <a:xfrm>
            <a:off x="10201961" y="6102706"/>
            <a:ext cx="153619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−</a:t>
            </a:r>
            <a:endParaRPr lang="en-US" sz="900" dirty="0"/>
          </a:p>
        </p:txBody>
      </p:sp>
      <p:sp>
        <p:nvSpPr>
          <p:cNvPr id="194" name="Text 186"/>
          <p:cNvSpPr txBox="1"/>
          <p:nvPr/>
        </p:nvSpPr>
        <p:spPr>
          <a:xfrm>
            <a:off x="10299802" y="6102706"/>
            <a:ext cx="17282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𝐶</a:t>
            </a:r>
            <a:endParaRPr lang="en-US" sz="900" dirty="0"/>
          </a:p>
        </p:txBody>
      </p:sp>
      <p:sp>
        <p:nvSpPr>
          <p:cNvPr id="195" name="Text 187"/>
          <p:cNvSpPr txBox="1"/>
          <p:nvPr/>
        </p:nvSpPr>
        <p:spPr>
          <a:xfrm>
            <a:off x="10413187" y="6102706"/>
            <a:ext cx="13533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1A237E"/>
                </a:solidFill>
                <a:latin typeface="math" pitchFamily="34" charset="0"/>
                <a:ea typeface="math" pitchFamily="34" charset="-122"/>
                <a:cs typeface="math" pitchFamily="34" charset="-120"/>
              </a:rPr>
              <a:t>)</a:t>
            </a:r>
            <a:endParaRPr lang="en-US" sz="900" dirty="0"/>
          </a:p>
        </p:txBody>
      </p:sp>
      <p:sp>
        <p:nvSpPr>
          <p:cNvPr id="196" name="Shape 188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97" name="Shape 189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99" name="Picture 19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8E04FD-44D6-C69A-2F6E-B09140D13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748" y="1257300"/>
            <a:ext cx="7272050" cy="54936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42900" y="2204618"/>
            <a:ext cx="6344107" cy="780898"/>
          </a:xfrm>
          <a:prstGeom prst="roundRect">
            <a:avLst>
              <a:gd name="adj" fmla="val 11424"/>
            </a:avLst>
          </a:pr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>
            <a:off x="342900" y="2204618"/>
            <a:ext cx="38405" cy="7808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8" name="Shape 6"/>
          <p:cNvSpPr/>
          <p:nvPr/>
        </p:nvSpPr>
        <p:spPr>
          <a:xfrm>
            <a:off x="533095" y="2356409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l="-1282" r="-1282"/>
          <a:stretch/>
        </p:blipFill>
        <p:spPr>
          <a:xfrm>
            <a:off x="652882" y="2489911"/>
            <a:ext cx="219456" cy="19019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342900" y="3169310"/>
            <a:ext cx="6344107" cy="780898"/>
          </a:xfrm>
          <a:prstGeom prst="roundRect">
            <a:avLst>
              <a:gd name="adj" fmla="val 11424"/>
            </a:avLst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342900" y="3169310"/>
            <a:ext cx="38405" cy="7808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533095" y="3321101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6598" y="3454603"/>
            <a:ext cx="190195" cy="19019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342900" y="4134002"/>
            <a:ext cx="6344107" cy="780898"/>
          </a:xfrm>
          <a:prstGeom prst="roundRect">
            <a:avLst>
              <a:gd name="adj" fmla="val 11424"/>
            </a:avLst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342900" y="4134002"/>
            <a:ext cx="38405" cy="7808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6" name="Shape 12"/>
          <p:cNvSpPr/>
          <p:nvPr/>
        </p:nvSpPr>
        <p:spPr>
          <a:xfrm>
            <a:off x="533095" y="4286707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598" y="4419295"/>
            <a:ext cx="190195" cy="190195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342900" y="5098694"/>
            <a:ext cx="6344107" cy="780898"/>
          </a:xfrm>
          <a:prstGeom prst="roundRect">
            <a:avLst>
              <a:gd name="adj" fmla="val 11424"/>
            </a:avLst>
          </a:prstGeom>
          <a:solidFill>
            <a:srgbClr val="FFFFFF"/>
          </a:solidFill>
          <a:ln/>
        </p:spPr>
      </p:sp>
      <p:sp>
        <p:nvSpPr>
          <p:cNvPr id="19" name="Shape 14"/>
          <p:cNvSpPr/>
          <p:nvPr/>
        </p:nvSpPr>
        <p:spPr>
          <a:xfrm>
            <a:off x="342900" y="5098694"/>
            <a:ext cx="38405" cy="7808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0" name="Shape 15"/>
          <p:cNvSpPr/>
          <p:nvPr/>
        </p:nvSpPr>
        <p:spPr>
          <a:xfrm>
            <a:off x="533095" y="5251399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598" y="5383987"/>
            <a:ext cx="190195" cy="190195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7144207" y="457200"/>
            <a:ext cx="4705502" cy="6057900"/>
          </a:xfrm>
          <a:prstGeom prst="roundRect">
            <a:avLst>
              <a:gd name="adj" fmla="val 629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3" name="Text 17"/>
          <p:cNvSpPr txBox="1"/>
          <p:nvPr/>
        </p:nvSpPr>
        <p:spPr>
          <a:xfrm>
            <a:off x="342900" y="966521"/>
            <a:ext cx="412485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Advanced 3D Concepts</a:t>
            </a:r>
            <a:endParaRPr lang="en-US" sz="3000" dirty="0"/>
          </a:p>
        </p:txBody>
      </p:sp>
      <p:sp>
        <p:nvSpPr>
          <p:cNvPr id="24" name="Text 18"/>
          <p:cNvSpPr txBox="1"/>
          <p:nvPr/>
        </p:nvSpPr>
        <p:spPr>
          <a:xfrm>
            <a:off x="342900" y="1594714"/>
            <a:ext cx="30486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Viewing Pipeline &amp; Precision</a:t>
            </a:r>
            <a:endParaRPr lang="en-US" sz="1800" dirty="0"/>
          </a:p>
        </p:txBody>
      </p:sp>
      <p:sp>
        <p:nvSpPr>
          <p:cNvPr id="25" name="Text 19"/>
          <p:cNvSpPr txBox="1"/>
          <p:nvPr/>
        </p:nvSpPr>
        <p:spPr>
          <a:xfrm>
            <a:off x="1181405" y="2375611"/>
            <a:ext cx="531723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Transformation Pipeline Object → World → Camera → Clip → NDC → Screen Space sequence.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1181405" y="3340303"/>
            <a:ext cx="506029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Clipping &amp; Culling Discarding geometry outside frustum and back-facing polygons to optimize rendering.</a:t>
            </a:r>
            <a:endParaRPr lang="en-US" sz="1300" dirty="0"/>
          </a:p>
        </p:txBody>
      </p:sp>
      <p:sp>
        <p:nvSpPr>
          <p:cNvPr id="27" name="Text 21"/>
          <p:cNvSpPr txBox="1"/>
          <p:nvPr/>
        </p:nvSpPr>
        <p:spPr>
          <a:xfrm>
            <a:off x="1181405" y="4304995"/>
            <a:ext cx="506029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Depth Precision (Z-Buffer) Non-linear distribution of depth values. Importance of Near/Far plane ratio to avoid Z-fighting.</a:t>
            </a:r>
            <a:endParaRPr lang="en-US" sz="1300" dirty="0"/>
          </a:p>
        </p:txBody>
      </p:sp>
      <p:sp>
        <p:nvSpPr>
          <p:cNvPr id="28" name="Text 22"/>
          <p:cNvSpPr txBox="1"/>
          <p:nvPr/>
        </p:nvSpPr>
        <p:spPr>
          <a:xfrm>
            <a:off x="1181405" y="5269687"/>
            <a:ext cx="489844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 Conventions Right-handed (OpenGL) vs Left-handed (DirectX) systems affect matrix composition.</a:t>
            </a:r>
            <a:endParaRPr lang="en-US" sz="1300" dirty="0"/>
          </a:p>
        </p:txBody>
      </p:sp>
      <p:sp>
        <p:nvSpPr>
          <p:cNvPr id="29" name="Text 23"/>
          <p:cNvSpPr txBox="1"/>
          <p:nvPr/>
        </p:nvSpPr>
        <p:spPr>
          <a:xfrm>
            <a:off x="8605418" y="714146"/>
            <a:ext cx="19339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VIEWING PIPELINE</a:t>
            </a:r>
            <a:endParaRPr lang="en-US" sz="1500" dirty="0"/>
          </a:p>
        </p:txBody>
      </p:sp>
      <p:sp>
        <p:nvSpPr>
          <p:cNvPr id="30" name="Shape 24"/>
          <p:cNvSpPr/>
          <p:nvPr/>
        </p:nvSpPr>
        <p:spPr>
          <a:xfrm>
            <a:off x="9477756" y="1399946"/>
            <a:ext cx="38405" cy="4591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1" name="Shape 25"/>
          <p:cNvSpPr/>
          <p:nvPr/>
        </p:nvSpPr>
        <p:spPr>
          <a:xfrm>
            <a:off x="7699248" y="1209751"/>
            <a:ext cx="3600907" cy="448056"/>
          </a:xfrm>
          <a:prstGeom prst="roundRect">
            <a:avLst>
              <a:gd name="adj" fmla="val 204082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48318" y="1360627"/>
            <a:ext cx="142646" cy="142646"/>
          </a:xfrm>
          <a:prstGeom prst="rect">
            <a:avLst/>
          </a:prstGeom>
        </p:spPr>
      </p:pic>
      <p:sp>
        <p:nvSpPr>
          <p:cNvPr id="33" name="Text 26"/>
          <p:cNvSpPr txBox="1"/>
          <p:nvPr/>
        </p:nvSpPr>
        <p:spPr>
          <a:xfrm>
            <a:off x="9186062" y="1343254"/>
            <a:ext cx="97566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Object Space</a:t>
            </a:r>
            <a:endParaRPr lang="en-US" sz="1100" dirty="0"/>
          </a:p>
        </p:txBody>
      </p:sp>
      <p:sp>
        <p:nvSpPr>
          <p:cNvPr id="34" name="Shape 27"/>
          <p:cNvSpPr/>
          <p:nvPr/>
        </p:nvSpPr>
        <p:spPr>
          <a:xfrm>
            <a:off x="7699248" y="2340864"/>
            <a:ext cx="3600907" cy="448056"/>
          </a:xfrm>
          <a:prstGeom prst="roundRect">
            <a:avLst>
              <a:gd name="adj" fmla="val 204082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969350" y="2492654"/>
            <a:ext cx="142646" cy="142646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9207094" y="2474366"/>
            <a:ext cx="9281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World Space</a:t>
            </a:r>
            <a:endParaRPr lang="en-US" sz="1100" dirty="0"/>
          </a:p>
        </p:txBody>
      </p:sp>
      <p:sp>
        <p:nvSpPr>
          <p:cNvPr id="37" name="Shape 29"/>
          <p:cNvSpPr/>
          <p:nvPr/>
        </p:nvSpPr>
        <p:spPr>
          <a:xfrm>
            <a:off x="7699248" y="3472891"/>
            <a:ext cx="3600907" cy="448056"/>
          </a:xfrm>
          <a:prstGeom prst="roundRect">
            <a:avLst>
              <a:gd name="adj" fmla="val 204082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940089" y="3623767"/>
            <a:ext cx="142646" cy="142646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9177833" y="3606394"/>
            <a:ext cx="98572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Camera/View</a:t>
            </a:r>
            <a:endParaRPr lang="en-US" sz="1100" dirty="0"/>
          </a:p>
        </p:txBody>
      </p:sp>
      <p:sp>
        <p:nvSpPr>
          <p:cNvPr id="40" name="Shape 31"/>
          <p:cNvSpPr/>
          <p:nvPr/>
        </p:nvSpPr>
        <p:spPr>
          <a:xfrm>
            <a:off x="7699248" y="4604004"/>
            <a:ext cx="3600907" cy="448056"/>
          </a:xfrm>
          <a:prstGeom prst="roundRect">
            <a:avLst>
              <a:gd name="adj" fmla="val 204082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042502" y="4755794"/>
            <a:ext cx="142646" cy="142646"/>
          </a:xfrm>
          <a:prstGeom prst="rect">
            <a:avLst/>
          </a:prstGeom>
        </p:spPr>
      </p:pic>
      <p:sp>
        <p:nvSpPr>
          <p:cNvPr id="42" name="Text 32"/>
          <p:cNvSpPr txBox="1"/>
          <p:nvPr/>
        </p:nvSpPr>
        <p:spPr>
          <a:xfrm>
            <a:off x="9281160" y="4737506"/>
            <a:ext cx="78547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Clip / NDC</a:t>
            </a:r>
            <a:endParaRPr lang="en-US" sz="1100" dirty="0"/>
          </a:p>
        </p:txBody>
      </p:sp>
      <p:sp>
        <p:nvSpPr>
          <p:cNvPr id="43" name="Shape 33"/>
          <p:cNvSpPr/>
          <p:nvPr/>
        </p:nvSpPr>
        <p:spPr>
          <a:xfrm>
            <a:off x="7699248" y="5736031"/>
            <a:ext cx="3600907" cy="448056"/>
          </a:xfrm>
          <a:prstGeom prst="roundRect">
            <a:avLst>
              <a:gd name="adj" fmla="val 204082"/>
            </a:avLst>
          </a:prstGeom>
          <a:solidFill>
            <a:srgbClr val="1A237E"/>
          </a:solidFill>
          <a:ln w="25400">
            <a:solidFill>
              <a:srgbClr val="1A237E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4" name="Image 8" descr="preencoded.png"/>
          <p:cNvPicPr>
            <a:picLocks noChangeAspect="1"/>
          </p:cNvPicPr>
          <p:nvPr/>
        </p:nvPicPr>
        <p:blipFill>
          <a:blip r:embed="rId11"/>
          <a:srcRect l="-428" r="-428"/>
          <a:stretch/>
        </p:blipFill>
        <p:spPr>
          <a:xfrm>
            <a:off x="8922715" y="5886907"/>
            <a:ext cx="161849" cy="142646"/>
          </a:xfrm>
          <a:prstGeom prst="rect">
            <a:avLst/>
          </a:prstGeom>
        </p:spPr>
      </p:pic>
      <p:sp>
        <p:nvSpPr>
          <p:cNvPr id="45" name="Text 34"/>
          <p:cNvSpPr txBox="1"/>
          <p:nvPr/>
        </p:nvSpPr>
        <p:spPr>
          <a:xfrm>
            <a:off x="9179662" y="5869534"/>
            <a:ext cx="100401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Screen Space</a:t>
            </a:r>
            <a:endParaRPr lang="en-US" sz="1100" dirty="0"/>
          </a:p>
        </p:txBody>
      </p:sp>
      <p:sp>
        <p:nvSpPr>
          <p:cNvPr id="46" name="Shape 35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47" name="Shape 36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342900" y="6185002"/>
            <a:ext cx="11505895" cy="9144"/>
          </a:xfrm>
          <a:prstGeom prst="rect">
            <a:avLst/>
          </a:prstGeom>
          <a:solidFill>
            <a:srgbClr val="CFD8DC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342900" y="6328562"/>
            <a:ext cx="86502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Prepared by: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1101852" y="6328562"/>
            <a:ext cx="97017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Dinesh Kumar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1964131" y="6328562"/>
            <a:ext cx="13798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| Assistant Professor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598457" y="6328562"/>
            <a:ext cx="236098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Session Jan – May 2026 | B.Tech ME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42900" y="1962302"/>
            <a:ext cx="6143854" cy="102870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42900" y="1962302"/>
            <a:ext cx="57607" cy="1028700"/>
          </a:xfrm>
          <a:prstGeom prst="rect">
            <a:avLst/>
          </a:prstGeom>
          <a:solidFill>
            <a:srgbClr val="1A237E"/>
          </a:solidFill>
          <a:ln/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 l="-16489" r="-16489"/>
          <a:stretch/>
        </p:blipFill>
        <p:spPr>
          <a:xfrm>
            <a:off x="590702" y="2154326"/>
            <a:ext cx="228600" cy="171907"/>
          </a:xfrm>
          <a:prstGeom prst="rect">
            <a:avLst/>
          </a:prstGeom>
        </p:spPr>
      </p:pic>
      <p:sp>
        <p:nvSpPr>
          <p:cNvPr id="12" name="Text 9"/>
          <p:cNvSpPr txBox="1"/>
          <p:nvPr/>
        </p:nvSpPr>
        <p:spPr>
          <a:xfrm>
            <a:off x="819302" y="2115007"/>
            <a:ext cx="184068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End-to-End Integration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342900" y="3173882"/>
            <a:ext cx="6143854" cy="102870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42900" y="3173882"/>
            <a:ext cx="57607" cy="10287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3192" r="-3192"/>
          <a:stretch/>
        </p:blipFill>
        <p:spPr>
          <a:xfrm>
            <a:off x="590702" y="3365906"/>
            <a:ext cx="228600" cy="171907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819302" y="3326587"/>
            <a:ext cx="175473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Concurrent Efficiency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342900" y="4385462"/>
            <a:ext cx="6143854" cy="102870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342900" y="4385462"/>
            <a:ext cx="57607" cy="1028700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l="-3192" r="-3192"/>
          <a:stretch/>
        </p:blipFill>
        <p:spPr>
          <a:xfrm>
            <a:off x="590702" y="4578401"/>
            <a:ext cx="228600" cy="171907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819302" y="4538167"/>
            <a:ext cx="150693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Foundation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342900" y="5597042"/>
            <a:ext cx="6143854" cy="102870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342900" y="5597042"/>
            <a:ext cx="57607" cy="1028700"/>
          </a:xfrm>
          <a:prstGeom prst="rect">
            <a:avLst/>
          </a:prstGeom>
          <a:solidFill>
            <a:srgbClr val="1A237E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l="-16489" r="-16489"/>
          <a:stretch/>
        </p:blipFill>
        <p:spPr>
          <a:xfrm>
            <a:off x="590702" y="5789981"/>
            <a:ext cx="228600" cy="171907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819302" y="5749747"/>
            <a:ext cx="156453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Mathematical Core</a:t>
            </a:r>
            <a:endParaRPr lang="en-US" sz="1300" dirty="0"/>
          </a:p>
        </p:txBody>
      </p:sp>
      <p:sp>
        <p:nvSpPr>
          <p:cNvPr id="25" name="Text 19"/>
          <p:cNvSpPr txBox="1"/>
          <p:nvPr/>
        </p:nvSpPr>
        <p:spPr>
          <a:xfrm>
            <a:off x="342900" y="523951"/>
            <a:ext cx="2276856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</a:t>
            </a:r>
            <a:endParaRPr lang="en-US" sz="3600" dirty="0"/>
          </a:p>
        </p:txBody>
      </p:sp>
      <p:sp>
        <p:nvSpPr>
          <p:cNvPr id="26" name="Shape 20"/>
          <p:cNvSpPr/>
          <p:nvPr/>
        </p:nvSpPr>
        <p:spPr>
          <a:xfrm>
            <a:off x="342900" y="1637690"/>
            <a:ext cx="3066898" cy="19202"/>
          </a:xfrm>
          <a:prstGeom prst="rect">
            <a:avLst/>
          </a:prstGeom>
          <a:solidFill>
            <a:srgbClr val="00BCD4"/>
          </a:solidFill>
          <a:ln/>
        </p:spPr>
      </p:sp>
      <p:sp>
        <p:nvSpPr>
          <p:cNvPr id="27" name="Text 21"/>
          <p:cNvSpPr txBox="1"/>
          <p:nvPr/>
        </p:nvSpPr>
        <p:spPr>
          <a:xfrm>
            <a:off x="342900" y="1257300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Takeaways &amp; Conclusions</a:t>
            </a:r>
            <a:endParaRPr lang="en-US" sz="1800" dirty="0"/>
          </a:p>
        </p:txBody>
      </p:sp>
      <p:sp>
        <p:nvSpPr>
          <p:cNvPr id="28" name="Text 22"/>
          <p:cNvSpPr txBox="1"/>
          <p:nvPr/>
        </p:nvSpPr>
        <p:spPr>
          <a:xfrm>
            <a:off x="914400" y="2414016"/>
            <a:ext cx="53245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success relies on the seamless integration of design, manufacturing, and lifecycle management (PLM) from concept to disposal.</a:t>
            </a:r>
            <a:endParaRPr lang="en-US" sz="1200" dirty="0"/>
          </a:p>
        </p:txBody>
      </p:sp>
      <p:sp>
        <p:nvSpPr>
          <p:cNvPr id="29" name="Text 23"/>
          <p:cNvSpPr txBox="1"/>
          <p:nvPr/>
        </p:nvSpPr>
        <p:spPr>
          <a:xfrm>
            <a:off x="914400" y="3625596"/>
            <a:ext cx="53245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Shifting from sequential to concurrent engineering significantly reduces time-to-market and minimizes late-stage design changes.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914400" y="4837176"/>
            <a:ext cx="47530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systems and geometric modeling are the backbone of modern engineering, enabling precise simulation and digital twin capabilities.</a:t>
            </a:r>
            <a:endParaRPr lang="en-US" sz="1200" dirty="0"/>
          </a:p>
        </p:txBody>
      </p:sp>
      <p:sp>
        <p:nvSpPr>
          <p:cNvPr id="31" name="Text 25"/>
          <p:cNvSpPr txBox="1"/>
          <p:nvPr/>
        </p:nvSpPr>
        <p:spPr>
          <a:xfrm>
            <a:off x="914400" y="6048756"/>
            <a:ext cx="5134356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55A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Mastery of coordinate systems and matrix transformations is essential for understanding 3D graphics, robotics, and advanced CAD operations.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8381390" y="5424221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Questions &amp; Discussion</a:t>
            </a:r>
            <a:endParaRPr lang="en-US" sz="1500" dirty="0"/>
          </a:p>
        </p:txBody>
      </p:sp>
      <p:sp>
        <p:nvSpPr>
          <p:cNvPr id="33" name="Text 27"/>
          <p:cNvSpPr txBox="1"/>
          <p:nvPr/>
        </p:nvSpPr>
        <p:spPr>
          <a:xfrm>
            <a:off x="8441741" y="5690311"/>
            <a:ext cx="20199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 for your attention</a:t>
            </a:r>
            <a:endParaRPr lang="en-US" sz="1200" dirty="0"/>
          </a:p>
        </p:txBody>
      </p:sp>
      <p:sp>
        <p:nvSpPr>
          <p:cNvPr id="34" name="Shape 28"/>
          <p:cNvSpPr/>
          <p:nvPr/>
        </p:nvSpPr>
        <p:spPr>
          <a:xfrm>
            <a:off x="6938467" y="1366114"/>
            <a:ext cx="4914900" cy="3810305"/>
          </a:xfrm>
          <a:prstGeom prst="roundRect">
            <a:avLst>
              <a:gd name="adj" fmla="val 960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241300" dist="101600" dir="5400000" algn="bl" rotWithShape="0">
              <a:srgbClr val="1A237E">
                <a:alpha val="15000"/>
              </a:srgbClr>
            </a:outerShdw>
          </a:effectLst>
        </p:spPr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rcRect l="13440" r="13440"/>
          <a:stretch/>
        </p:blipFill>
        <p:spPr>
          <a:xfrm>
            <a:off x="7061911" y="1490472"/>
            <a:ext cx="4667098" cy="3562502"/>
          </a:xfrm>
          <a:prstGeom prst="rect">
            <a:avLst/>
          </a:prstGeom>
        </p:spPr>
      </p:pic>
      <p:sp>
        <p:nvSpPr>
          <p:cNvPr id="36" name="Shape 29"/>
          <p:cNvSpPr/>
          <p:nvPr/>
        </p:nvSpPr>
        <p:spPr>
          <a:xfrm>
            <a:off x="6947611" y="4700016"/>
            <a:ext cx="4895698" cy="466344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</p:spPr>
      </p:sp>
      <p:sp>
        <p:nvSpPr>
          <p:cNvPr id="37" name="Shape 30"/>
          <p:cNvSpPr/>
          <p:nvPr/>
        </p:nvSpPr>
        <p:spPr>
          <a:xfrm>
            <a:off x="6947611" y="4700016"/>
            <a:ext cx="4895698" cy="9144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38" name="Text 31"/>
          <p:cNvSpPr txBox="1"/>
          <p:nvPr/>
        </p:nvSpPr>
        <p:spPr>
          <a:xfrm>
            <a:off x="8481974" y="4842662"/>
            <a:ext cx="1943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Integrated Lifecycle Model</a:t>
            </a:r>
            <a:endParaRPr lang="en-US" sz="1200" dirty="0"/>
          </a:p>
        </p:txBody>
      </p:sp>
      <p:sp>
        <p:nvSpPr>
          <p:cNvPr id="39" name="Shape 32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40" name="Shape 33"/>
          <p:cNvSpPr/>
          <p:nvPr/>
        </p:nvSpPr>
        <p:spPr>
          <a:xfrm>
            <a:off x="8382305" y="0"/>
            <a:ext cx="3810305" cy="114300"/>
          </a:xfrm>
          <a:prstGeom prst="rect">
            <a:avLst/>
          </a:prstGeom>
          <a:solidFill>
            <a:srgbClr val="FF9800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42900" y="2133295"/>
            <a:ext cx="6344107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>
            <a:off x="342900" y="2133295"/>
            <a:ext cx="38405" cy="83850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8" name="Shape 6"/>
          <p:cNvSpPr/>
          <p:nvPr/>
        </p:nvSpPr>
        <p:spPr>
          <a:xfrm>
            <a:off x="533095" y="2286000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6598" y="2419502"/>
            <a:ext cx="190195" cy="19019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342900" y="3200400"/>
            <a:ext cx="6344107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342900" y="3200400"/>
            <a:ext cx="38405" cy="83850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533095" y="3353105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6598" y="3486607"/>
            <a:ext cx="190195" cy="19019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342900" y="4267505"/>
            <a:ext cx="6344107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</p:spPr>
      </p:sp>
      <p:sp>
        <p:nvSpPr>
          <p:cNvPr id="15" name="Shape 11"/>
          <p:cNvSpPr/>
          <p:nvPr/>
        </p:nvSpPr>
        <p:spPr>
          <a:xfrm>
            <a:off x="342900" y="4267505"/>
            <a:ext cx="38405" cy="83850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6" name="Shape 12"/>
          <p:cNvSpPr/>
          <p:nvPr/>
        </p:nvSpPr>
        <p:spPr>
          <a:xfrm>
            <a:off x="533095" y="4419295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598" y="4552798"/>
            <a:ext cx="190195" cy="190195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342900" y="5333695"/>
            <a:ext cx="6344107" cy="838505"/>
          </a:xfrm>
          <a:prstGeom prst="roundRect">
            <a:avLst>
              <a:gd name="adj" fmla="val 9914"/>
            </a:avLst>
          </a:prstGeom>
          <a:solidFill>
            <a:srgbClr val="FFFFFF"/>
          </a:solidFill>
          <a:ln/>
        </p:spPr>
      </p:sp>
      <p:sp>
        <p:nvSpPr>
          <p:cNvPr id="19" name="Shape 14"/>
          <p:cNvSpPr/>
          <p:nvPr/>
        </p:nvSpPr>
        <p:spPr>
          <a:xfrm>
            <a:off x="342900" y="5333695"/>
            <a:ext cx="38405" cy="83850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20" name="Shape 15"/>
          <p:cNvSpPr/>
          <p:nvPr/>
        </p:nvSpPr>
        <p:spPr>
          <a:xfrm>
            <a:off x="533095" y="5486400"/>
            <a:ext cx="457200" cy="457200"/>
          </a:xfrm>
          <a:prstGeom prst="ellipse">
            <a:avLst/>
          </a:prstGeom>
          <a:solidFill>
            <a:srgbClr val="E8EAF6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598" y="5619902"/>
            <a:ext cx="190195" cy="190195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7144207" y="457200"/>
            <a:ext cx="4705502" cy="6057900"/>
          </a:xfrm>
          <a:prstGeom prst="roundRect">
            <a:avLst>
              <a:gd name="adj" fmla="val 629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3" name="Text 17"/>
          <p:cNvSpPr txBox="1"/>
          <p:nvPr/>
        </p:nvSpPr>
        <p:spPr>
          <a:xfrm>
            <a:off x="342900" y="638251"/>
            <a:ext cx="4286707" cy="5431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Objectives</a:t>
            </a:r>
            <a:endParaRPr lang="en-US" sz="3600" dirty="0"/>
          </a:p>
        </p:txBody>
      </p:sp>
      <p:sp>
        <p:nvSpPr>
          <p:cNvPr id="24" name="Text 18"/>
          <p:cNvSpPr txBox="1"/>
          <p:nvPr/>
        </p:nvSpPr>
        <p:spPr>
          <a:xfrm>
            <a:off x="342900" y="1371600"/>
            <a:ext cx="19339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&amp; Course Agenda</a:t>
            </a:r>
            <a:endParaRPr lang="en-US" sz="1800" dirty="0"/>
          </a:p>
        </p:txBody>
      </p:sp>
      <p:sp>
        <p:nvSpPr>
          <p:cNvPr id="25" name="Text 19"/>
          <p:cNvSpPr txBox="1"/>
          <p:nvPr/>
        </p:nvSpPr>
        <p:spPr>
          <a:xfrm>
            <a:off x="1181405" y="2305202"/>
            <a:ext cx="5324551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 the complete product cycle from concept to End-of-Life (EOL)</a:t>
            </a:r>
            <a:endParaRPr lang="en-US" sz="1500" dirty="0"/>
          </a:p>
        </p:txBody>
      </p:sp>
      <p:sp>
        <p:nvSpPr>
          <p:cNvPr id="26" name="Text 20"/>
          <p:cNvSpPr txBox="1"/>
          <p:nvPr/>
        </p:nvSpPr>
        <p:spPr>
          <a:xfrm>
            <a:off x="1181405" y="3372307"/>
            <a:ext cx="5115154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Master design processes, engineering methodologies, and CAD systems</a:t>
            </a:r>
            <a:endParaRPr lang="en-US" sz="1500" dirty="0"/>
          </a:p>
        </p:txBody>
      </p:sp>
      <p:sp>
        <p:nvSpPr>
          <p:cNvPr id="27" name="Text 21"/>
          <p:cNvSpPr txBox="1"/>
          <p:nvPr/>
        </p:nvSpPr>
        <p:spPr>
          <a:xfrm>
            <a:off x="1181405" y="4438498"/>
            <a:ext cx="5343754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Explore CAD architecture, hardware components, and system integration</a:t>
            </a:r>
            <a:endParaRPr lang="en-US" sz="1500" dirty="0"/>
          </a:p>
        </p:txBody>
      </p:sp>
      <p:sp>
        <p:nvSpPr>
          <p:cNvPr id="28" name="Text 22"/>
          <p:cNvSpPr txBox="1"/>
          <p:nvPr/>
        </p:nvSpPr>
        <p:spPr>
          <a:xfrm>
            <a:off x="1181405" y="5505602"/>
            <a:ext cx="4877410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Derive and apply 2D/3D transformations and coordinate systems</a:t>
            </a:r>
            <a:endParaRPr lang="en-US" sz="1500" dirty="0"/>
          </a:p>
        </p:txBody>
      </p:sp>
      <p:sp>
        <p:nvSpPr>
          <p:cNvPr id="29" name="Text 23"/>
          <p:cNvSpPr txBox="1"/>
          <p:nvPr/>
        </p:nvSpPr>
        <p:spPr>
          <a:xfrm>
            <a:off x="8376818" y="714146"/>
            <a:ext cx="23820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COURSE PROGRESSION</a:t>
            </a:r>
            <a:endParaRPr lang="en-US" sz="1500" dirty="0"/>
          </a:p>
        </p:txBody>
      </p:sp>
      <p:sp>
        <p:nvSpPr>
          <p:cNvPr id="30" name="Shape 24"/>
          <p:cNvSpPr/>
          <p:nvPr/>
        </p:nvSpPr>
        <p:spPr>
          <a:xfrm>
            <a:off x="9477756" y="1571854"/>
            <a:ext cx="38405" cy="43241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1" name="Shape 25"/>
          <p:cNvSpPr/>
          <p:nvPr/>
        </p:nvSpPr>
        <p:spPr>
          <a:xfrm>
            <a:off x="7804404" y="1380744"/>
            <a:ext cx="3390595" cy="495605"/>
          </a:xfrm>
          <a:prstGeom prst="roundRect">
            <a:avLst>
              <a:gd name="adj" fmla="val 177406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8794699" y="1552651"/>
            <a:ext cx="114300" cy="152705"/>
          </a:xfrm>
          <a:prstGeom prst="rect">
            <a:avLst/>
          </a:prstGeom>
        </p:spPr>
      </p:pic>
      <p:sp>
        <p:nvSpPr>
          <p:cNvPr id="33" name="Text 26"/>
          <p:cNvSpPr txBox="1"/>
          <p:nvPr/>
        </p:nvSpPr>
        <p:spPr>
          <a:xfrm>
            <a:off x="9005011" y="1533449"/>
            <a:ext cx="13149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Lifecycle</a:t>
            </a:r>
            <a:endParaRPr lang="en-US" sz="1200" dirty="0"/>
          </a:p>
        </p:txBody>
      </p:sp>
      <p:sp>
        <p:nvSpPr>
          <p:cNvPr id="34" name="Shape 27"/>
          <p:cNvSpPr/>
          <p:nvPr/>
        </p:nvSpPr>
        <p:spPr>
          <a:xfrm>
            <a:off x="7804404" y="2433218"/>
            <a:ext cx="3390595" cy="495605"/>
          </a:xfrm>
          <a:prstGeom prst="roundRect">
            <a:avLst>
              <a:gd name="adj" fmla="val 177406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8810244" y="2605126"/>
            <a:ext cx="171907" cy="152705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9077249" y="2585923"/>
            <a:ext cx="12289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Concurrent Eng.</a:t>
            </a:r>
            <a:endParaRPr lang="en-US" sz="1200" dirty="0"/>
          </a:p>
        </p:txBody>
      </p:sp>
      <p:sp>
        <p:nvSpPr>
          <p:cNvPr id="37" name="Shape 29"/>
          <p:cNvSpPr/>
          <p:nvPr/>
        </p:nvSpPr>
        <p:spPr>
          <a:xfrm>
            <a:off x="7804404" y="3486607"/>
            <a:ext cx="3390595" cy="495605"/>
          </a:xfrm>
          <a:prstGeom prst="roundRect">
            <a:avLst>
              <a:gd name="adj" fmla="val 177406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rcRect l="-33" r="-33"/>
          <a:stretch/>
        </p:blipFill>
        <p:spPr>
          <a:xfrm>
            <a:off x="8897112" y="3657600"/>
            <a:ext cx="171907" cy="152705"/>
          </a:xfrm>
          <a:prstGeom prst="rect">
            <a:avLst/>
          </a:prstGeom>
        </p:spPr>
      </p:pic>
      <p:sp>
        <p:nvSpPr>
          <p:cNvPr id="39" name="Text 30"/>
          <p:cNvSpPr txBox="1"/>
          <p:nvPr/>
        </p:nvSpPr>
        <p:spPr>
          <a:xfrm>
            <a:off x="9163202" y="3638398"/>
            <a:ext cx="104790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Systems</a:t>
            </a:r>
            <a:endParaRPr lang="en-US" sz="1200" dirty="0"/>
          </a:p>
        </p:txBody>
      </p:sp>
      <p:sp>
        <p:nvSpPr>
          <p:cNvPr id="40" name="Shape 31"/>
          <p:cNvSpPr/>
          <p:nvPr/>
        </p:nvSpPr>
        <p:spPr>
          <a:xfrm>
            <a:off x="7804404" y="4539082"/>
            <a:ext cx="3390595" cy="495605"/>
          </a:xfrm>
          <a:prstGeom prst="roundRect">
            <a:avLst>
              <a:gd name="adj" fmla="val 177406"/>
            </a:avLst>
          </a:prstGeom>
          <a:solidFill>
            <a:srgbClr val="FFFFFF"/>
          </a:solidFill>
          <a:ln w="254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22131" y="4710074"/>
            <a:ext cx="152705" cy="152705"/>
          </a:xfrm>
          <a:prstGeom prst="rect">
            <a:avLst/>
          </a:prstGeom>
        </p:spPr>
      </p:pic>
      <p:sp>
        <p:nvSpPr>
          <p:cNvPr id="42" name="Text 32"/>
          <p:cNvSpPr txBox="1"/>
          <p:nvPr/>
        </p:nvSpPr>
        <p:spPr>
          <a:xfrm>
            <a:off x="9069934" y="4690872"/>
            <a:ext cx="12198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Graphics Basics</a:t>
            </a:r>
            <a:endParaRPr lang="en-US" sz="1200" dirty="0"/>
          </a:p>
        </p:txBody>
      </p:sp>
      <p:sp>
        <p:nvSpPr>
          <p:cNvPr id="43" name="Shape 33"/>
          <p:cNvSpPr/>
          <p:nvPr/>
        </p:nvSpPr>
        <p:spPr>
          <a:xfrm>
            <a:off x="7804404" y="5591556"/>
            <a:ext cx="3390595" cy="495605"/>
          </a:xfrm>
          <a:prstGeom prst="roundRect">
            <a:avLst>
              <a:gd name="adj" fmla="val 177406"/>
            </a:avLst>
          </a:prstGeom>
          <a:solidFill>
            <a:srgbClr val="1A237E"/>
          </a:solidFill>
          <a:ln w="25400">
            <a:solidFill>
              <a:srgbClr val="1A237E"/>
            </a:solidFill>
            <a:prstDash val="solid"/>
          </a:ln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44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865108" y="5762549"/>
            <a:ext cx="152705" cy="152705"/>
          </a:xfrm>
          <a:prstGeom prst="rect">
            <a:avLst/>
          </a:prstGeom>
        </p:spPr>
      </p:pic>
      <p:sp>
        <p:nvSpPr>
          <p:cNvPr id="45" name="Text 34"/>
          <p:cNvSpPr txBox="1"/>
          <p:nvPr/>
        </p:nvSpPr>
        <p:spPr>
          <a:xfrm>
            <a:off x="9112910" y="5743346"/>
            <a:ext cx="11338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Transforms</a:t>
            </a:r>
            <a:endParaRPr lang="en-US" sz="1200" dirty="0"/>
          </a:p>
        </p:txBody>
      </p:sp>
      <p:sp>
        <p:nvSpPr>
          <p:cNvPr id="46" name="Shape 35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47" name="Shape 36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42900" y="1764792"/>
            <a:ext cx="4610405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8" name="Shape 6"/>
          <p:cNvSpPr/>
          <p:nvPr/>
        </p:nvSpPr>
        <p:spPr>
          <a:xfrm>
            <a:off x="342900" y="2008937"/>
            <a:ext cx="4610405" cy="1676095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42900" y="2008937"/>
            <a:ext cx="38405" cy="1676095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l="-428" r="-428"/>
          <a:stretch/>
        </p:blipFill>
        <p:spPr>
          <a:xfrm>
            <a:off x="514807" y="2171700"/>
            <a:ext cx="161849" cy="142646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676656" y="2123237"/>
            <a:ext cx="133959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Lifecycle Phases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42900" y="3818534"/>
            <a:ext cx="4610405" cy="1447495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42900" y="3818534"/>
            <a:ext cx="38405" cy="1447495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l="-428" r="-428"/>
          <a:stretch/>
        </p:blipFill>
        <p:spPr>
          <a:xfrm>
            <a:off x="514807" y="3981298"/>
            <a:ext cx="161849" cy="142646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676656" y="3932834"/>
            <a:ext cx="130119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Stage Gates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342900" y="5694883"/>
            <a:ext cx="952805" cy="228600"/>
          </a:xfrm>
          <a:prstGeom prst="roundRect">
            <a:avLst>
              <a:gd name="adj" fmla="val 200000"/>
            </a:avLst>
          </a:prstGeom>
          <a:solidFill>
            <a:srgbClr val="E8EAF6"/>
          </a:solidFill>
          <a:ln/>
        </p:spPr>
      </p:sp>
      <p:sp>
        <p:nvSpPr>
          <p:cNvPr id="17" name="Shape 13"/>
          <p:cNvSpPr/>
          <p:nvPr/>
        </p:nvSpPr>
        <p:spPr>
          <a:xfrm>
            <a:off x="1332281" y="5694883"/>
            <a:ext cx="390449" cy="228600"/>
          </a:xfrm>
          <a:prstGeom prst="roundRect">
            <a:avLst>
              <a:gd name="adj" fmla="val 200000"/>
            </a:avLst>
          </a:prstGeom>
          <a:solidFill>
            <a:srgbClr val="E8EAF6"/>
          </a:solidFill>
          <a:ln/>
        </p:spPr>
      </p:sp>
      <p:sp>
        <p:nvSpPr>
          <p:cNvPr id="18" name="Shape 14"/>
          <p:cNvSpPr/>
          <p:nvPr/>
        </p:nvSpPr>
        <p:spPr>
          <a:xfrm>
            <a:off x="1759306" y="5694883"/>
            <a:ext cx="514807" cy="228600"/>
          </a:xfrm>
          <a:prstGeom prst="roundRect">
            <a:avLst>
              <a:gd name="adj" fmla="val 200000"/>
            </a:avLst>
          </a:prstGeom>
          <a:solidFill>
            <a:srgbClr val="E8EAF6"/>
          </a:solidFill>
          <a:ln/>
        </p:spPr>
      </p:sp>
      <p:sp>
        <p:nvSpPr>
          <p:cNvPr id="19" name="Shape 15"/>
          <p:cNvSpPr/>
          <p:nvPr/>
        </p:nvSpPr>
        <p:spPr>
          <a:xfrm>
            <a:off x="2306117" y="5694883"/>
            <a:ext cx="657454" cy="228600"/>
          </a:xfrm>
          <a:prstGeom prst="roundRect">
            <a:avLst>
              <a:gd name="adj" fmla="val 200000"/>
            </a:avLst>
          </a:prstGeom>
          <a:solidFill>
            <a:srgbClr val="E8EAF6"/>
          </a:solidFill>
          <a:ln/>
        </p:spPr>
      </p:sp>
      <p:sp>
        <p:nvSpPr>
          <p:cNvPr id="20" name="Shape 16"/>
          <p:cNvSpPr/>
          <p:nvPr/>
        </p:nvSpPr>
        <p:spPr>
          <a:xfrm>
            <a:off x="2994660" y="5694883"/>
            <a:ext cx="847649" cy="228600"/>
          </a:xfrm>
          <a:prstGeom prst="roundRect">
            <a:avLst>
              <a:gd name="adj" fmla="val 200000"/>
            </a:avLst>
          </a:prstGeom>
          <a:solidFill>
            <a:srgbClr val="E8EAF6"/>
          </a:solidFill>
          <a:ln/>
        </p:spPr>
      </p:sp>
      <p:sp>
        <p:nvSpPr>
          <p:cNvPr id="21" name="Text 17"/>
          <p:cNvSpPr txBox="1"/>
          <p:nvPr/>
        </p:nvSpPr>
        <p:spPr>
          <a:xfrm>
            <a:off x="342900" y="972007"/>
            <a:ext cx="23436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Cycle</a:t>
            </a:r>
            <a:endParaRPr lang="en-US" sz="2700" dirty="0"/>
          </a:p>
        </p:txBody>
      </p:sp>
      <p:sp>
        <p:nvSpPr>
          <p:cNvPr id="22" name="Text 18"/>
          <p:cNvSpPr txBox="1"/>
          <p:nvPr/>
        </p:nvSpPr>
        <p:spPr>
          <a:xfrm>
            <a:off x="342900" y="1412748"/>
            <a:ext cx="173187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End-to-End Overview</a:t>
            </a:r>
            <a:endParaRPr lang="en-US" sz="1300" dirty="0"/>
          </a:p>
        </p:txBody>
      </p:sp>
      <p:sp>
        <p:nvSpPr>
          <p:cNvPr id="23" name="Text 19"/>
          <p:cNvSpPr txBox="1"/>
          <p:nvPr/>
        </p:nvSpPr>
        <p:spPr>
          <a:xfrm>
            <a:off x="342900" y="5492801"/>
            <a:ext cx="19586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PERFORMANCE INDICATORS</a:t>
            </a:r>
            <a:endParaRPr lang="en-US" sz="900" dirty="0"/>
          </a:p>
        </p:txBody>
      </p:sp>
      <p:sp>
        <p:nvSpPr>
          <p:cNvPr id="24" name="Text 20"/>
          <p:cNvSpPr txBox="1"/>
          <p:nvPr/>
        </p:nvSpPr>
        <p:spPr>
          <a:xfrm>
            <a:off x="418795" y="5742432"/>
            <a:ext cx="8860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Time-to-Market</a:t>
            </a:r>
            <a:endParaRPr lang="en-US" sz="900" dirty="0"/>
          </a:p>
        </p:txBody>
      </p:sp>
      <p:sp>
        <p:nvSpPr>
          <p:cNvPr id="25" name="Text 21"/>
          <p:cNvSpPr txBox="1"/>
          <p:nvPr/>
        </p:nvSpPr>
        <p:spPr>
          <a:xfrm>
            <a:off x="1408176" y="5742432"/>
            <a:ext cx="3246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Cost</a:t>
            </a:r>
            <a:endParaRPr lang="en-US" sz="900" dirty="0"/>
          </a:p>
        </p:txBody>
      </p:sp>
      <p:sp>
        <p:nvSpPr>
          <p:cNvPr id="26" name="Text 22"/>
          <p:cNvSpPr txBox="1"/>
          <p:nvPr/>
        </p:nvSpPr>
        <p:spPr>
          <a:xfrm>
            <a:off x="1835201" y="5742432"/>
            <a:ext cx="4480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</a:t>
            </a:r>
            <a:endParaRPr lang="en-US" sz="900" dirty="0"/>
          </a:p>
        </p:txBody>
      </p:sp>
      <p:sp>
        <p:nvSpPr>
          <p:cNvPr id="27" name="Text 23"/>
          <p:cNvSpPr txBox="1"/>
          <p:nvPr/>
        </p:nvSpPr>
        <p:spPr>
          <a:xfrm>
            <a:off x="2382012" y="5742432"/>
            <a:ext cx="59070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Reliability</a:t>
            </a:r>
            <a:endParaRPr lang="en-US" sz="900" dirty="0"/>
          </a:p>
        </p:txBody>
      </p:sp>
      <p:sp>
        <p:nvSpPr>
          <p:cNvPr id="28" name="Text 24"/>
          <p:cNvSpPr txBox="1"/>
          <p:nvPr/>
        </p:nvSpPr>
        <p:spPr>
          <a:xfrm>
            <a:off x="3071470" y="5742432"/>
            <a:ext cx="7818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Sustainability</a:t>
            </a:r>
            <a:endParaRPr lang="en-US" sz="900" dirty="0"/>
          </a:p>
        </p:txBody>
      </p:sp>
      <p:sp>
        <p:nvSpPr>
          <p:cNvPr id="29" name="Text 25"/>
          <p:cNvSpPr txBox="1"/>
          <p:nvPr/>
        </p:nvSpPr>
        <p:spPr>
          <a:xfrm>
            <a:off x="666598" y="2429561"/>
            <a:ext cx="214152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Opportunity: Market needs &amp; VOC</a:t>
            </a:r>
            <a:endParaRPr lang="en-US" sz="1000" dirty="0"/>
          </a:p>
        </p:txBody>
      </p:sp>
      <p:sp>
        <p:nvSpPr>
          <p:cNvPr id="30" name="Text 26"/>
          <p:cNvSpPr txBox="1"/>
          <p:nvPr/>
        </p:nvSpPr>
        <p:spPr>
          <a:xfrm>
            <a:off x="666598" y="2659990"/>
            <a:ext cx="22750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 &amp; Design: R&amp;D, Prototyping</a:t>
            </a:r>
            <a:endParaRPr lang="en-US" sz="1000" dirty="0"/>
          </a:p>
        </p:txBody>
      </p:sp>
      <p:sp>
        <p:nvSpPr>
          <p:cNvPr id="31" name="Text 27"/>
          <p:cNvSpPr txBox="1"/>
          <p:nvPr/>
        </p:nvSpPr>
        <p:spPr>
          <a:xfrm>
            <a:off x="666598" y="2889504"/>
            <a:ext cx="22750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Manufacturing: Production ramp-up</a:t>
            </a:r>
            <a:endParaRPr lang="en-US" sz="1000" dirty="0"/>
          </a:p>
        </p:txBody>
      </p:sp>
      <p:sp>
        <p:nvSpPr>
          <p:cNvPr id="32" name="Text 28"/>
          <p:cNvSpPr txBox="1"/>
          <p:nvPr/>
        </p:nvSpPr>
        <p:spPr>
          <a:xfrm>
            <a:off x="666598" y="3119933"/>
            <a:ext cx="245607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&amp; Service: Maintenance &amp; Updates</a:t>
            </a:r>
            <a:endParaRPr lang="en-US" sz="1000" dirty="0"/>
          </a:p>
        </p:txBody>
      </p:sp>
      <p:sp>
        <p:nvSpPr>
          <p:cNvPr id="33" name="Text 29"/>
          <p:cNvSpPr txBox="1"/>
          <p:nvPr/>
        </p:nvSpPr>
        <p:spPr>
          <a:xfrm>
            <a:off x="666598" y="3350362"/>
            <a:ext cx="244693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EOL: Recycle, Remanufacture, Dispose</a:t>
            </a:r>
            <a:endParaRPr lang="en-US" sz="1000" dirty="0"/>
          </a:p>
        </p:txBody>
      </p:sp>
      <p:sp>
        <p:nvSpPr>
          <p:cNvPr id="34" name="Text 30"/>
          <p:cNvSpPr txBox="1"/>
          <p:nvPr/>
        </p:nvSpPr>
        <p:spPr>
          <a:xfrm>
            <a:off x="666598" y="4239158"/>
            <a:ext cx="25228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Feasibility: Technical &amp; Economic check</a:t>
            </a:r>
            <a:endParaRPr lang="en-US" sz="1000" dirty="0"/>
          </a:p>
        </p:txBody>
      </p:sp>
      <p:sp>
        <p:nvSpPr>
          <p:cNvPr id="35" name="Text 31"/>
          <p:cNvSpPr txBox="1"/>
          <p:nvPr/>
        </p:nvSpPr>
        <p:spPr>
          <a:xfrm>
            <a:off x="666598" y="4469587"/>
            <a:ext cx="25036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Freeze: Specs locked for tooling</a:t>
            </a:r>
            <a:endParaRPr lang="en-US" sz="1000" dirty="0"/>
          </a:p>
        </p:txBody>
      </p:sp>
      <p:sp>
        <p:nvSpPr>
          <p:cNvPr id="36" name="Text 32"/>
          <p:cNvSpPr txBox="1"/>
          <p:nvPr/>
        </p:nvSpPr>
        <p:spPr>
          <a:xfrm>
            <a:off x="666598" y="4699102"/>
            <a:ext cx="200802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Pilot Run: Validation of process</a:t>
            </a:r>
            <a:endParaRPr lang="en-US" sz="1000" dirty="0"/>
          </a:p>
        </p:txBody>
      </p:sp>
      <p:sp>
        <p:nvSpPr>
          <p:cNvPr id="37" name="Text 33"/>
          <p:cNvSpPr txBox="1"/>
          <p:nvPr/>
        </p:nvSpPr>
        <p:spPr>
          <a:xfrm>
            <a:off x="666598" y="4929530"/>
            <a:ext cx="236098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Launch: Full scale commercialization</a:t>
            </a:r>
            <a:endParaRPr lang="en-US" sz="1000" dirty="0"/>
          </a:p>
        </p:txBody>
      </p:sp>
      <p:sp>
        <p:nvSpPr>
          <p:cNvPr id="38" name="Shape 34"/>
          <p:cNvSpPr/>
          <p:nvPr/>
        </p:nvSpPr>
        <p:spPr>
          <a:xfrm>
            <a:off x="5173675" y="714146"/>
            <a:ext cx="6676949" cy="5524805"/>
          </a:xfrm>
          <a:prstGeom prst="roundRect">
            <a:avLst>
              <a:gd name="adj" fmla="val 45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14300" dist="38100" dir="5400000" algn="bl" rotWithShape="0">
              <a:srgbClr val="000000">
                <a:alpha val="8000"/>
              </a:srgbClr>
            </a:outerShdw>
          </a:effectLst>
        </p:spPr>
      </p:sp>
      <p:pic>
        <p:nvPicPr>
          <p:cNvPr id="39" name="Image 2" descr="preencoded.png"/>
          <p:cNvPicPr>
            <a:picLocks noChangeAspect="1"/>
          </p:cNvPicPr>
          <p:nvPr/>
        </p:nvPicPr>
        <p:blipFill>
          <a:blip r:embed="rId5"/>
          <a:srcRect l="16000" r="16000"/>
          <a:stretch/>
        </p:blipFill>
        <p:spPr>
          <a:xfrm>
            <a:off x="5298034" y="838505"/>
            <a:ext cx="6429146" cy="5277002"/>
          </a:xfrm>
          <a:prstGeom prst="rect">
            <a:avLst/>
          </a:prstGeom>
        </p:spPr>
      </p:pic>
      <p:sp>
        <p:nvSpPr>
          <p:cNvPr id="40" name="Shape 35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41" name="Shape 36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42900" y="1230782"/>
            <a:ext cx="5810098" cy="8577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42900" y="1230782"/>
            <a:ext cx="38405" cy="857707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9" name="Shape 7"/>
          <p:cNvSpPr/>
          <p:nvPr/>
        </p:nvSpPr>
        <p:spPr>
          <a:xfrm>
            <a:off x="495605" y="1345082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8EAF6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2222" b="-2222"/>
          <a:stretch/>
        </p:blipFill>
        <p:spPr>
          <a:xfrm>
            <a:off x="604418" y="1431036"/>
            <a:ext cx="123444" cy="171907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342900" y="2194560"/>
            <a:ext cx="5810098" cy="8577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2900" y="2194560"/>
            <a:ext cx="38405" cy="857707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3" name="Shape 10"/>
          <p:cNvSpPr/>
          <p:nvPr/>
        </p:nvSpPr>
        <p:spPr>
          <a:xfrm>
            <a:off x="495605" y="2308860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8EAF6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644" y="2394814"/>
            <a:ext cx="171907" cy="171907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342900" y="3159252"/>
            <a:ext cx="5810098" cy="8577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342900" y="3159252"/>
            <a:ext cx="38405" cy="857707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7" name="Shape 13"/>
          <p:cNvSpPr/>
          <p:nvPr/>
        </p:nvSpPr>
        <p:spPr>
          <a:xfrm>
            <a:off x="495605" y="3273552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8EAF6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t="-1310" b="-1310"/>
          <a:stretch/>
        </p:blipFill>
        <p:spPr>
          <a:xfrm>
            <a:off x="562356" y="3359506"/>
            <a:ext cx="209398" cy="171907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342900" y="4123030"/>
            <a:ext cx="5810098" cy="8577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42900" y="4123030"/>
            <a:ext cx="38405" cy="857707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21" name="Shape 16"/>
          <p:cNvSpPr/>
          <p:nvPr/>
        </p:nvSpPr>
        <p:spPr>
          <a:xfrm>
            <a:off x="495605" y="4237330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8EAF6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t="-1310" b="-1310"/>
          <a:stretch/>
        </p:blipFill>
        <p:spPr>
          <a:xfrm>
            <a:off x="562356" y="4323283"/>
            <a:ext cx="209398" cy="171907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342900" y="5087722"/>
            <a:ext cx="5810098" cy="857707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4" name="Shape 18"/>
          <p:cNvSpPr/>
          <p:nvPr/>
        </p:nvSpPr>
        <p:spPr>
          <a:xfrm>
            <a:off x="342900" y="5087722"/>
            <a:ext cx="38405" cy="857707"/>
          </a:xfrm>
          <a:prstGeom prst="rect">
            <a:avLst/>
          </a:prstGeom>
          <a:solidFill>
            <a:srgbClr val="00BCD4"/>
          </a:solidFill>
          <a:ln/>
        </p:spPr>
      </p:sp>
      <p:sp>
        <p:nvSpPr>
          <p:cNvPr id="25" name="Shape 19"/>
          <p:cNvSpPr/>
          <p:nvPr/>
        </p:nvSpPr>
        <p:spPr>
          <a:xfrm>
            <a:off x="495605" y="5202022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E8EAF6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0644" y="5287975"/>
            <a:ext cx="171907" cy="171907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342900" y="362102"/>
            <a:ext cx="261975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Lifecycle</a:t>
            </a:r>
            <a:endParaRPr lang="en-US" sz="2400" dirty="0"/>
          </a:p>
        </p:txBody>
      </p:sp>
      <p:sp>
        <p:nvSpPr>
          <p:cNvPr id="28" name="Text 21"/>
          <p:cNvSpPr txBox="1"/>
          <p:nvPr/>
        </p:nvSpPr>
        <p:spPr>
          <a:xfrm>
            <a:off x="342900" y="821131"/>
            <a:ext cx="2505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00BCD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PHASES &amp; GOVERNANCE</a:t>
            </a:r>
            <a:endParaRPr lang="en-US" sz="1500" dirty="0"/>
          </a:p>
        </p:txBody>
      </p:sp>
      <p:sp>
        <p:nvSpPr>
          <p:cNvPr id="29" name="Text 22"/>
          <p:cNvSpPr txBox="1"/>
          <p:nvPr/>
        </p:nvSpPr>
        <p:spPr>
          <a:xfrm>
            <a:off x="952805" y="1364285"/>
            <a:ext cx="138714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 Concept Phase</a:t>
            </a:r>
            <a:endParaRPr lang="en-US" sz="1200" dirty="0"/>
          </a:p>
        </p:txBody>
      </p:sp>
      <p:sp>
        <p:nvSpPr>
          <p:cNvPr id="30" name="Text 23"/>
          <p:cNvSpPr txBox="1"/>
          <p:nvPr/>
        </p:nvSpPr>
        <p:spPr>
          <a:xfrm>
            <a:off x="952805" y="1613916"/>
            <a:ext cx="498713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Analyze market needs, capture Voice of Customer (VOC), and perform competitive analysis. Output: Product Mission Statement.</a:t>
            </a:r>
            <a:endParaRPr lang="en-US" sz="1000" dirty="0"/>
          </a:p>
        </p:txBody>
      </p:sp>
      <p:sp>
        <p:nvSpPr>
          <p:cNvPr id="31" name="Text 24"/>
          <p:cNvSpPr txBox="1"/>
          <p:nvPr/>
        </p:nvSpPr>
        <p:spPr>
          <a:xfrm>
            <a:off x="952805" y="2328062"/>
            <a:ext cx="17401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2. Development Phase</a:t>
            </a:r>
            <a:endParaRPr lang="en-US" sz="1200" dirty="0"/>
          </a:p>
        </p:txBody>
      </p:sp>
      <p:sp>
        <p:nvSpPr>
          <p:cNvPr id="32" name="Text 25"/>
          <p:cNvSpPr txBox="1"/>
          <p:nvPr/>
        </p:nvSpPr>
        <p:spPr>
          <a:xfrm>
            <a:off x="952805" y="2577694"/>
            <a:ext cx="50538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design, detailed engineering, prototyping, and validation (V-Model). Defining requirements and constraints.</a:t>
            </a:r>
            <a:endParaRPr lang="en-US" sz="1000" dirty="0"/>
          </a:p>
        </p:txBody>
      </p:sp>
      <p:sp>
        <p:nvSpPr>
          <p:cNvPr id="33" name="Text 26"/>
          <p:cNvSpPr txBox="1"/>
          <p:nvPr/>
        </p:nvSpPr>
        <p:spPr>
          <a:xfrm>
            <a:off x="952805" y="3292754"/>
            <a:ext cx="157734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3. Production Phase</a:t>
            </a:r>
            <a:endParaRPr lang="en-US" sz="1200" dirty="0"/>
          </a:p>
        </p:txBody>
      </p:sp>
      <p:sp>
        <p:nvSpPr>
          <p:cNvPr id="34" name="Text 27"/>
          <p:cNvSpPr txBox="1"/>
          <p:nvPr/>
        </p:nvSpPr>
        <p:spPr>
          <a:xfrm>
            <a:off x="952805" y="3542386"/>
            <a:ext cx="498713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Manufacturing ramp-up, Supply chain setup, SPC (Statistical Process Control), and PPAP (Production Part Approval Process).</a:t>
            </a:r>
            <a:endParaRPr lang="en-US" sz="1000" dirty="0"/>
          </a:p>
        </p:txBody>
      </p:sp>
      <p:sp>
        <p:nvSpPr>
          <p:cNvPr id="35" name="Text 28"/>
          <p:cNvSpPr txBox="1"/>
          <p:nvPr/>
        </p:nvSpPr>
        <p:spPr>
          <a:xfrm>
            <a:off x="952805" y="4256532"/>
            <a:ext cx="152979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4. In-Service Phase</a:t>
            </a:r>
            <a:endParaRPr lang="en-US" sz="1200" dirty="0"/>
          </a:p>
        </p:txBody>
      </p:sp>
      <p:sp>
        <p:nvSpPr>
          <p:cNvPr id="36" name="Text 29"/>
          <p:cNvSpPr txBox="1"/>
          <p:nvPr/>
        </p:nvSpPr>
        <p:spPr>
          <a:xfrm>
            <a:off x="952805" y="4506163"/>
            <a:ext cx="508223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Distribution, customer use, maintenance, software updates, and field data collection for future improvements.</a:t>
            </a:r>
            <a:endParaRPr lang="en-US" sz="1000" dirty="0"/>
          </a:p>
        </p:txBody>
      </p:sp>
      <p:sp>
        <p:nvSpPr>
          <p:cNvPr id="37" name="Text 30"/>
          <p:cNvSpPr txBox="1"/>
          <p:nvPr/>
        </p:nvSpPr>
        <p:spPr>
          <a:xfrm>
            <a:off x="952805" y="5221224"/>
            <a:ext cx="151150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5. End of Life (EOL)</a:t>
            </a:r>
            <a:endParaRPr lang="en-US" sz="1200" dirty="0"/>
          </a:p>
        </p:txBody>
      </p:sp>
      <p:sp>
        <p:nvSpPr>
          <p:cNvPr id="38" name="Text 31"/>
          <p:cNvSpPr txBox="1"/>
          <p:nvPr/>
        </p:nvSpPr>
        <p:spPr>
          <a:xfrm>
            <a:off x="952805" y="5470855"/>
            <a:ext cx="50538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retirement, remanufacturing, recycling, and ensuring regulatory compliance (e.g., WEEE, RoHS).</a:t>
            </a:r>
            <a:endParaRPr lang="en-US" sz="1000" dirty="0"/>
          </a:p>
        </p:txBody>
      </p:sp>
      <p:sp>
        <p:nvSpPr>
          <p:cNvPr id="39" name="Shape 32"/>
          <p:cNvSpPr/>
          <p:nvPr/>
        </p:nvSpPr>
        <p:spPr>
          <a:xfrm>
            <a:off x="6532474" y="381305"/>
            <a:ext cx="5324551" cy="6133795"/>
          </a:xfrm>
          <a:prstGeom prst="roundRect">
            <a:avLst>
              <a:gd name="adj" fmla="val 492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40" name="Text 33"/>
          <p:cNvSpPr txBox="1"/>
          <p:nvPr/>
        </p:nvSpPr>
        <p:spPr>
          <a:xfrm>
            <a:off x="6732727" y="599846"/>
            <a:ext cx="247528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STAGE-GATE GOVERNANCE MODEL</a:t>
            </a:r>
            <a:endParaRPr lang="en-US" sz="1000" dirty="0"/>
          </a:p>
        </p:txBody>
      </p:sp>
      <p:sp>
        <p:nvSpPr>
          <p:cNvPr id="41" name="Shape 34"/>
          <p:cNvSpPr/>
          <p:nvPr/>
        </p:nvSpPr>
        <p:spPr>
          <a:xfrm>
            <a:off x="9432950" y="1655064"/>
            <a:ext cx="1143000" cy="247802"/>
          </a:xfrm>
          <a:prstGeom prst="roundRect">
            <a:avLst>
              <a:gd name="adj" fmla="val 283849"/>
            </a:avLst>
          </a:prstGeom>
          <a:solidFill>
            <a:srgbClr val="263238"/>
          </a:solidFill>
          <a:ln/>
        </p:spPr>
      </p:sp>
      <p:sp>
        <p:nvSpPr>
          <p:cNvPr id="42" name="Text 35"/>
          <p:cNvSpPr txBox="1"/>
          <p:nvPr/>
        </p:nvSpPr>
        <p:spPr>
          <a:xfrm>
            <a:off x="9547250" y="1712671"/>
            <a:ext cx="10003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Gate 1: Feasibility</a:t>
            </a:r>
            <a:endParaRPr lang="en-US" sz="900" dirty="0"/>
          </a:p>
        </p:txBody>
      </p:sp>
      <p:sp>
        <p:nvSpPr>
          <p:cNvPr id="43" name="Shape 36"/>
          <p:cNvSpPr/>
          <p:nvPr/>
        </p:nvSpPr>
        <p:spPr>
          <a:xfrm>
            <a:off x="9432950" y="2767889"/>
            <a:ext cx="1343254" cy="247802"/>
          </a:xfrm>
          <a:prstGeom prst="roundRect">
            <a:avLst>
              <a:gd name="adj" fmla="val 283849"/>
            </a:avLst>
          </a:prstGeom>
          <a:solidFill>
            <a:srgbClr val="263238"/>
          </a:solidFill>
          <a:ln/>
        </p:spPr>
      </p:sp>
      <p:sp>
        <p:nvSpPr>
          <p:cNvPr id="44" name="Text 37"/>
          <p:cNvSpPr txBox="1"/>
          <p:nvPr/>
        </p:nvSpPr>
        <p:spPr>
          <a:xfrm>
            <a:off x="9547250" y="2825496"/>
            <a:ext cx="1200607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Gate 2: Design Freeze</a:t>
            </a:r>
            <a:endParaRPr lang="en-US" sz="900" dirty="0"/>
          </a:p>
        </p:txBody>
      </p:sp>
      <p:sp>
        <p:nvSpPr>
          <p:cNvPr id="45" name="Shape 38"/>
          <p:cNvSpPr/>
          <p:nvPr/>
        </p:nvSpPr>
        <p:spPr>
          <a:xfrm>
            <a:off x="9432950" y="3880714"/>
            <a:ext cx="1476756" cy="247802"/>
          </a:xfrm>
          <a:prstGeom prst="roundRect">
            <a:avLst>
              <a:gd name="adj" fmla="val 283849"/>
            </a:avLst>
          </a:prstGeom>
          <a:solidFill>
            <a:srgbClr val="263238"/>
          </a:solidFill>
          <a:ln/>
        </p:spPr>
      </p:sp>
      <p:sp>
        <p:nvSpPr>
          <p:cNvPr id="46" name="Text 39"/>
          <p:cNvSpPr txBox="1"/>
          <p:nvPr/>
        </p:nvSpPr>
        <p:spPr>
          <a:xfrm>
            <a:off x="9547250" y="3937406"/>
            <a:ext cx="133411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Gate 3: Launch Approval</a:t>
            </a:r>
            <a:endParaRPr lang="en-US" sz="900" dirty="0"/>
          </a:p>
        </p:txBody>
      </p:sp>
      <p:sp>
        <p:nvSpPr>
          <p:cNvPr id="47" name="Shape 40"/>
          <p:cNvSpPr/>
          <p:nvPr/>
        </p:nvSpPr>
        <p:spPr>
          <a:xfrm>
            <a:off x="9171432" y="771754"/>
            <a:ext cx="38405" cy="5352898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48" name="Shape 41"/>
          <p:cNvSpPr/>
          <p:nvPr/>
        </p:nvSpPr>
        <p:spPr>
          <a:xfrm>
            <a:off x="7857439" y="905256"/>
            <a:ext cx="2667305" cy="638251"/>
          </a:xfrm>
          <a:prstGeom prst="roundRect">
            <a:avLst>
              <a:gd name="adj" fmla="val 17106"/>
            </a:avLst>
          </a:prstGeom>
          <a:solidFill>
            <a:srgbClr val="FFFFFF"/>
          </a:solidFill>
          <a:ln w="25400">
            <a:solidFill>
              <a:srgbClr val="1A237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9" name="Text 42"/>
          <p:cNvSpPr txBox="1"/>
          <p:nvPr/>
        </p:nvSpPr>
        <p:spPr>
          <a:xfrm>
            <a:off x="8919972" y="1037844"/>
            <a:ext cx="6519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</a:t>
            </a:r>
            <a:endParaRPr lang="en-US" sz="1100" dirty="0"/>
          </a:p>
        </p:txBody>
      </p:sp>
      <p:sp>
        <p:nvSpPr>
          <p:cNvPr id="50" name="Text 43"/>
          <p:cNvSpPr txBox="1"/>
          <p:nvPr/>
        </p:nvSpPr>
        <p:spPr>
          <a:xfrm>
            <a:off x="8496605" y="1274674"/>
            <a:ext cx="14767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 &amp; Tech Assessment</a:t>
            </a:r>
            <a:endParaRPr lang="en-US" sz="900" dirty="0"/>
          </a:p>
        </p:txBody>
      </p:sp>
      <p:sp>
        <p:nvSpPr>
          <p:cNvPr id="51" name="Shape 44"/>
          <p:cNvSpPr/>
          <p:nvPr/>
        </p:nvSpPr>
        <p:spPr>
          <a:xfrm>
            <a:off x="9019642" y="1607515"/>
            <a:ext cx="342900" cy="342900"/>
          </a:xfrm>
          <a:prstGeom prst="rect">
            <a:avLst/>
          </a:prstGeom>
          <a:solidFill>
            <a:srgbClr val="FF9800"/>
          </a:solidFill>
          <a:ln w="25400">
            <a:solidFill>
              <a:srgbClr val="FFFFFF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52" name="Image 5" descr="preencoded.png"/>
          <p:cNvPicPr>
            <a:picLocks noChangeAspect="1"/>
          </p:cNvPicPr>
          <p:nvPr/>
        </p:nvPicPr>
        <p:blipFill>
          <a:blip r:embed="rId8"/>
          <a:srcRect l="-7143" r="-7143"/>
          <a:stretch/>
        </p:blipFill>
        <p:spPr>
          <a:xfrm>
            <a:off x="9110167" y="1698041"/>
            <a:ext cx="161849" cy="161849"/>
          </a:xfrm>
          <a:prstGeom prst="rect">
            <a:avLst/>
          </a:prstGeom>
        </p:spPr>
      </p:pic>
      <p:sp>
        <p:nvSpPr>
          <p:cNvPr id="53" name="Shape 45"/>
          <p:cNvSpPr/>
          <p:nvPr/>
        </p:nvSpPr>
        <p:spPr>
          <a:xfrm>
            <a:off x="7857439" y="2017166"/>
            <a:ext cx="2667305" cy="638251"/>
          </a:xfrm>
          <a:prstGeom prst="roundRect">
            <a:avLst>
              <a:gd name="adj" fmla="val 17106"/>
            </a:avLst>
          </a:prstGeom>
          <a:solidFill>
            <a:srgbClr val="FFFFFF"/>
          </a:solidFill>
          <a:ln w="25400">
            <a:solidFill>
              <a:srgbClr val="1A237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4" name="Text 46"/>
          <p:cNvSpPr txBox="1"/>
          <p:nvPr/>
        </p:nvSpPr>
        <p:spPr>
          <a:xfrm>
            <a:off x="8966606" y="2150669"/>
            <a:ext cx="56601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</a:t>
            </a:r>
            <a:endParaRPr lang="en-US" sz="1100" dirty="0"/>
          </a:p>
        </p:txBody>
      </p:sp>
      <p:sp>
        <p:nvSpPr>
          <p:cNvPr id="55" name="Text 47"/>
          <p:cNvSpPr txBox="1"/>
          <p:nvPr/>
        </p:nvSpPr>
        <p:spPr>
          <a:xfrm>
            <a:off x="8646566" y="2386584"/>
            <a:ext cx="11814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Prototyping &amp; Testing</a:t>
            </a:r>
            <a:endParaRPr lang="en-US" sz="900" dirty="0"/>
          </a:p>
        </p:txBody>
      </p:sp>
      <p:sp>
        <p:nvSpPr>
          <p:cNvPr id="56" name="Shape 48"/>
          <p:cNvSpPr/>
          <p:nvPr/>
        </p:nvSpPr>
        <p:spPr>
          <a:xfrm>
            <a:off x="9019642" y="2720340"/>
            <a:ext cx="342900" cy="342900"/>
          </a:xfrm>
          <a:prstGeom prst="rect">
            <a:avLst/>
          </a:prstGeom>
          <a:solidFill>
            <a:srgbClr val="FF9800"/>
          </a:solidFill>
          <a:ln w="25400">
            <a:solidFill>
              <a:srgbClr val="FFFFFF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57" name="Image 6" descr="preencoded.png"/>
          <p:cNvPicPr>
            <a:picLocks noChangeAspect="1"/>
          </p:cNvPicPr>
          <p:nvPr/>
        </p:nvPicPr>
        <p:blipFill>
          <a:blip r:embed="rId8"/>
          <a:srcRect l="-7143" r="-7143"/>
          <a:stretch/>
        </p:blipFill>
        <p:spPr>
          <a:xfrm>
            <a:off x="9110167" y="2810866"/>
            <a:ext cx="161849" cy="161849"/>
          </a:xfrm>
          <a:prstGeom prst="rect">
            <a:avLst/>
          </a:prstGeom>
        </p:spPr>
      </p:pic>
      <p:sp>
        <p:nvSpPr>
          <p:cNvPr id="58" name="Shape 49"/>
          <p:cNvSpPr/>
          <p:nvPr/>
        </p:nvSpPr>
        <p:spPr>
          <a:xfrm>
            <a:off x="7857439" y="3129991"/>
            <a:ext cx="2667305" cy="638251"/>
          </a:xfrm>
          <a:prstGeom prst="roundRect">
            <a:avLst>
              <a:gd name="adj" fmla="val 17106"/>
            </a:avLst>
          </a:prstGeom>
          <a:solidFill>
            <a:srgbClr val="FFFFFF"/>
          </a:solidFill>
          <a:ln w="25400">
            <a:solidFill>
              <a:srgbClr val="1A237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9" name="Text 50"/>
          <p:cNvSpPr txBox="1"/>
          <p:nvPr/>
        </p:nvSpPr>
        <p:spPr>
          <a:xfrm>
            <a:off x="9040673" y="3263494"/>
            <a:ext cx="41422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Pilot</a:t>
            </a:r>
            <a:endParaRPr lang="en-US" sz="1100" dirty="0"/>
          </a:p>
        </p:txBody>
      </p:sp>
      <p:sp>
        <p:nvSpPr>
          <p:cNvPr id="60" name="Text 51"/>
          <p:cNvSpPr txBox="1"/>
          <p:nvPr/>
        </p:nvSpPr>
        <p:spPr>
          <a:xfrm>
            <a:off x="8600846" y="3499409"/>
            <a:ext cx="126735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Mfg Process Validation</a:t>
            </a:r>
            <a:endParaRPr lang="en-US" sz="900" dirty="0"/>
          </a:p>
        </p:txBody>
      </p:sp>
      <p:sp>
        <p:nvSpPr>
          <p:cNvPr id="61" name="Shape 52"/>
          <p:cNvSpPr/>
          <p:nvPr/>
        </p:nvSpPr>
        <p:spPr>
          <a:xfrm>
            <a:off x="9019642" y="3833165"/>
            <a:ext cx="342900" cy="342900"/>
          </a:xfrm>
          <a:prstGeom prst="rect">
            <a:avLst/>
          </a:prstGeom>
          <a:solidFill>
            <a:srgbClr val="FF9800"/>
          </a:solidFill>
          <a:ln w="25400">
            <a:solidFill>
              <a:srgbClr val="FFFFFF"/>
            </a:solidFill>
            <a:prstDash val="solid"/>
          </a:ln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</p:sp>
      <p:pic>
        <p:nvPicPr>
          <p:cNvPr id="62" name="Image 7" descr="preencoded.png"/>
          <p:cNvPicPr>
            <a:picLocks noChangeAspect="1"/>
          </p:cNvPicPr>
          <p:nvPr/>
        </p:nvPicPr>
        <p:blipFill>
          <a:blip r:embed="rId8"/>
          <a:srcRect l="-7143" r="-7143"/>
          <a:stretch/>
        </p:blipFill>
        <p:spPr>
          <a:xfrm>
            <a:off x="9110167" y="3923690"/>
            <a:ext cx="161849" cy="161849"/>
          </a:xfrm>
          <a:prstGeom prst="rect">
            <a:avLst/>
          </a:prstGeom>
        </p:spPr>
      </p:pic>
      <p:sp>
        <p:nvSpPr>
          <p:cNvPr id="63" name="Shape 53"/>
          <p:cNvSpPr/>
          <p:nvPr/>
        </p:nvSpPr>
        <p:spPr>
          <a:xfrm>
            <a:off x="7857439" y="4241902"/>
            <a:ext cx="2667305" cy="638251"/>
          </a:xfrm>
          <a:prstGeom prst="roundRect">
            <a:avLst>
              <a:gd name="adj" fmla="val 17106"/>
            </a:avLst>
          </a:prstGeom>
          <a:solidFill>
            <a:srgbClr val="E0F7FA"/>
          </a:solidFill>
          <a:ln w="25400">
            <a:solidFill>
              <a:srgbClr val="00BCD4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4" name="Text 54"/>
          <p:cNvSpPr txBox="1"/>
          <p:nvPr/>
        </p:nvSpPr>
        <p:spPr>
          <a:xfrm>
            <a:off x="8624621" y="4375404"/>
            <a:ext cx="124267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60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Launch &amp; Sustain</a:t>
            </a:r>
            <a:endParaRPr lang="en-US" sz="1100" dirty="0"/>
          </a:p>
        </p:txBody>
      </p:sp>
      <p:sp>
        <p:nvSpPr>
          <p:cNvPr id="65" name="Text 55"/>
          <p:cNvSpPr txBox="1"/>
          <p:nvPr/>
        </p:nvSpPr>
        <p:spPr>
          <a:xfrm>
            <a:off x="8759038" y="4612234"/>
            <a:ext cx="9528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Mass Production</a:t>
            </a:r>
            <a:endParaRPr lang="en-US" sz="900" dirty="0"/>
          </a:p>
        </p:txBody>
      </p:sp>
      <p:sp>
        <p:nvSpPr>
          <p:cNvPr id="66" name="Shape 56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7" name="Shape 57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05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42900" y="1653235"/>
            <a:ext cx="4028846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8" name="Shape 6"/>
          <p:cNvSpPr/>
          <p:nvPr/>
        </p:nvSpPr>
        <p:spPr>
          <a:xfrm>
            <a:off x="342900" y="1976933"/>
            <a:ext cx="4028846" cy="2553005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42900" y="1976933"/>
            <a:ext cx="38405" cy="2553005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842" b="-842"/>
          <a:stretch/>
        </p:blipFill>
        <p:spPr>
          <a:xfrm>
            <a:off x="533095" y="2169871"/>
            <a:ext cx="190195" cy="171907"/>
          </a:xfrm>
          <a:prstGeom prst="rect">
            <a:avLst/>
          </a:prstGeom>
        </p:spPr>
      </p:pic>
      <p:sp>
        <p:nvSpPr>
          <p:cNvPr id="11" name="Text 8"/>
          <p:cNvSpPr txBox="1"/>
          <p:nvPr/>
        </p:nvSpPr>
        <p:spPr>
          <a:xfrm>
            <a:off x="724205" y="2129638"/>
            <a:ext cx="145023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Steps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342900" y="4720133"/>
            <a:ext cx="4028846" cy="1304849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42900" y="4720133"/>
            <a:ext cx="38405" cy="1304849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095" y="4913071"/>
            <a:ext cx="171907" cy="171907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705002" y="4872838"/>
            <a:ext cx="157368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Methodologies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33095" y="5200193"/>
            <a:ext cx="1390802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1977847" y="5200193"/>
            <a:ext cx="875995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2905963" y="5200193"/>
            <a:ext cx="476402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33095" y="5535778"/>
            <a:ext cx="1190549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1774850" y="5535778"/>
            <a:ext cx="981151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2812694" y="5535778"/>
            <a:ext cx="780898" cy="286207"/>
          </a:xfrm>
          <a:prstGeom prst="roundRect">
            <a:avLst>
              <a:gd name="adj" fmla="val 63898"/>
            </a:avLst>
          </a:prstGeom>
          <a:solidFill>
            <a:srgbClr val="FFF3E0"/>
          </a:solidFill>
          <a:ln w="12700">
            <a:solidFill>
              <a:srgbClr val="FFE0B2"/>
            </a:solidFill>
            <a:prstDash val="solid"/>
          </a:ln>
        </p:spPr>
      </p:sp>
      <p:sp>
        <p:nvSpPr>
          <p:cNvPr id="22" name="Text 18"/>
          <p:cNvSpPr txBox="1"/>
          <p:nvPr/>
        </p:nvSpPr>
        <p:spPr>
          <a:xfrm>
            <a:off x="342900" y="738835"/>
            <a:ext cx="286755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Process</a:t>
            </a:r>
            <a:endParaRPr lang="en-US" sz="3000" dirty="0"/>
          </a:p>
        </p:txBody>
      </p:sp>
      <p:sp>
        <p:nvSpPr>
          <p:cNvPr id="23" name="Text 19"/>
          <p:cNvSpPr txBox="1"/>
          <p:nvPr/>
        </p:nvSpPr>
        <p:spPr>
          <a:xfrm>
            <a:off x="342900" y="1243584"/>
            <a:ext cx="2305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Problem to Solution</a:t>
            </a:r>
            <a:endParaRPr lang="en-US" sz="1500" dirty="0"/>
          </a:p>
        </p:txBody>
      </p:sp>
      <p:sp>
        <p:nvSpPr>
          <p:cNvPr id="24" name="Text 20"/>
          <p:cNvSpPr txBox="1"/>
          <p:nvPr/>
        </p:nvSpPr>
        <p:spPr>
          <a:xfrm>
            <a:off x="638251" y="5266944"/>
            <a:ext cx="12728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Morphological Charts</a:t>
            </a:r>
            <a:endParaRPr lang="en-US" sz="900" dirty="0"/>
          </a:p>
        </p:txBody>
      </p:sp>
      <p:sp>
        <p:nvSpPr>
          <p:cNvPr id="25" name="Text 21"/>
          <p:cNvSpPr txBox="1"/>
          <p:nvPr/>
        </p:nvSpPr>
        <p:spPr>
          <a:xfrm>
            <a:off x="2083003" y="5266944"/>
            <a:ext cx="75895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Pugh Matrix</a:t>
            </a:r>
            <a:endParaRPr lang="en-US" sz="900" dirty="0"/>
          </a:p>
        </p:txBody>
      </p:sp>
      <p:sp>
        <p:nvSpPr>
          <p:cNvPr id="26" name="Text 22"/>
          <p:cNvSpPr txBox="1"/>
          <p:nvPr/>
        </p:nvSpPr>
        <p:spPr>
          <a:xfrm>
            <a:off x="3010205" y="5266944"/>
            <a:ext cx="35844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TRIZ</a:t>
            </a:r>
            <a:endParaRPr lang="en-US" sz="900" dirty="0"/>
          </a:p>
        </p:txBody>
      </p:sp>
      <p:sp>
        <p:nvSpPr>
          <p:cNvPr id="27" name="Text 23"/>
          <p:cNvSpPr txBox="1"/>
          <p:nvPr/>
        </p:nvSpPr>
        <p:spPr>
          <a:xfrm>
            <a:off x="638251" y="5602529"/>
            <a:ext cx="107259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Rapid Prototyping</a:t>
            </a:r>
            <a:endParaRPr lang="en-US" sz="900" dirty="0"/>
          </a:p>
        </p:txBody>
      </p:sp>
      <p:sp>
        <p:nvSpPr>
          <p:cNvPr id="28" name="Text 24"/>
          <p:cNvSpPr txBox="1"/>
          <p:nvPr/>
        </p:nvSpPr>
        <p:spPr>
          <a:xfrm>
            <a:off x="1880006" y="5602529"/>
            <a:ext cx="863194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Brainstorming</a:t>
            </a:r>
            <a:endParaRPr lang="en-US" sz="900" dirty="0"/>
          </a:p>
        </p:txBody>
      </p:sp>
      <p:sp>
        <p:nvSpPr>
          <p:cNvPr id="29" name="Text 25"/>
          <p:cNvSpPr txBox="1"/>
          <p:nvPr/>
        </p:nvSpPr>
        <p:spPr>
          <a:xfrm>
            <a:off x="2916936" y="5602529"/>
            <a:ext cx="66294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SCAMPER</a:t>
            </a:r>
            <a:endParaRPr lang="en-US" sz="900" dirty="0"/>
          </a:p>
        </p:txBody>
      </p:sp>
      <p:sp>
        <p:nvSpPr>
          <p:cNvPr id="30" name="Text 26"/>
          <p:cNvSpPr txBox="1"/>
          <p:nvPr/>
        </p:nvSpPr>
        <p:spPr>
          <a:xfrm>
            <a:off x="724205" y="2476195"/>
            <a:ext cx="254751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Definition: Problem statement &amp; goals</a:t>
            </a:r>
            <a:endParaRPr lang="en-US" sz="1100" dirty="0"/>
          </a:p>
        </p:txBody>
      </p:sp>
      <p:sp>
        <p:nvSpPr>
          <p:cNvPr id="31" name="Text 27"/>
          <p:cNvSpPr txBox="1"/>
          <p:nvPr/>
        </p:nvSpPr>
        <p:spPr>
          <a:xfrm>
            <a:off x="724205" y="2750515"/>
            <a:ext cx="30522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Requirements: Functional specs &amp; constraints</a:t>
            </a:r>
            <a:endParaRPr lang="en-US" sz="1100" dirty="0"/>
          </a:p>
        </p:txBody>
      </p:sp>
      <p:sp>
        <p:nvSpPr>
          <p:cNvPr id="32" name="Text 28"/>
          <p:cNvSpPr txBox="1"/>
          <p:nvPr/>
        </p:nvSpPr>
        <p:spPr>
          <a:xfrm>
            <a:off x="724205" y="3024835"/>
            <a:ext cx="248991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Concept: Brainstorming &amp; Generation</a:t>
            </a:r>
            <a:endParaRPr lang="en-US" sz="1100" dirty="0"/>
          </a:p>
        </p:txBody>
      </p:sp>
      <p:sp>
        <p:nvSpPr>
          <p:cNvPr id="33" name="Text 29"/>
          <p:cNvSpPr txBox="1"/>
          <p:nvPr/>
        </p:nvSpPr>
        <p:spPr>
          <a:xfrm>
            <a:off x="724205" y="3299155"/>
            <a:ext cx="235732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Selection: Evaluation (Pugh Matrix)</a:t>
            </a:r>
            <a:endParaRPr lang="en-US" sz="1100" dirty="0"/>
          </a:p>
        </p:txBody>
      </p:sp>
      <p:sp>
        <p:nvSpPr>
          <p:cNvPr id="34" name="Text 30"/>
          <p:cNvSpPr txBox="1"/>
          <p:nvPr/>
        </p:nvSpPr>
        <p:spPr>
          <a:xfrm>
            <a:off x="724205" y="3573475"/>
            <a:ext cx="30998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Embodiment: Architecture &amp; Preliminary layout</a:t>
            </a:r>
            <a:endParaRPr lang="en-US" sz="1100" dirty="0"/>
          </a:p>
        </p:txBody>
      </p:sp>
      <p:sp>
        <p:nvSpPr>
          <p:cNvPr id="35" name="Text 31"/>
          <p:cNvSpPr txBox="1"/>
          <p:nvPr/>
        </p:nvSpPr>
        <p:spPr>
          <a:xfrm>
            <a:off x="724205" y="3847795"/>
            <a:ext cx="281452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Detail Design: Technical drawings &amp; specs</a:t>
            </a:r>
            <a:endParaRPr lang="en-US" sz="1100" dirty="0"/>
          </a:p>
        </p:txBody>
      </p:sp>
      <p:sp>
        <p:nvSpPr>
          <p:cNvPr id="36" name="Text 32"/>
          <p:cNvSpPr txBox="1"/>
          <p:nvPr/>
        </p:nvSpPr>
        <p:spPr>
          <a:xfrm>
            <a:off x="724205" y="4122115"/>
            <a:ext cx="199522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V&amp;V: Verification &amp; Validation</a:t>
            </a:r>
            <a:endParaRPr lang="en-US" sz="1100" dirty="0"/>
          </a:p>
        </p:txBody>
      </p:sp>
      <p:sp>
        <p:nvSpPr>
          <p:cNvPr id="37" name="Shape 33"/>
          <p:cNvSpPr/>
          <p:nvPr/>
        </p:nvSpPr>
        <p:spPr>
          <a:xfrm>
            <a:off x="4674413" y="457200"/>
            <a:ext cx="7181698" cy="6057900"/>
          </a:xfrm>
          <a:prstGeom prst="roundRect">
            <a:avLst>
              <a:gd name="adj" fmla="val 380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14300" dist="38100" dir="5400000" algn="bl" rotWithShape="0">
              <a:srgbClr val="000000">
                <a:alpha val="8000"/>
              </a:srgbClr>
            </a:outerShdw>
          </a:effectLst>
        </p:spPr>
      </p:sp>
      <p:pic>
        <p:nvPicPr>
          <p:cNvPr id="38" name="Image 2" descr="preencoded.png"/>
          <p:cNvPicPr>
            <a:picLocks noChangeAspect="1"/>
          </p:cNvPicPr>
          <p:nvPr/>
        </p:nvPicPr>
        <p:blipFill>
          <a:blip r:embed="rId5"/>
          <a:srcRect t="-12710" b="-12710"/>
          <a:stretch/>
        </p:blipFill>
        <p:spPr>
          <a:xfrm>
            <a:off x="4837176" y="619049"/>
            <a:ext cx="6858000" cy="5734202"/>
          </a:xfrm>
          <a:prstGeom prst="rect">
            <a:avLst/>
          </a:prstGeom>
        </p:spPr>
      </p:pic>
      <p:sp>
        <p:nvSpPr>
          <p:cNvPr id="39" name="Shape 34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40" name="Shape 35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06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342900" y="1104595"/>
            <a:ext cx="52011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Methodologies for Quality, Manufacturability, and Reliability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42900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52044" y="1705356"/>
            <a:ext cx="3666744" cy="761695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9" name="Shape 7"/>
          <p:cNvSpPr/>
          <p:nvPr/>
        </p:nvSpPr>
        <p:spPr>
          <a:xfrm>
            <a:off x="543154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 t="-45" b="-45"/>
          <a:stretch/>
        </p:blipFill>
        <p:spPr>
          <a:xfrm>
            <a:off x="604418" y="1971446"/>
            <a:ext cx="256946" cy="22860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80644" y="4943246"/>
            <a:ext cx="3209544" cy="1333195"/>
          </a:xfrm>
          <a:prstGeom prst="roundRect">
            <a:avLst>
              <a:gd name="adj" fmla="val 391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688897" y="5368442"/>
            <a:ext cx="190195" cy="571500"/>
          </a:xfrm>
          <a:prstGeom prst="rect">
            <a:avLst/>
          </a:prstGeom>
          <a:solidFill>
            <a:srgbClr val="C5CAE9"/>
          </a:solidFill>
          <a:ln/>
        </p:spPr>
      </p:sp>
      <p:sp>
        <p:nvSpPr>
          <p:cNvPr id="13" name="Text 10"/>
          <p:cNvSpPr txBox="1"/>
          <p:nvPr/>
        </p:nvSpPr>
        <p:spPr>
          <a:xfrm>
            <a:off x="1658722" y="5597042"/>
            <a:ext cx="333756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WHATs</a:t>
            </a:r>
            <a:endParaRPr lang="en-US" sz="800" dirty="0"/>
          </a:p>
        </p:txBody>
      </p:sp>
      <p:sp>
        <p:nvSpPr>
          <p:cNvPr id="14" name="Shape 11"/>
          <p:cNvSpPr/>
          <p:nvPr/>
        </p:nvSpPr>
        <p:spPr>
          <a:xfrm>
            <a:off x="1898294" y="5368442"/>
            <a:ext cx="571500" cy="571500"/>
          </a:xfrm>
          <a:prstGeom prst="rect">
            <a:avLst/>
          </a:prstGeom>
          <a:solidFill>
            <a:srgbClr val="3949AB"/>
          </a:solidFill>
          <a:ln/>
        </p:spPr>
      </p:sp>
      <p:sp>
        <p:nvSpPr>
          <p:cNvPr id="15" name="Text 12"/>
          <p:cNvSpPr txBox="1"/>
          <p:nvPr/>
        </p:nvSpPr>
        <p:spPr>
          <a:xfrm>
            <a:off x="1898294" y="5539435"/>
            <a:ext cx="6483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Relationship Matrix</a:t>
            </a:r>
            <a:endParaRPr lang="en-US" sz="800" dirty="0"/>
          </a:p>
        </p:txBody>
      </p:sp>
      <p:sp>
        <p:nvSpPr>
          <p:cNvPr id="16" name="Shape 13"/>
          <p:cNvSpPr/>
          <p:nvPr/>
        </p:nvSpPr>
        <p:spPr>
          <a:xfrm>
            <a:off x="2488997" y="5368442"/>
            <a:ext cx="190195" cy="571500"/>
          </a:xfrm>
          <a:prstGeom prst="rect">
            <a:avLst/>
          </a:prstGeom>
          <a:solidFill>
            <a:srgbClr val="C5CAE9"/>
          </a:solidFill>
          <a:ln/>
        </p:spPr>
      </p:sp>
      <p:sp>
        <p:nvSpPr>
          <p:cNvPr id="17" name="Text 14"/>
          <p:cNvSpPr txBox="1"/>
          <p:nvPr/>
        </p:nvSpPr>
        <p:spPr>
          <a:xfrm>
            <a:off x="2478024" y="5597042"/>
            <a:ext cx="29535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HOWs</a:t>
            </a:r>
            <a:endParaRPr lang="en-US" sz="800" dirty="0"/>
          </a:p>
        </p:txBody>
      </p:sp>
      <p:sp>
        <p:nvSpPr>
          <p:cNvPr id="18" name="Shape 15"/>
          <p:cNvSpPr/>
          <p:nvPr/>
        </p:nvSpPr>
        <p:spPr>
          <a:xfrm>
            <a:off x="4254703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4263847" y="1705356"/>
            <a:ext cx="3666744" cy="761695"/>
          </a:xfrm>
          <a:prstGeom prst="rect">
            <a:avLst/>
          </a:prstGeom>
          <a:solidFill>
            <a:srgbClr val="008BA3"/>
          </a:solidFill>
          <a:ln/>
        </p:spPr>
      </p:sp>
      <p:sp>
        <p:nvSpPr>
          <p:cNvPr id="20" name="Shape 17"/>
          <p:cNvSpPr/>
          <p:nvPr/>
        </p:nvSpPr>
        <p:spPr>
          <a:xfrm>
            <a:off x="4454957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4502506" y="1971446"/>
            <a:ext cx="286207" cy="228600"/>
          </a:xfrm>
          <a:prstGeom prst="rect">
            <a:avLst/>
          </a:prstGeom>
        </p:spPr>
      </p:pic>
      <p:sp>
        <p:nvSpPr>
          <p:cNvPr id="22" name="Shape 18"/>
          <p:cNvSpPr/>
          <p:nvPr/>
        </p:nvSpPr>
        <p:spPr>
          <a:xfrm>
            <a:off x="4492447" y="4943246"/>
            <a:ext cx="3209544" cy="1333195"/>
          </a:xfrm>
          <a:prstGeom prst="roundRect">
            <a:avLst>
              <a:gd name="adj" fmla="val 391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rcRect t="-43" b="-43"/>
          <a:stretch/>
        </p:blipFill>
        <p:spPr>
          <a:xfrm>
            <a:off x="5993892" y="5419649"/>
            <a:ext cx="133502" cy="152705"/>
          </a:xfrm>
          <a:prstGeom prst="rect">
            <a:avLst/>
          </a:prstGeom>
        </p:spPr>
      </p:pic>
      <p:sp>
        <p:nvSpPr>
          <p:cNvPr id="24" name="Shape 19"/>
          <p:cNvSpPr/>
          <p:nvPr/>
        </p:nvSpPr>
        <p:spPr>
          <a:xfrm>
            <a:off x="8166506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8175650" y="1705356"/>
            <a:ext cx="3666744" cy="761695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26" name="Shape 21"/>
          <p:cNvSpPr/>
          <p:nvPr/>
        </p:nvSpPr>
        <p:spPr>
          <a:xfrm>
            <a:off x="8365846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42655" y="1971446"/>
            <a:ext cx="228600" cy="228600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8404250" y="4943246"/>
            <a:ext cx="3209544" cy="1333195"/>
          </a:xfrm>
          <a:prstGeom prst="roundRect">
            <a:avLst>
              <a:gd name="adj" fmla="val 391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sp>
        <p:nvSpPr>
          <p:cNvPr id="29" name="Text 23"/>
          <p:cNvSpPr txBox="1"/>
          <p:nvPr/>
        </p:nvSpPr>
        <p:spPr>
          <a:xfrm>
            <a:off x="342900" y="514807"/>
            <a:ext cx="298185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Methods</a:t>
            </a:r>
            <a:endParaRPr lang="en-US" sz="3000" dirty="0"/>
          </a:p>
        </p:txBody>
      </p:sp>
      <p:sp>
        <p:nvSpPr>
          <p:cNvPr id="30" name="Text 24"/>
          <p:cNvSpPr txBox="1"/>
          <p:nvPr/>
        </p:nvSpPr>
        <p:spPr>
          <a:xfrm>
            <a:off x="1037844" y="1971446"/>
            <a:ext cx="5056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QFD</a:t>
            </a:r>
            <a:endParaRPr lang="en-US" sz="1500" dirty="0"/>
          </a:p>
        </p:txBody>
      </p:sp>
      <p:sp>
        <p:nvSpPr>
          <p:cNvPr id="31" name="Text 25"/>
          <p:cNvSpPr txBox="1"/>
          <p:nvPr/>
        </p:nvSpPr>
        <p:spPr>
          <a:xfrm>
            <a:off x="580644" y="2714854"/>
            <a:ext cx="2095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 Function Deployment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1786738" y="6006694"/>
            <a:ext cx="880567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House of Quality</a:t>
            </a:r>
            <a:endParaRPr lang="en-US" sz="800" dirty="0"/>
          </a:p>
        </p:txBody>
      </p:sp>
      <p:sp>
        <p:nvSpPr>
          <p:cNvPr id="33" name="Text 27"/>
          <p:cNvSpPr txBox="1"/>
          <p:nvPr/>
        </p:nvSpPr>
        <p:spPr>
          <a:xfrm>
            <a:off x="4949647" y="1971446"/>
            <a:ext cx="1047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DFM / DFA</a:t>
            </a:r>
            <a:endParaRPr lang="en-US" sz="1500" dirty="0"/>
          </a:p>
        </p:txBody>
      </p:sp>
      <p:sp>
        <p:nvSpPr>
          <p:cNvPr id="34" name="Text 28"/>
          <p:cNvSpPr txBox="1"/>
          <p:nvPr/>
        </p:nvSpPr>
        <p:spPr>
          <a:xfrm>
            <a:off x="4492447" y="2714854"/>
            <a:ext cx="1943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for Mfg / Assembly</a:t>
            </a:r>
            <a:endParaRPr lang="en-US" sz="1200" dirty="0"/>
          </a:p>
        </p:txBody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4903013" y="5266944"/>
            <a:ext cx="256946" cy="228600"/>
          </a:xfrm>
          <a:prstGeom prst="rect">
            <a:avLst/>
          </a:prstGeom>
        </p:spPr>
      </p:pic>
      <p:sp>
        <p:nvSpPr>
          <p:cNvPr id="36" name="Text 29"/>
          <p:cNvSpPr txBox="1"/>
          <p:nvPr/>
        </p:nvSpPr>
        <p:spPr>
          <a:xfrm>
            <a:off x="4807001" y="5581498"/>
            <a:ext cx="543154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Complex</a:t>
            </a:r>
            <a:endParaRPr lang="en-US" sz="900" dirty="0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10705" y="5266944"/>
            <a:ext cx="228600" cy="228600"/>
          </a:xfrm>
          <a:prstGeom prst="rect">
            <a:avLst/>
          </a:prstGeom>
        </p:spPr>
      </p:pic>
      <p:sp>
        <p:nvSpPr>
          <p:cNvPr id="38" name="Text 30"/>
          <p:cNvSpPr txBox="1"/>
          <p:nvPr/>
        </p:nvSpPr>
        <p:spPr>
          <a:xfrm>
            <a:off x="6864401" y="5581498"/>
            <a:ext cx="609905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Simplified</a:t>
            </a:r>
            <a:endParaRPr lang="en-US" sz="900" dirty="0"/>
          </a:p>
        </p:txBody>
      </p:sp>
      <p:sp>
        <p:nvSpPr>
          <p:cNvPr id="39" name="Text 31"/>
          <p:cNvSpPr txBox="1"/>
          <p:nvPr/>
        </p:nvSpPr>
        <p:spPr>
          <a:xfrm>
            <a:off x="8861450" y="1971446"/>
            <a:ext cx="6574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FMEA</a:t>
            </a:r>
            <a:endParaRPr lang="en-US" sz="1500" dirty="0"/>
          </a:p>
        </p:txBody>
      </p:sp>
      <p:sp>
        <p:nvSpPr>
          <p:cNvPr id="40" name="Text 32"/>
          <p:cNvSpPr txBox="1"/>
          <p:nvPr/>
        </p:nvSpPr>
        <p:spPr>
          <a:xfrm>
            <a:off x="8404250" y="2714854"/>
            <a:ext cx="22101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Failure Mode &amp; Effect Analysis</a:t>
            </a:r>
            <a:endParaRPr lang="en-US" sz="1200" dirty="0"/>
          </a:p>
        </p:txBody>
      </p:sp>
      <p:sp>
        <p:nvSpPr>
          <p:cNvPr id="41" name="Shape 33"/>
          <p:cNvSpPr/>
          <p:nvPr/>
        </p:nvSpPr>
        <p:spPr>
          <a:xfrm>
            <a:off x="9437522" y="5150815"/>
            <a:ext cx="1143000" cy="304495"/>
          </a:xfrm>
          <a:prstGeom prst="roundRect">
            <a:avLst>
              <a:gd name="adj" fmla="val 37538"/>
            </a:avLst>
          </a:prstGeom>
          <a:solidFill>
            <a:srgbClr val="FFFFFF"/>
          </a:solidFill>
          <a:ln w="12700">
            <a:solidFill>
              <a:srgbClr val="FF9800"/>
            </a:solidFill>
            <a:prstDash val="solid"/>
          </a:ln>
        </p:spPr>
      </p:sp>
      <p:sp>
        <p:nvSpPr>
          <p:cNvPr id="42" name="Text 34"/>
          <p:cNvSpPr txBox="1"/>
          <p:nvPr/>
        </p:nvSpPr>
        <p:spPr>
          <a:xfrm>
            <a:off x="9522562" y="5217566"/>
            <a:ext cx="107442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RPN = S × O × D</a:t>
            </a:r>
            <a:endParaRPr lang="en-US" sz="1000" dirty="0"/>
          </a:p>
        </p:txBody>
      </p:sp>
      <p:sp>
        <p:nvSpPr>
          <p:cNvPr id="43" name="Text 35"/>
          <p:cNvSpPr txBox="1"/>
          <p:nvPr/>
        </p:nvSpPr>
        <p:spPr>
          <a:xfrm>
            <a:off x="9486900" y="5537606"/>
            <a:ext cx="113385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Risk Priority Number</a:t>
            </a:r>
            <a:endParaRPr lang="en-US" sz="900" dirty="0"/>
          </a:p>
        </p:txBody>
      </p:sp>
      <p:sp>
        <p:nvSpPr>
          <p:cNvPr id="44" name="Text 36"/>
          <p:cNvSpPr txBox="1"/>
          <p:nvPr/>
        </p:nvSpPr>
        <p:spPr>
          <a:xfrm>
            <a:off x="8566099" y="5918911"/>
            <a:ext cx="509321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7575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Risk</a:t>
            </a:r>
            <a:endParaRPr lang="en-US" sz="800" dirty="0"/>
          </a:p>
        </p:txBody>
      </p:sp>
      <p:sp>
        <p:nvSpPr>
          <p:cNvPr id="45" name="Text 37"/>
          <p:cNvSpPr txBox="1"/>
          <p:nvPr/>
        </p:nvSpPr>
        <p:spPr>
          <a:xfrm>
            <a:off x="9802368" y="5918911"/>
            <a:ext cx="470916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7575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Medium</a:t>
            </a:r>
            <a:endParaRPr lang="en-US" sz="800" dirty="0"/>
          </a:p>
        </p:txBody>
      </p:sp>
      <p:sp>
        <p:nvSpPr>
          <p:cNvPr id="46" name="Text 38"/>
          <p:cNvSpPr txBox="1"/>
          <p:nvPr/>
        </p:nvSpPr>
        <p:spPr>
          <a:xfrm>
            <a:off x="11002061" y="5918911"/>
            <a:ext cx="528523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7575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Risk</a:t>
            </a:r>
            <a:endParaRPr lang="en-US" sz="800" dirty="0"/>
          </a:p>
        </p:txBody>
      </p:sp>
      <p:sp>
        <p:nvSpPr>
          <p:cNvPr id="47" name="Text 39"/>
          <p:cNvSpPr txBox="1"/>
          <p:nvPr/>
        </p:nvSpPr>
        <p:spPr>
          <a:xfrm>
            <a:off x="771754" y="3010205"/>
            <a:ext cx="280446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Translates "Voice of Customer" (VOC) into engineering specs (CTQs).</a:t>
            </a:r>
            <a:endParaRPr lang="en-US" sz="1100" dirty="0"/>
          </a:p>
        </p:txBody>
      </p:sp>
      <p:sp>
        <p:nvSpPr>
          <p:cNvPr id="48" name="Text 40"/>
          <p:cNvSpPr txBox="1"/>
          <p:nvPr/>
        </p:nvSpPr>
        <p:spPr>
          <a:xfrm>
            <a:off x="771754" y="3529584"/>
            <a:ext cx="284287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Uses "House of Quality" matrix to correlate needs vs. features.</a:t>
            </a:r>
            <a:endParaRPr lang="en-US" sz="1100" dirty="0"/>
          </a:p>
        </p:txBody>
      </p:sp>
      <p:sp>
        <p:nvSpPr>
          <p:cNvPr id="49" name="Text 41"/>
          <p:cNvSpPr txBox="1"/>
          <p:nvPr/>
        </p:nvSpPr>
        <p:spPr>
          <a:xfrm>
            <a:off x="771754" y="4048963"/>
            <a:ext cx="273771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Prioritizes design requirements based on customer value.</a:t>
            </a:r>
            <a:endParaRPr lang="en-US" sz="1100" dirty="0"/>
          </a:p>
        </p:txBody>
      </p:sp>
      <p:sp>
        <p:nvSpPr>
          <p:cNvPr id="50" name="Shape 42"/>
          <p:cNvSpPr/>
          <p:nvPr/>
        </p:nvSpPr>
        <p:spPr>
          <a:xfrm>
            <a:off x="1803197" y="5063947"/>
            <a:ext cx="761695" cy="286207"/>
          </a:xfrm>
          <a:prstGeom prst="rect">
            <a:avLst/>
          </a:prstGeom>
          <a:noFill/>
          <a:ln w="5080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1" name="Text 43"/>
          <p:cNvSpPr txBox="1"/>
          <p:nvPr/>
        </p:nvSpPr>
        <p:spPr>
          <a:xfrm>
            <a:off x="4683557" y="3010205"/>
            <a:ext cx="311901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DFM: Optimize part manufacturing (tolerances, materials).</a:t>
            </a:r>
            <a:endParaRPr lang="en-US" sz="1100" dirty="0"/>
          </a:p>
        </p:txBody>
      </p:sp>
      <p:sp>
        <p:nvSpPr>
          <p:cNvPr id="52" name="Text 44"/>
          <p:cNvSpPr txBox="1"/>
          <p:nvPr/>
        </p:nvSpPr>
        <p:spPr>
          <a:xfrm>
            <a:off x="4683557" y="3529584"/>
            <a:ext cx="253746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DFA: Minimize part count, standardize fasteners, ease of handling.</a:t>
            </a:r>
            <a:endParaRPr lang="en-US" sz="1100" dirty="0"/>
          </a:p>
        </p:txBody>
      </p:sp>
      <p:sp>
        <p:nvSpPr>
          <p:cNvPr id="53" name="Text 45"/>
          <p:cNvSpPr txBox="1"/>
          <p:nvPr/>
        </p:nvSpPr>
        <p:spPr>
          <a:xfrm>
            <a:off x="4683557" y="4048963"/>
            <a:ext cx="300471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Reduces production cost and assembly time.</a:t>
            </a:r>
            <a:endParaRPr lang="en-US" sz="1100" dirty="0"/>
          </a:p>
        </p:txBody>
      </p:sp>
      <p:sp>
        <p:nvSpPr>
          <p:cNvPr id="54" name="Shape 46"/>
          <p:cNvSpPr/>
          <p:nvPr/>
        </p:nvSpPr>
        <p:spPr>
          <a:xfrm>
            <a:off x="4807001" y="5800954"/>
            <a:ext cx="2581351" cy="152705"/>
          </a:xfrm>
          <a:prstGeom prst="roundRect">
            <a:avLst>
              <a:gd name="adj" fmla="val 598802"/>
            </a:avLst>
          </a:prstGeom>
          <a:solidFill>
            <a:srgbClr val="E5E7EB"/>
          </a:solidFill>
          <a:ln/>
        </p:spPr>
      </p:sp>
      <p:sp>
        <p:nvSpPr>
          <p:cNvPr id="55" name="Text 47"/>
          <p:cNvSpPr txBox="1"/>
          <p:nvPr/>
        </p:nvSpPr>
        <p:spPr>
          <a:xfrm>
            <a:off x="5545836" y="5810098"/>
            <a:ext cx="119146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 Count Reduction</a:t>
            </a:r>
            <a:endParaRPr lang="en-US" sz="900" dirty="0"/>
          </a:p>
        </p:txBody>
      </p:sp>
      <p:sp>
        <p:nvSpPr>
          <p:cNvPr id="56" name="Text 48"/>
          <p:cNvSpPr txBox="1"/>
          <p:nvPr/>
        </p:nvSpPr>
        <p:spPr>
          <a:xfrm>
            <a:off x="8594446" y="3010205"/>
            <a:ext cx="289041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potential failures before they occur.</a:t>
            </a:r>
            <a:endParaRPr lang="en-US" sz="1100" dirty="0"/>
          </a:p>
        </p:txBody>
      </p:sp>
      <p:sp>
        <p:nvSpPr>
          <p:cNvPr id="57" name="Text 49"/>
          <p:cNvSpPr txBox="1"/>
          <p:nvPr/>
        </p:nvSpPr>
        <p:spPr>
          <a:xfrm>
            <a:off x="8594446" y="3326587"/>
            <a:ext cx="270022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RPN Calculation:Severity × Occurrence × Detection</a:t>
            </a:r>
            <a:endParaRPr lang="en-US" sz="1100" dirty="0"/>
          </a:p>
        </p:txBody>
      </p:sp>
      <p:sp>
        <p:nvSpPr>
          <p:cNvPr id="58" name="Text 50"/>
          <p:cNvSpPr txBox="1"/>
          <p:nvPr/>
        </p:nvSpPr>
        <p:spPr>
          <a:xfrm>
            <a:off x="8594446" y="3846881"/>
            <a:ext cx="256672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Focuses mitigation on high RPN items (Safety/Reliability).</a:t>
            </a:r>
            <a:endParaRPr lang="en-US" sz="1100" dirty="0"/>
          </a:p>
        </p:txBody>
      </p:sp>
      <p:sp>
        <p:nvSpPr>
          <p:cNvPr id="59" name="Shape 51"/>
          <p:cNvSpPr/>
          <p:nvPr/>
        </p:nvSpPr>
        <p:spPr>
          <a:xfrm>
            <a:off x="8566099" y="5757062"/>
            <a:ext cx="2885846" cy="114300"/>
          </a:xfrm>
          <a:prstGeom prst="roundRect">
            <a:avLst>
              <a:gd name="adj" fmla="val 400000"/>
            </a:avLst>
          </a:prstGeom>
          <a:solidFill>
            <a:srgbClr val="EEEEEE"/>
          </a:solidFill>
          <a:ln/>
        </p:spPr>
      </p:sp>
      <p:sp>
        <p:nvSpPr>
          <p:cNvPr id="60" name="Shape 52"/>
          <p:cNvSpPr/>
          <p:nvPr/>
        </p:nvSpPr>
        <p:spPr>
          <a:xfrm>
            <a:off x="8566099" y="5757062"/>
            <a:ext cx="952805" cy="114300"/>
          </a:xfrm>
          <a:prstGeom prst="rect">
            <a:avLst/>
          </a:prstGeom>
          <a:solidFill>
            <a:srgbClr val="4CAF50"/>
          </a:solidFill>
          <a:ln/>
        </p:spPr>
      </p:sp>
      <p:sp>
        <p:nvSpPr>
          <p:cNvPr id="61" name="Shape 53"/>
          <p:cNvSpPr/>
          <p:nvPr/>
        </p:nvSpPr>
        <p:spPr>
          <a:xfrm>
            <a:off x="9517990" y="5757062"/>
            <a:ext cx="952805" cy="114300"/>
          </a:xfrm>
          <a:prstGeom prst="rect">
            <a:avLst/>
          </a:prstGeom>
          <a:solidFill>
            <a:srgbClr val="FFEB3B"/>
          </a:solidFill>
          <a:ln/>
        </p:spPr>
      </p:sp>
      <p:sp>
        <p:nvSpPr>
          <p:cNvPr id="62" name="Shape 54"/>
          <p:cNvSpPr/>
          <p:nvPr/>
        </p:nvSpPr>
        <p:spPr>
          <a:xfrm>
            <a:off x="10468966" y="5757062"/>
            <a:ext cx="981151" cy="114300"/>
          </a:xfrm>
          <a:prstGeom prst="rect">
            <a:avLst/>
          </a:prstGeom>
          <a:solidFill>
            <a:srgbClr val="F44336"/>
          </a:solidFill>
          <a:ln/>
        </p:spPr>
      </p:sp>
      <p:sp>
        <p:nvSpPr>
          <p:cNvPr id="63" name="Shape 55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4" name="Shape 56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085369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342900" y="1352398"/>
            <a:ext cx="4028846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7" name="Shape 5"/>
          <p:cNvSpPr/>
          <p:nvPr/>
        </p:nvSpPr>
        <p:spPr>
          <a:xfrm>
            <a:off x="342900" y="1432902"/>
            <a:ext cx="4028846" cy="173370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42900" y="1432902"/>
            <a:ext cx="38405" cy="1733702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095" y="1625841"/>
            <a:ext cx="171907" cy="171907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705002" y="1585607"/>
            <a:ext cx="126918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Characteristics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342900" y="3353142"/>
            <a:ext cx="4028846" cy="145755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2900" y="3353142"/>
            <a:ext cx="38405" cy="1457554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3095" y="3546081"/>
            <a:ext cx="171907" cy="171907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705002" y="3505847"/>
            <a:ext cx="102138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Advantages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342900" y="4999062"/>
            <a:ext cx="4028846" cy="173370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342900" y="4999062"/>
            <a:ext cx="38405" cy="1733702"/>
          </a:xfrm>
          <a:prstGeom prst="rect">
            <a:avLst/>
          </a:prstGeom>
          <a:solidFill>
            <a:srgbClr val="F4433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3095" y="5192001"/>
            <a:ext cx="171907" cy="171907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705002" y="5151767"/>
            <a:ext cx="97383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6282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Limitations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342900" y="437998"/>
            <a:ext cx="412485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Sequential Engineering</a:t>
            </a:r>
            <a:endParaRPr lang="en-US" sz="3000" dirty="0"/>
          </a:p>
        </p:txBody>
      </p:sp>
      <p:sp>
        <p:nvSpPr>
          <p:cNvPr id="20" name="Text 15"/>
          <p:cNvSpPr txBox="1"/>
          <p:nvPr/>
        </p:nvSpPr>
        <p:spPr>
          <a:xfrm>
            <a:off x="342900" y="942746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Traditional "Over-the-Wall" Approach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724205" y="1932165"/>
            <a:ext cx="252831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Linear Process: Strict order of phases</a:t>
            </a:r>
            <a:endParaRPr lang="en-US" sz="1100" dirty="0"/>
          </a:p>
        </p:txBody>
      </p:sp>
      <p:sp>
        <p:nvSpPr>
          <p:cNvPr id="22" name="Text 17"/>
          <p:cNvSpPr txBox="1"/>
          <p:nvPr/>
        </p:nvSpPr>
        <p:spPr>
          <a:xfrm>
            <a:off x="724205" y="2206485"/>
            <a:ext cx="257586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Siloed Teams: Limited communication</a:t>
            </a:r>
            <a:endParaRPr lang="en-US" sz="1100" dirty="0"/>
          </a:p>
        </p:txBody>
      </p:sp>
      <p:sp>
        <p:nvSpPr>
          <p:cNvPr id="23" name="Text 18"/>
          <p:cNvSpPr txBox="1"/>
          <p:nvPr/>
        </p:nvSpPr>
        <p:spPr>
          <a:xfrm>
            <a:off x="724205" y="2480805"/>
            <a:ext cx="279532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Handoffs: Completed work passed blindly</a:t>
            </a:r>
            <a:endParaRPr lang="en-US" sz="1100" dirty="0"/>
          </a:p>
        </p:txBody>
      </p:sp>
      <p:sp>
        <p:nvSpPr>
          <p:cNvPr id="24" name="Text 19"/>
          <p:cNvSpPr txBox="1"/>
          <p:nvPr/>
        </p:nvSpPr>
        <p:spPr>
          <a:xfrm>
            <a:off x="724205" y="2755125"/>
            <a:ext cx="25950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Late Validation: Testing only at the end</a:t>
            </a:r>
            <a:endParaRPr lang="en-US" sz="1100" dirty="0"/>
          </a:p>
        </p:txBody>
      </p:sp>
      <p:sp>
        <p:nvSpPr>
          <p:cNvPr id="25" name="Text 20"/>
          <p:cNvSpPr txBox="1"/>
          <p:nvPr/>
        </p:nvSpPr>
        <p:spPr>
          <a:xfrm>
            <a:off x="724205" y="3852405"/>
            <a:ext cx="221376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ownership &amp; accountability</a:t>
            </a:r>
            <a:endParaRPr lang="en-US" sz="1100" dirty="0"/>
          </a:p>
        </p:txBody>
      </p:sp>
      <p:sp>
        <p:nvSpPr>
          <p:cNvPr id="26" name="Text 21"/>
          <p:cNvSpPr txBox="1"/>
          <p:nvPr/>
        </p:nvSpPr>
        <p:spPr>
          <a:xfrm>
            <a:off x="724205" y="4126725"/>
            <a:ext cx="197601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Simpler project management</a:t>
            </a:r>
            <a:endParaRPr lang="en-US" sz="1100" dirty="0"/>
          </a:p>
        </p:txBody>
      </p:sp>
      <p:sp>
        <p:nvSpPr>
          <p:cNvPr id="27" name="Text 22"/>
          <p:cNvSpPr txBox="1"/>
          <p:nvPr/>
        </p:nvSpPr>
        <p:spPr>
          <a:xfrm>
            <a:off x="724205" y="4401045"/>
            <a:ext cx="165232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Well-defined milestones</a:t>
            </a:r>
            <a:endParaRPr lang="en-US" sz="1100" dirty="0"/>
          </a:p>
        </p:txBody>
      </p:sp>
      <p:sp>
        <p:nvSpPr>
          <p:cNvPr id="28" name="Text 23"/>
          <p:cNvSpPr txBox="1"/>
          <p:nvPr/>
        </p:nvSpPr>
        <p:spPr>
          <a:xfrm>
            <a:off x="724205" y="5498325"/>
            <a:ext cx="141366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Long time-to-market</a:t>
            </a:r>
            <a:endParaRPr lang="en-US" sz="1100" dirty="0"/>
          </a:p>
        </p:txBody>
      </p:sp>
      <p:sp>
        <p:nvSpPr>
          <p:cNvPr id="29" name="Text 24"/>
          <p:cNvSpPr txBox="1"/>
          <p:nvPr/>
        </p:nvSpPr>
        <p:spPr>
          <a:xfrm>
            <a:off x="724205" y="5772645"/>
            <a:ext cx="21945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Late discovery of design defects</a:t>
            </a:r>
            <a:endParaRPr lang="en-US" sz="1100" dirty="0"/>
          </a:p>
        </p:txBody>
      </p:sp>
      <p:sp>
        <p:nvSpPr>
          <p:cNvPr id="30" name="Text 25"/>
          <p:cNvSpPr txBox="1"/>
          <p:nvPr/>
        </p:nvSpPr>
        <p:spPr>
          <a:xfrm>
            <a:off x="724205" y="6046965"/>
            <a:ext cx="16806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Expensive rework cycles</a:t>
            </a:r>
            <a:endParaRPr lang="en-US" sz="1100" dirty="0"/>
          </a:p>
        </p:txBody>
      </p:sp>
      <p:sp>
        <p:nvSpPr>
          <p:cNvPr id="31" name="Text 26"/>
          <p:cNvSpPr txBox="1"/>
          <p:nvPr/>
        </p:nvSpPr>
        <p:spPr>
          <a:xfrm>
            <a:off x="724205" y="6321285"/>
            <a:ext cx="225216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Poor design-for-manufacturing fit</a:t>
            </a:r>
            <a:endParaRPr lang="en-US" sz="1100" dirty="0"/>
          </a:p>
        </p:txBody>
      </p:sp>
      <p:sp>
        <p:nvSpPr>
          <p:cNvPr id="32" name="Shape 27"/>
          <p:cNvSpPr/>
          <p:nvPr/>
        </p:nvSpPr>
        <p:spPr>
          <a:xfrm>
            <a:off x="4674413" y="457200"/>
            <a:ext cx="7181698" cy="6362395"/>
          </a:xfrm>
          <a:prstGeom prst="roundRect">
            <a:avLst>
              <a:gd name="adj" fmla="val 344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143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IN" dirty="0"/>
          </a:p>
        </p:txBody>
      </p:sp>
      <p:sp>
        <p:nvSpPr>
          <p:cNvPr id="40" name="Text 35"/>
          <p:cNvSpPr txBox="1"/>
          <p:nvPr/>
        </p:nvSpPr>
        <p:spPr>
          <a:xfrm>
            <a:off x="5828386" y="914400"/>
            <a:ext cx="6858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</a:t>
            </a:r>
            <a:endParaRPr lang="en-US" sz="1200" dirty="0"/>
          </a:p>
        </p:txBody>
      </p:sp>
      <p:pic>
        <p:nvPicPr>
          <p:cNvPr id="41" name="Image 3" descr="preencoded.png"/>
          <p:cNvPicPr>
            <a:picLocks noChangeAspect="1"/>
          </p:cNvPicPr>
          <p:nvPr/>
        </p:nvPicPr>
        <p:blipFill>
          <a:blip r:embed="rId6">
            <a:alphaModFix amt="80000"/>
          </a:blip>
          <a:srcRect t="-100" b="-100"/>
          <a:stretch/>
        </p:blipFill>
        <p:spPr>
          <a:xfrm>
            <a:off x="5637276" y="923544"/>
            <a:ext cx="114300" cy="152705"/>
          </a:xfrm>
          <a:prstGeom prst="rect">
            <a:avLst/>
          </a:prstGeom>
        </p:spPr>
      </p:pic>
      <p:sp>
        <p:nvSpPr>
          <p:cNvPr id="59" name="Shape 47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0" name="Shape 48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  <p:pic>
        <p:nvPicPr>
          <p:cNvPr id="62" name="Picture 61" descr="A diagram of a project&#10;&#10;AI-generated content may be incorrect.">
            <a:extLst>
              <a:ext uri="{FF2B5EF4-FFF2-40B4-BE49-F238E27FC236}">
                <a16:creationId xmlns:a16="http://schemas.microsoft.com/office/drawing/2014/main" id="{659F2A1C-DCCF-453D-61FD-D39A1B80E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485" y="870086"/>
            <a:ext cx="5921253" cy="5456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08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342900" y="1104595"/>
            <a:ext cx="47631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Parallel Workflows vs. Traditional Sequential Handoffs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42900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52044" y="1705356"/>
            <a:ext cx="3666744" cy="761695"/>
          </a:xfrm>
          <a:prstGeom prst="rect">
            <a:avLst/>
          </a:prstGeom>
          <a:solidFill>
            <a:srgbClr val="546E7A"/>
          </a:solidFill>
          <a:ln/>
        </p:spPr>
      </p:sp>
      <p:sp>
        <p:nvSpPr>
          <p:cNvPr id="9" name="Shape 7"/>
          <p:cNvSpPr/>
          <p:nvPr/>
        </p:nvSpPr>
        <p:spPr>
          <a:xfrm>
            <a:off x="543154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049" y="1971446"/>
            <a:ext cx="228600" cy="22860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4254703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263847" y="1705356"/>
            <a:ext cx="3666744" cy="761695"/>
          </a:xfrm>
          <a:prstGeom prst="rect">
            <a:avLst/>
          </a:prstGeom>
          <a:solidFill>
            <a:srgbClr val="008BA3"/>
          </a:solidFill>
          <a:ln/>
        </p:spPr>
      </p:sp>
      <p:sp>
        <p:nvSpPr>
          <p:cNvPr id="13" name="Shape 10"/>
          <p:cNvSpPr/>
          <p:nvPr/>
        </p:nvSpPr>
        <p:spPr>
          <a:xfrm>
            <a:off x="4454957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4502506" y="1971446"/>
            <a:ext cx="286207" cy="22860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8166506" y="1695298"/>
            <a:ext cx="3685946" cy="4819802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8175650" y="1705356"/>
            <a:ext cx="3666744" cy="761695"/>
          </a:xfrm>
          <a:prstGeom prst="rect">
            <a:avLst/>
          </a:prstGeom>
          <a:solidFill>
            <a:srgbClr val="E65100"/>
          </a:solidFill>
          <a:ln/>
        </p:spPr>
      </p:sp>
      <p:sp>
        <p:nvSpPr>
          <p:cNvPr id="17" name="Shape 13"/>
          <p:cNvSpPr/>
          <p:nvPr/>
        </p:nvSpPr>
        <p:spPr>
          <a:xfrm>
            <a:off x="8365846" y="18955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FFFFF">
              <a:alpha val="20000"/>
            </a:srgbClr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42655" y="1971446"/>
            <a:ext cx="228600" cy="228600"/>
          </a:xfrm>
          <a:prstGeom prst="rect">
            <a:avLst/>
          </a:prstGeom>
        </p:spPr>
      </p:pic>
      <p:sp>
        <p:nvSpPr>
          <p:cNvPr id="19" name="Text 14"/>
          <p:cNvSpPr txBox="1"/>
          <p:nvPr/>
        </p:nvSpPr>
        <p:spPr>
          <a:xfrm>
            <a:off x="342900" y="514807"/>
            <a:ext cx="4219956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Concurrent Engineering</a:t>
            </a:r>
            <a:endParaRPr lang="en-US" sz="3000" dirty="0"/>
          </a:p>
        </p:txBody>
      </p:sp>
      <p:sp>
        <p:nvSpPr>
          <p:cNvPr id="20" name="Text 15"/>
          <p:cNvSpPr txBox="1"/>
          <p:nvPr/>
        </p:nvSpPr>
        <p:spPr>
          <a:xfrm>
            <a:off x="1037844" y="1971446"/>
            <a:ext cx="1057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Sequential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580644" y="2714854"/>
            <a:ext cx="1943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Traditional "Over-the-Wall"</a:t>
            </a:r>
            <a:endParaRPr lang="en-US" sz="1200" dirty="0"/>
          </a:p>
        </p:txBody>
      </p:sp>
      <p:sp>
        <p:nvSpPr>
          <p:cNvPr id="22" name="Text 17"/>
          <p:cNvSpPr txBox="1"/>
          <p:nvPr/>
        </p:nvSpPr>
        <p:spPr>
          <a:xfrm>
            <a:off x="4949647" y="1971446"/>
            <a:ext cx="1105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Concurrent</a:t>
            </a:r>
            <a:endParaRPr lang="en-US" sz="1500" dirty="0"/>
          </a:p>
        </p:txBody>
      </p:sp>
      <p:sp>
        <p:nvSpPr>
          <p:cNvPr id="23" name="Text 18"/>
          <p:cNvSpPr txBox="1"/>
          <p:nvPr/>
        </p:nvSpPr>
        <p:spPr>
          <a:xfrm>
            <a:off x="4492447" y="2714854"/>
            <a:ext cx="16962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Integrated Product Dev</a:t>
            </a:r>
            <a:endParaRPr lang="en-US" sz="1200" dirty="0"/>
          </a:p>
        </p:txBody>
      </p:sp>
      <p:sp>
        <p:nvSpPr>
          <p:cNvPr id="24" name="Text 19"/>
          <p:cNvSpPr txBox="1"/>
          <p:nvPr/>
        </p:nvSpPr>
        <p:spPr>
          <a:xfrm>
            <a:off x="8861450" y="1971446"/>
            <a:ext cx="7434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</a:t>
            </a:r>
            <a:endParaRPr lang="en-US" sz="1500" dirty="0"/>
          </a:p>
        </p:txBody>
      </p:sp>
      <p:sp>
        <p:nvSpPr>
          <p:cNvPr id="25" name="Text 20"/>
          <p:cNvSpPr txBox="1"/>
          <p:nvPr/>
        </p:nvSpPr>
        <p:spPr>
          <a:xfrm>
            <a:off x="8404250" y="2714854"/>
            <a:ext cx="99121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Switch?</a:t>
            </a:r>
            <a:endParaRPr lang="en-US" sz="1200" dirty="0"/>
          </a:p>
        </p:txBody>
      </p:sp>
      <p:sp>
        <p:nvSpPr>
          <p:cNvPr id="26" name="Text 21"/>
          <p:cNvSpPr txBox="1"/>
          <p:nvPr/>
        </p:nvSpPr>
        <p:spPr>
          <a:xfrm>
            <a:off x="771754" y="3010205"/>
            <a:ext cx="26517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Linear workflow: Design → Mfg → Test.</a:t>
            </a:r>
            <a:endParaRPr lang="en-US" sz="1100" dirty="0"/>
          </a:p>
        </p:txBody>
      </p:sp>
      <p:sp>
        <p:nvSpPr>
          <p:cNvPr id="27" name="Text 22"/>
          <p:cNvSpPr txBox="1"/>
          <p:nvPr/>
        </p:nvSpPr>
        <p:spPr>
          <a:xfrm>
            <a:off x="771754" y="3326587"/>
            <a:ext cx="270022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Late discovery of defects leads to costly rework.</a:t>
            </a:r>
            <a:endParaRPr lang="en-US" sz="1100" dirty="0"/>
          </a:p>
        </p:txBody>
      </p:sp>
      <p:sp>
        <p:nvSpPr>
          <p:cNvPr id="28" name="Text 23"/>
          <p:cNvSpPr txBox="1"/>
          <p:nvPr/>
        </p:nvSpPr>
        <p:spPr>
          <a:xfrm>
            <a:off x="771754" y="3846881"/>
            <a:ext cx="289041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Siloed teams with minimal communication.</a:t>
            </a:r>
            <a:endParaRPr lang="en-US" sz="1100" dirty="0"/>
          </a:p>
        </p:txBody>
      </p:sp>
      <p:sp>
        <p:nvSpPr>
          <p:cNvPr id="29" name="Shape 24"/>
          <p:cNvSpPr/>
          <p:nvPr/>
        </p:nvSpPr>
        <p:spPr>
          <a:xfrm>
            <a:off x="580644" y="4753051"/>
            <a:ext cx="3209544" cy="1524305"/>
          </a:xfrm>
          <a:prstGeom prst="roundRect">
            <a:avLst>
              <a:gd name="adj" fmla="val 299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sp>
        <p:nvSpPr>
          <p:cNvPr id="30" name="Shape 25"/>
          <p:cNvSpPr/>
          <p:nvPr/>
        </p:nvSpPr>
        <p:spPr>
          <a:xfrm>
            <a:off x="790956" y="4962449"/>
            <a:ext cx="838505" cy="237744"/>
          </a:xfrm>
          <a:prstGeom prst="roundRect">
            <a:avLst>
              <a:gd name="adj" fmla="val 61538"/>
            </a:avLst>
          </a:prstGeom>
          <a:solidFill>
            <a:srgbClr val="90A4AE"/>
          </a:solidFill>
          <a:ln/>
        </p:spPr>
      </p:sp>
      <p:sp>
        <p:nvSpPr>
          <p:cNvPr id="31" name="Text 26"/>
          <p:cNvSpPr txBox="1"/>
          <p:nvPr/>
        </p:nvSpPr>
        <p:spPr>
          <a:xfrm>
            <a:off x="1023214" y="5007254"/>
            <a:ext cx="4480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</a:t>
            </a:r>
            <a:endParaRPr lang="en-US" sz="800" dirty="0"/>
          </a:p>
        </p:txBody>
      </p:sp>
      <p:sp>
        <p:nvSpPr>
          <p:cNvPr id="32" name="Shape 27"/>
          <p:cNvSpPr/>
          <p:nvPr/>
        </p:nvSpPr>
        <p:spPr>
          <a:xfrm>
            <a:off x="1347826" y="5251399"/>
            <a:ext cx="838505" cy="237744"/>
          </a:xfrm>
          <a:prstGeom prst="roundRect">
            <a:avLst>
              <a:gd name="adj" fmla="val 61538"/>
            </a:avLst>
          </a:prstGeom>
          <a:solidFill>
            <a:srgbClr val="90A4AE"/>
          </a:solidFill>
          <a:ln/>
        </p:spPr>
      </p:sp>
      <p:sp>
        <p:nvSpPr>
          <p:cNvPr id="33" name="Text 28"/>
          <p:cNvSpPr txBox="1"/>
          <p:nvPr/>
        </p:nvSpPr>
        <p:spPr>
          <a:xfrm>
            <a:off x="1613002" y="5296205"/>
            <a:ext cx="3913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</a:t>
            </a:r>
            <a:endParaRPr lang="en-US" sz="800" dirty="0"/>
          </a:p>
        </p:txBody>
      </p:sp>
      <p:sp>
        <p:nvSpPr>
          <p:cNvPr id="34" name="Shape 29"/>
          <p:cNvSpPr/>
          <p:nvPr/>
        </p:nvSpPr>
        <p:spPr>
          <a:xfrm>
            <a:off x="1905610" y="5540350"/>
            <a:ext cx="838505" cy="237744"/>
          </a:xfrm>
          <a:prstGeom prst="roundRect">
            <a:avLst>
              <a:gd name="adj" fmla="val 61538"/>
            </a:avLst>
          </a:prstGeom>
          <a:solidFill>
            <a:srgbClr val="90A4AE"/>
          </a:solidFill>
          <a:ln/>
        </p:spPr>
      </p:sp>
      <p:sp>
        <p:nvSpPr>
          <p:cNvPr id="35" name="Text 30"/>
          <p:cNvSpPr txBox="1"/>
          <p:nvPr/>
        </p:nvSpPr>
        <p:spPr>
          <a:xfrm>
            <a:off x="2234794" y="5585155"/>
            <a:ext cx="2578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Mfg</a:t>
            </a:r>
            <a:endParaRPr lang="en-US" sz="800" dirty="0"/>
          </a:p>
        </p:txBody>
      </p:sp>
      <p:sp>
        <p:nvSpPr>
          <p:cNvPr id="36" name="Shape 31"/>
          <p:cNvSpPr/>
          <p:nvPr/>
        </p:nvSpPr>
        <p:spPr>
          <a:xfrm>
            <a:off x="2463394" y="5829300"/>
            <a:ext cx="838505" cy="237744"/>
          </a:xfrm>
          <a:prstGeom prst="roundRect">
            <a:avLst>
              <a:gd name="adj" fmla="val 61538"/>
            </a:avLst>
          </a:prstGeom>
          <a:solidFill>
            <a:srgbClr val="E57373"/>
          </a:solidFill>
          <a:ln/>
        </p:spPr>
      </p:sp>
      <p:sp>
        <p:nvSpPr>
          <p:cNvPr id="37" name="Text 32"/>
          <p:cNvSpPr txBox="1"/>
          <p:nvPr/>
        </p:nvSpPr>
        <p:spPr>
          <a:xfrm>
            <a:off x="2713939" y="5874106"/>
            <a:ext cx="4197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Rework</a:t>
            </a:r>
            <a:endParaRPr lang="en-US" sz="800" dirty="0"/>
          </a:p>
        </p:txBody>
      </p:sp>
      <p:sp>
        <p:nvSpPr>
          <p:cNvPr id="38" name="Text 33"/>
          <p:cNvSpPr txBox="1"/>
          <p:nvPr/>
        </p:nvSpPr>
        <p:spPr>
          <a:xfrm>
            <a:off x="2924251" y="6069787"/>
            <a:ext cx="842162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78909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Long Lead Time</a:t>
            </a:r>
            <a:endParaRPr lang="en-US" sz="800" dirty="0"/>
          </a:p>
        </p:txBody>
      </p:sp>
      <p:sp>
        <p:nvSpPr>
          <p:cNvPr id="39" name="Text 34"/>
          <p:cNvSpPr txBox="1"/>
          <p:nvPr/>
        </p:nvSpPr>
        <p:spPr>
          <a:xfrm>
            <a:off x="4683557" y="3010205"/>
            <a:ext cx="256672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Parallel execution of phases (overlap).</a:t>
            </a:r>
            <a:endParaRPr lang="en-US" sz="1100" dirty="0"/>
          </a:p>
        </p:txBody>
      </p:sp>
      <p:sp>
        <p:nvSpPr>
          <p:cNvPr id="40" name="Text 35"/>
          <p:cNvSpPr txBox="1"/>
          <p:nvPr/>
        </p:nvSpPr>
        <p:spPr>
          <a:xfrm>
            <a:off x="4683557" y="3326587"/>
            <a:ext cx="286207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Cross-functional teams (Design, Mfg, Mkt).</a:t>
            </a:r>
            <a:endParaRPr lang="en-US" sz="1100" dirty="0"/>
          </a:p>
        </p:txBody>
      </p:sp>
      <p:sp>
        <p:nvSpPr>
          <p:cNvPr id="41" name="Text 36"/>
          <p:cNvSpPr txBox="1"/>
          <p:nvPr/>
        </p:nvSpPr>
        <p:spPr>
          <a:xfrm>
            <a:off x="4683557" y="3643884"/>
            <a:ext cx="258592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supplier involvement &amp; feedback.</a:t>
            </a:r>
            <a:endParaRPr lang="en-US" sz="1100" dirty="0"/>
          </a:p>
        </p:txBody>
      </p:sp>
      <p:sp>
        <p:nvSpPr>
          <p:cNvPr id="42" name="Shape 37"/>
          <p:cNvSpPr/>
          <p:nvPr/>
        </p:nvSpPr>
        <p:spPr>
          <a:xfrm>
            <a:off x="4492447" y="4753051"/>
            <a:ext cx="3209544" cy="1524305"/>
          </a:xfrm>
          <a:prstGeom prst="roundRect">
            <a:avLst>
              <a:gd name="adj" fmla="val 299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sp>
        <p:nvSpPr>
          <p:cNvPr id="43" name="Shape 38"/>
          <p:cNvSpPr/>
          <p:nvPr/>
        </p:nvSpPr>
        <p:spPr>
          <a:xfrm>
            <a:off x="4654296" y="5009998"/>
            <a:ext cx="1162202" cy="209398"/>
          </a:xfrm>
          <a:prstGeom prst="roundRect">
            <a:avLst>
              <a:gd name="adj" fmla="val 79396"/>
            </a:avLst>
          </a:prstGeom>
          <a:solidFill>
            <a:srgbClr val="4DD0E1">
              <a:alpha val="90000"/>
            </a:srgbClr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4" name="Text 39"/>
          <p:cNvSpPr txBox="1"/>
          <p:nvPr/>
        </p:nvSpPr>
        <p:spPr>
          <a:xfrm>
            <a:off x="4731106" y="5041087"/>
            <a:ext cx="4480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Concept</a:t>
            </a:r>
            <a:endParaRPr lang="en-US" sz="800" dirty="0"/>
          </a:p>
        </p:txBody>
      </p:sp>
      <p:sp>
        <p:nvSpPr>
          <p:cNvPr id="45" name="Shape 40"/>
          <p:cNvSpPr/>
          <p:nvPr/>
        </p:nvSpPr>
        <p:spPr>
          <a:xfrm>
            <a:off x="5231282" y="5248656"/>
            <a:ext cx="1447495" cy="209398"/>
          </a:xfrm>
          <a:prstGeom prst="roundRect">
            <a:avLst>
              <a:gd name="adj" fmla="val 79396"/>
            </a:avLst>
          </a:prstGeom>
          <a:solidFill>
            <a:srgbClr val="00BCD4">
              <a:alpha val="90000"/>
            </a:srgbClr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6" name="Text 41"/>
          <p:cNvSpPr txBox="1"/>
          <p:nvPr/>
        </p:nvSpPr>
        <p:spPr>
          <a:xfrm>
            <a:off x="5307178" y="5278831"/>
            <a:ext cx="3913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</a:t>
            </a:r>
            <a:endParaRPr lang="en-US" sz="800" dirty="0"/>
          </a:p>
        </p:txBody>
      </p:sp>
      <p:sp>
        <p:nvSpPr>
          <p:cNvPr id="47" name="Shape 42"/>
          <p:cNvSpPr/>
          <p:nvPr/>
        </p:nvSpPr>
        <p:spPr>
          <a:xfrm>
            <a:off x="5663794" y="5486400"/>
            <a:ext cx="1447495" cy="209398"/>
          </a:xfrm>
          <a:prstGeom prst="roundRect">
            <a:avLst>
              <a:gd name="adj" fmla="val 79396"/>
            </a:avLst>
          </a:prstGeom>
          <a:solidFill>
            <a:srgbClr val="0097A7">
              <a:alpha val="90000"/>
            </a:srgbClr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8" name="Text 43"/>
          <p:cNvSpPr txBox="1"/>
          <p:nvPr/>
        </p:nvSpPr>
        <p:spPr>
          <a:xfrm>
            <a:off x="5739689" y="5516575"/>
            <a:ext cx="6766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Mfg Planning</a:t>
            </a:r>
            <a:endParaRPr lang="en-US" sz="800" dirty="0"/>
          </a:p>
        </p:txBody>
      </p:sp>
      <p:sp>
        <p:nvSpPr>
          <p:cNvPr id="49" name="Shape 44"/>
          <p:cNvSpPr/>
          <p:nvPr/>
        </p:nvSpPr>
        <p:spPr>
          <a:xfrm>
            <a:off x="6384341" y="5724144"/>
            <a:ext cx="1162202" cy="209398"/>
          </a:xfrm>
          <a:prstGeom prst="roundRect">
            <a:avLst>
              <a:gd name="adj" fmla="val 79396"/>
            </a:avLst>
          </a:prstGeom>
          <a:solidFill>
            <a:srgbClr val="006064">
              <a:alpha val="90000"/>
            </a:srgbClr>
          </a:solidFill>
          <a:ln/>
          <a:effectLst>
            <a:outerShdw blurRad="38100" dist="25400" dir="54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0" name="Text 45"/>
          <p:cNvSpPr txBox="1"/>
          <p:nvPr/>
        </p:nvSpPr>
        <p:spPr>
          <a:xfrm>
            <a:off x="6460236" y="5755234"/>
            <a:ext cx="5715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Production</a:t>
            </a:r>
            <a:endParaRPr lang="en-US" sz="800" dirty="0"/>
          </a:p>
        </p:txBody>
      </p:sp>
      <p:sp>
        <p:nvSpPr>
          <p:cNvPr id="51" name="Shape 46"/>
          <p:cNvSpPr/>
          <p:nvPr/>
        </p:nvSpPr>
        <p:spPr>
          <a:xfrm>
            <a:off x="5519318" y="5343754"/>
            <a:ext cx="19202" cy="381305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52" name="Text 47"/>
          <p:cNvSpPr txBox="1"/>
          <p:nvPr/>
        </p:nvSpPr>
        <p:spPr>
          <a:xfrm>
            <a:off x="5576926" y="5352898"/>
            <a:ext cx="629107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EF6C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Collaboration</a:t>
            </a:r>
            <a:endParaRPr lang="en-US" sz="800" dirty="0"/>
          </a:p>
        </p:txBody>
      </p:sp>
      <p:sp>
        <p:nvSpPr>
          <p:cNvPr id="53" name="Text 48"/>
          <p:cNvSpPr txBox="1"/>
          <p:nvPr/>
        </p:nvSpPr>
        <p:spPr>
          <a:xfrm>
            <a:off x="8594446" y="3010205"/>
            <a:ext cx="263347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Speed: 30-50% reduced time-to-market.</a:t>
            </a:r>
            <a:endParaRPr lang="en-US" sz="1100" dirty="0"/>
          </a:p>
        </p:txBody>
      </p:sp>
      <p:sp>
        <p:nvSpPr>
          <p:cNvPr id="54" name="Text 49"/>
          <p:cNvSpPr txBox="1"/>
          <p:nvPr/>
        </p:nvSpPr>
        <p:spPr>
          <a:xfrm>
            <a:off x="8594446" y="3326587"/>
            <a:ext cx="266181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Cost: Fewer Engineering Change Orders (ECOs).</a:t>
            </a:r>
            <a:endParaRPr lang="en-US" sz="1100" dirty="0"/>
          </a:p>
        </p:txBody>
      </p:sp>
      <p:sp>
        <p:nvSpPr>
          <p:cNvPr id="55" name="Text 50"/>
          <p:cNvSpPr txBox="1"/>
          <p:nvPr/>
        </p:nvSpPr>
        <p:spPr>
          <a:xfrm>
            <a:off x="8594446" y="3846881"/>
            <a:ext cx="289041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Quality: Design for Manufacturability (DFM) built-in.</a:t>
            </a:r>
            <a:endParaRPr lang="en-US" sz="1100" dirty="0"/>
          </a:p>
        </p:txBody>
      </p:sp>
      <p:sp>
        <p:nvSpPr>
          <p:cNvPr id="56" name="Shape 51"/>
          <p:cNvSpPr/>
          <p:nvPr/>
        </p:nvSpPr>
        <p:spPr>
          <a:xfrm>
            <a:off x="8404250" y="4753051"/>
            <a:ext cx="3209544" cy="1524305"/>
          </a:xfrm>
          <a:prstGeom prst="roundRect">
            <a:avLst>
              <a:gd name="adj" fmla="val 2999"/>
            </a:avLst>
          </a:prstGeom>
          <a:solidFill>
            <a:srgbClr val="F8F9FA"/>
          </a:solidFill>
          <a:ln w="12700">
            <a:solidFill>
              <a:srgbClr val="CFD8DC"/>
            </a:solidFill>
            <a:prstDash val="solid"/>
          </a:ln>
        </p:spPr>
      </p:sp>
      <p:sp>
        <p:nvSpPr>
          <p:cNvPr id="57" name="Shape 52"/>
          <p:cNvSpPr/>
          <p:nvPr/>
        </p:nvSpPr>
        <p:spPr>
          <a:xfrm>
            <a:off x="8566099" y="6096305"/>
            <a:ext cx="2885846" cy="1920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58" name="Shape 53"/>
          <p:cNvSpPr/>
          <p:nvPr/>
        </p:nvSpPr>
        <p:spPr>
          <a:xfrm>
            <a:off x="8854135" y="4716475"/>
            <a:ext cx="866851" cy="952805"/>
          </a:xfrm>
          <a:prstGeom prst="roundRect">
            <a:avLst>
              <a:gd name="adj" fmla="val 4637"/>
            </a:avLst>
          </a:prstGeom>
          <a:solidFill>
            <a:srgbClr val="B0BEC5"/>
          </a:solidFill>
          <a:ln/>
        </p:spPr>
      </p:sp>
      <p:sp>
        <p:nvSpPr>
          <p:cNvPr id="59" name="Text 54"/>
          <p:cNvSpPr txBox="1"/>
          <p:nvPr/>
        </p:nvSpPr>
        <p:spPr>
          <a:xfrm>
            <a:off x="9155887" y="4554626"/>
            <a:ext cx="347472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100%</a:t>
            </a:r>
            <a:endParaRPr lang="en-US" sz="800" dirty="0"/>
          </a:p>
        </p:txBody>
      </p:sp>
      <p:sp>
        <p:nvSpPr>
          <p:cNvPr id="60" name="Text 55"/>
          <p:cNvSpPr txBox="1"/>
          <p:nvPr/>
        </p:nvSpPr>
        <p:spPr>
          <a:xfrm>
            <a:off x="9032443" y="5755234"/>
            <a:ext cx="594360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Sequential</a:t>
            </a:r>
            <a:endParaRPr lang="en-US" sz="800" dirty="0"/>
          </a:p>
        </p:txBody>
      </p:sp>
      <p:sp>
        <p:nvSpPr>
          <p:cNvPr id="61" name="Shape 56"/>
          <p:cNvSpPr/>
          <p:nvPr/>
        </p:nvSpPr>
        <p:spPr>
          <a:xfrm>
            <a:off x="10296144" y="5097780"/>
            <a:ext cx="866851" cy="571500"/>
          </a:xfrm>
          <a:prstGeom prst="roundRect">
            <a:avLst>
              <a:gd name="adj" fmla="val 10667"/>
            </a:avLst>
          </a:prstGeom>
          <a:solidFill>
            <a:srgbClr val="00BCD4"/>
          </a:solidFill>
          <a:ln/>
        </p:spPr>
      </p:sp>
      <p:sp>
        <p:nvSpPr>
          <p:cNvPr id="62" name="Text 57"/>
          <p:cNvSpPr txBox="1"/>
          <p:nvPr/>
        </p:nvSpPr>
        <p:spPr>
          <a:xfrm>
            <a:off x="10607040" y="4935931"/>
            <a:ext cx="328270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-40%</a:t>
            </a:r>
            <a:endParaRPr lang="en-US" sz="800" dirty="0"/>
          </a:p>
        </p:txBody>
      </p:sp>
      <p:sp>
        <p:nvSpPr>
          <p:cNvPr id="63" name="Text 58"/>
          <p:cNvSpPr txBox="1"/>
          <p:nvPr/>
        </p:nvSpPr>
        <p:spPr>
          <a:xfrm>
            <a:off x="10460736" y="5755234"/>
            <a:ext cx="623621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Concurrent</a:t>
            </a:r>
            <a:endParaRPr lang="en-US" sz="800" dirty="0"/>
          </a:p>
        </p:txBody>
      </p:sp>
      <p:sp>
        <p:nvSpPr>
          <p:cNvPr id="64" name="Text 59"/>
          <p:cNvSpPr txBox="1"/>
          <p:nvPr/>
        </p:nvSpPr>
        <p:spPr>
          <a:xfrm>
            <a:off x="10918850" y="4867351"/>
            <a:ext cx="671170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E651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 &amp; Cost</a:t>
            </a:r>
            <a:endParaRPr lang="en-US" sz="800" dirty="0"/>
          </a:p>
        </p:txBody>
      </p:sp>
      <p:sp>
        <p:nvSpPr>
          <p:cNvPr id="65" name="Shape 60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66" name="Shape 61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237E">
              <a:alpha val="1000"/>
            </a:srgbClr>
          </a:solidFill>
          <a:ln/>
        </p:spPr>
      </p:sp>
      <p:sp>
        <p:nvSpPr>
          <p:cNvPr id="5" name="Text 3"/>
          <p:cNvSpPr txBox="1"/>
          <p:nvPr/>
        </p:nvSpPr>
        <p:spPr>
          <a:xfrm>
            <a:off x="342900" y="6328562"/>
            <a:ext cx="376092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B.Tech ME • 6th Semester • Product Cycle and CAD Systems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11691518" y="6328562"/>
            <a:ext cx="26517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90A4A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09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42900" y="1236269"/>
            <a:ext cx="5848502" cy="10287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342900" y="1236269"/>
            <a:ext cx="38405" cy="10287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9" name="Shape 7"/>
          <p:cNvSpPr/>
          <p:nvPr/>
        </p:nvSpPr>
        <p:spPr>
          <a:xfrm>
            <a:off x="495605" y="1350569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702" y="1445666"/>
            <a:ext cx="152705" cy="15270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342900" y="2350922"/>
            <a:ext cx="5848502" cy="847649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2900" y="2350922"/>
            <a:ext cx="38405" cy="847649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3" name="Shape 10"/>
          <p:cNvSpPr/>
          <p:nvPr/>
        </p:nvSpPr>
        <p:spPr>
          <a:xfrm>
            <a:off x="495605" y="2465222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l="-33" r="-33"/>
          <a:stretch/>
        </p:blipFill>
        <p:spPr>
          <a:xfrm>
            <a:off x="580644" y="2560320"/>
            <a:ext cx="171907" cy="152705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342900" y="3284525"/>
            <a:ext cx="5848502" cy="847649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342900" y="3284525"/>
            <a:ext cx="38405" cy="847649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17" name="Shape 13"/>
          <p:cNvSpPr/>
          <p:nvPr/>
        </p:nvSpPr>
        <p:spPr>
          <a:xfrm>
            <a:off x="495605" y="3398825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 t="-180" b="-180"/>
          <a:stretch/>
        </p:blipFill>
        <p:spPr>
          <a:xfrm>
            <a:off x="571500" y="3493922"/>
            <a:ext cx="190195" cy="152705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342900" y="4218127"/>
            <a:ext cx="5848502" cy="847649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42900" y="4218127"/>
            <a:ext cx="38405" cy="847649"/>
          </a:xfrm>
          <a:prstGeom prst="rect">
            <a:avLst/>
          </a:prstGeom>
          <a:solidFill>
            <a:srgbClr val="00BCD4"/>
          </a:solidFill>
          <a:ln/>
        </p:spPr>
      </p:sp>
      <p:sp>
        <p:nvSpPr>
          <p:cNvPr id="21" name="Shape 16"/>
          <p:cNvSpPr/>
          <p:nvPr/>
        </p:nvSpPr>
        <p:spPr>
          <a:xfrm>
            <a:off x="495605" y="4332427"/>
            <a:ext cx="342900" cy="342900"/>
          </a:xfrm>
          <a:prstGeom prst="roundRect">
            <a:avLst>
              <a:gd name="adj" fmla="val 44444"/>
            </a:avLst>
          </a:prstGeom>
          <a:solidFill>
            <a:srgbClr val="E8EAF6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l="-33" r="-33"/>
          <a:stretch/>
        </p:blipFill>
        <p:spPr>
          <a:xfrm>
            <a:off x="580644" y="4427525"/>
            <a:ext cx="171907" cy="152705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342900" y="342900"/>
            <a:ext cx="2202790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 Systems</a:t>
            </a:r>
            <a:endParaRPr lang="en-US" sz="2500" dirty="0"/>
          </a:p>
        </p:txBody>
      </p:sp>
      <p:sp>
        <p:nvSpPr>
          <p:cNvPr id="24" name="Text 18"/>
          <p:cNvSpPr txBox="1"/>
          <p:nvPr/>
        </p:nvSpPr>
        <p:spPr>
          <a:xfrm>
            <a:off x="342900" y="818388"/>
            <a:ext cx="417972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BCD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INTRODUCTION, EVOLUTION &amp; APPLICATIONS</a:t>
            </a:r>
            <a:endParaRPr lang="en-US" sz="1300" dirty="0"/>
          </a:p>
        </p:txBody>
      </p:sp>
      <p:sp>
        <p:nvSpPr>
          <p:cNvPr id="25" name="Text 19"/>
          <p:cNvSpPr txBox="1"/>
          <p:nvPr/>
        </p:nvSpPr>
        <p:spPr>
          <a:xfrm>
            <a:off x="972007" y="1368857"/>
            <a:ext cx="1267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Evolution of CAD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972007" y="1607515"/>
            <a:ext cx="5053889" cy="5239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Transitioned from simple 2D electronic drafting to complex 3D Parametric Solid Modeling, and now to Model-Based Definition (MBD) where 3D models carry all PMI data.</a:t>
            </a:r>
            <a:endParaRPr lang="en-US" sz="1000" dirty="0"/>
          </a:p>
        </p:txBody>
      </p:sp>
      <p:sp>
        <p:nvSpPr>
          <p:cNvPr id="27" name="Text 21"/>
          <p:cNvSpPr txBox="1"/>
          <p:nvPr/>
        </p:nvSpPr>
        <p:spPr>
          <a:xfrm>
            <a:off x="972007" y="2484425"/>
            <a:ext cx="12673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Applications</a:t>
            </a:r>
            <a:endParaRPr lang="en-US" sz="1200" dirty="0"/>
          </a:p>
        </p:txBody>
      </p:sp>
      <p:sp>
        <p:nvSpPr>
          <p:cNvPr id="28" name="Text 22"/>
          <p:cNvSpPr txBox="1"/>
          <p:nvPr/>
        </p:nvSpPr>
        <p:spPr>
          <a:xfrm>
            <a:off x="972007" y="2722169"/>
            <a:ext cx="492038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Used extensively for Part &amp; Assembly Design, Complex Surfacing, Simulation Pre-processing (FEA/CFD), and Tooling Design (Molds/Dies).</a:t>
            </a:r>
            <a:endParaRPr lang="en-US" sz="1000" dirty="0"/>
          </a:p>
        </p:txBody>
      </p:sp>
      <p:sp>
        <p:nvSpPr>
          <p:cNvPr id="29" name="Text 23"/>
          <p:cNvSpPr txBox="1"/>
          <p:nvPr/>
        </p:nvSpPr>
        <p:spPr>
          <a:xfrm>
            <a:off x="972007" y="3418027"/>
            <a:ext cx="20574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Parametric &amp; Feature-Based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972007" y="3655771"/>
            <a:ext cx="50154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 CAD uses constraints, dimensions, and relations. Design intent is captured through a history-based feature tree, allowing easy updates.</a:t>
            </a:r>
            <a:endParaRPr lang="en-US" sz="1000" dirty="0"/>
          </a:p>
        </p:txBody>
      </p:sp>
      <p:sp>
        <p:nvSpPr>
          <p:cNvPr id="31" name="Text 25"/>
          <p:cNvSpPr txBox="1"/>
          <p:nvPr/>
        </p:nvSpPr>
        <p:spPr>
          <a:xfrm>
            <a:off x="972007" y="4351630"/>
            <a:ext cx="15819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8359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 in Product Cycle</a:t>
            </a:r>
            <a:endParaRPr lang="en-US" sz="1200" dirty="0"/>
          </a:p>
        </p:txBody>
      </p:sp>
      <p:sp>
        <p:nvSpPr>
          <p:cNvPr id="32" name="Text 26"/>
          <p:cNvSpPr txBox="1"/>
          <p:nvPr/>
        </p:nvSpPr>
        <p:spPr>
          <a:xfrm>
            <a:off x="972007" y="4589374"/>
            <a:ext cx="506394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46E7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Acts as the central source of truth for the "Digital Thread," feeding data downstream to CAM, CAE, and quality inspection.</a:t>
            </a:r>
            <a:endParaRPr lang="en-US" sz="1000" dirty="0"/>
          </a:p>
        </p:txBody>
      </p:sp>
      <p:sp>
        <p:nvSpPr>
          <p:cNvPr id="33" name="Shape 27"/>
          <p:cNvSpPr/>
          <p:nvPr/>
        </p:nvSpPr>
        <p:spPr>
          <a:xfrm>
            <a:off x="6572707" y="362102"/>
            <a:ext cx="5277002" cy="6152998"/>
          </a:xfrm>
          <a:prstGeom prst="roundRect">
            <a:avLst>
              <a:gd name="adj" fmla="val 500"/>
            </a:avLst>
          </a:prstGeom>
          <a:solidFill>
            <a:srgbClr val="F8F9FA"/>
          </a:solidFill>
          <a:ln w="12700">
            <a:solidFill>
              <a:srgbClr val="E0E0E0"/>
            </a:solidFill>
            <a:prstDash val="solid"/>
          </a:ln>
        </p:spPr>
      </p:sp>
      <p:sp>
        <p:nvSpPr>
          <p:cNvPr id="34" name="Text 28"/>
          <p:cNvSpPr txBox="1"/>
          <p:nvPr/>
        </p:nvSpPr>
        <p:spPr>
          <a:xfrm>
            <a:off x="8035747" y="580644"/>
            <a:ext cx="245607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PROGRESSION: 2D TO MBD</a:t>
            </a:r>
            <a:endParaRPr lang="en-US" sz="1000" dirty="0"/>
          </a:p>
        </p:txBody>
      </p:sp>
      <p:sp>
        <p:nvSpPr>
          <p:cNvPr id="35" name="Shape 29"/>
          <p:cNvSpPr/>
          <p:nvPr/>
        </p:nvSpPr>
        <p:spPr>
          <a:xfrm>
            <a:off x="6772046" y="929945"/>
            <a:ext cx="4876495" cy="599846"/>
          </a:xfrm>
          <a:prstGeom prst="roundRect">
            <a:avLst>
              <a:gd name="adj" fmla="val 1935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36" name="Shape 30"/>
          <p:cNvSpPr/>
          <p:nvPr/>
        </p:nvSpPr>
        <p:spPr>
          <a:xfrm>
            <a:off x="6877202" y="1095451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37" name="Text 31"/>
          <p:cNvSpPr txBox="1"/>
          <p:nvPr/>
        </p:nvSpPr>
        <p:spPr>
          <a:xfrm>
            <a:off x="6973214" y="1132027"/>
            <a:ext cx="1737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000" dirty="0"/>
          </a:p>
        </p:txBody>
      </p:sp>
      <p:sp>
        <p:nvSpPr>
          <p:cNvPr id="38" name="Text 32"/>
          <p:cNvSpPr txBox="1"/>
          <p:nvPr/>
        </p:nvSpPr>
        <p:spPr>
          <a:xfrm>
            <a:off x="7258507" y="1053389"/>
            <a:ext cx="8083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2D Drafting</a:t>
            </a:r>
            <a:endParaRPr lang="en-US" sz="1000" dirty="0"/>
          </a:p>
        </p:txBody>
      </p:sp>
      <p:sp>
        <p:nvSpPr>
          <p:cNvPr id="39" name="Text 33"/>
          <p:cNvSpPr txBox="1"/>
          <p:nvPr/>
        </p:nvSpPr>
        <p:spPr>
          <a:xfrm>
            <a:off x="7258507" y="1259129"/>
            <a:ext cx="214884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07D8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Electronic drawing board, lines &amp; arcs.</a:t>
            </a:r>
            <a:endParaRPr lang="en-US" sz="900" dirty="0"/>
          </a:p>
        </p:txBody>
      </p:sp>
      <p:pic>
        <p:nvPicPr>
          <p:cNvPr id="4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391595" y="1143000"/>
            <a:ext cx="152705" cy="152705"/>
          </a:xfrm>
          <a:prstGeom prst="rect">
            <a:avLst/>
          </a:prstGeom>
        </p:spPr>
      </p:pic>
      <p:pic>
        <p:nvPicPr>
          <p:cNvPr id="41" name="Image 5" descr="preencoded.png"/>
          <p:cNvPicPr>
            <a:picLocks noChangeAspect="1"/>
          </p:cNvPicPr>
          <p:nvPr/>
        </p:nvPicPr>
        <p:blipFill>
          <a:blip r:embed="rId8"/>
          <a:srcRect l="-33534" r="-33534"/>
          <a:stretch/>
        </p:blipFill>
        <p:spPr>
          <a:xfrm>
            <a:off x="9163202" y="1642262"/>
            <a:ext cx="95098" cy="75895"/>
          </a:xfrm>
          <a:prstGeom prst="rect">
            <a:avLst/>
          </a:prstGeom>
        </p:spPr>
      </p:pic>
      <p:sp>
        <p:nvSpPr>
          <p:cNvPr id="42" name="Shape 34"/>
          <p:cNvSpPr/>
          <p:nvPr/>
        </p:nvSpPr>
        <p:spPr>
          <a:xfrm>
            <a:off x="6772046" y="1832458"/>
            <a:ext cx="4876495" cy="599846"/>
          </a:xfrm>
          <a:prstGeom prst="roundRect">
            <a:avLst>
              <a:gd name="adj" fmla="val 1935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43" name="Shape 35"/>
          <p:cNvSpPr/>
          <p:nvPr/>
        </p:nvSpPr>
        <p:spPr>
          <a:xfrm>
            <a:off x="6877202" y="1998878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44" name="Text 36"/>
          <p:cNvSpPr txBox="1"/>
          <p:nvPr/>
        </p:nvSpPr>
        <p:spPr>
          <a:xfrm>
            <a:off x="6973214" y="2034540"/>
            <a:ext cx="1737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000" dirty="0"/>
          </a:p>
        </p:txBody>
      </p:sp>
      <p:sp>
        <p:nvSpPr>
          <p:cNvPr id="45" name="Text 37"/>
          <p:cNvSpPr txBox="1"/>
          <p:nvPr/>
        </p:nvSpPr>
        <p:spPr>
          <a:xfrm>
            <a:off x="7258507" y="1956816"/>
            <a:ext cx="122712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Solid Modeling</a:t>
            </a:r>
            <a:endParaRPr lang="en-US" sz="1000" dirty="0"/>
          </a:p>
        </p:txBody>
      </p:sp>
      <p:sp>
        <p:nvSpPr>
          <p:cNvPr id="46" name="Text 38"/>
          <p:cNvSpPr txBox="1"/>
          <p:nvPr/>
        </p:nvSpPr>
        <p:spPr>
          <a:xfrm>
            <a:off x="7258507" y="2162556"/>
            <a:ext cx="228234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07D8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Wireframe → Surface → Solid geometry.</a:t>
            </a:r>
            <a:endParaRPr lang="en-US" sz="900" dirty="0"/>
          </a:p>
        </p:txBody>
      </p:sp>
      <p:pic>
        <p:nvPicPr>
          <p:cNvPr id="47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391595" y="2046427"/>
            <a:ext cx="152705" cy="152705"/>
          </a:xfrm>
          <a:prstGeom prst="rect">
            <a:avLst/>
          </a:prstGeom>
        </p:spPr>
      </p:pic>
      <p:pic>
        <p:nvPicPr>
          <p:cNvPr id="48" name="Image 7" descr="preencoded.png"/>
          <p:cNvPicPr>
            <a:picLocks noChangeAspect="1"/>
          </p:cNvPicPr>
          <p:nvPr/>
        </p:nvPicPr>
        <p:blipFill>
          <a:blip r:embed="rId8"/>
          <a:srcRect l="-33534" r="-33534"/>
          <a:stretch/>
        </p:blipFill>
        <p:spPr>
          <a:xfrm>
            <a:off x="9163202" y="2545690"/>
            <a:ext cx="95098" cy="75895"/>
          </a:xfrm>
          <a:prstGeom prst="rect">
            <a:avLst/>
          </a:prstGeom>
        </p:spPr>
      </p:pic>
      <p:sp>
        <p:nvSpPr>
          <p:cNvPr id="49" name="Shape 39"/>
          <p:cNvSpPr/>
          <p:nvPr/>
        </p:nvSpPr>
        <p:spPr>
          <a:xfrm>
            <a:off x="6772046" y="2735885"/>
            <a:ext cx="4876495" cy="599846"/>
          </a:xfrm>
          <a:prstGeom prst="roundRect">
            <a:avLst>
              <a:gd name="adj" fmla="val 19357"/>
            </a:avLst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50" name="Shape 40"/>
          <p:cNvSpPr/>
          <p:nvPr/>
        </p:nvSpPr>
        <p:spPr>
          <a:xfrm>
            <a:off x="6877202" y="2901391"/>
            <a:ext cx="267005" cy="267005"/>
          </a:xfrm>
          <a:prstGeom prst="ellipse">
            <a:avLst/>
          </a:prstGeom>
          <a:solidFill>
            <a:srgbClr val="1A237E"/>
          </a:solidFill>
          <a:ln/>
        </p:spPr>
      </p:sp>
      <p:sp>
        <p:nvSpPr>
          <p:cNvPr id="51" name="Text 41"/>
          <p:cNvSpPr txBox="1"/>
          <p:nvPr/>
        </p:nvSpPr>
        <p:spPr>
          <a:xfrm>
            <a:off x="6973214" y="2937967"/>
            <a:ext cx="1737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000" dirty="0"/>
          </a:p>
        </p:txBody>
      </p:sp>
      <p:sp>
        <p:nvSpPr>
          <p:cNvPr id="52" name="Text 42"/>
          <p:cNvSpPr txBox="1"/>
          <p:nvPr/>
        </p:nvSpPr>
        <p:spPr>
          <a:xfrm>
            <a:off x="7258507" y="2859329"/>
            <a:ext cx="17227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A237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Parametric Feature-Based</a:t>
            </a:r>
            <a:endParaRPr lang="en-US" sz="1000" dirty="0"/>
          </a:p>
        </p:txBody>
      </p:sp>
      <p:sp>
        <p:nvSpPr>
          <p:cNvPr id="53" name="Text 43"/>
          <p:cNvSpPr txBox="1"/>
          <p:nvPr/>
        </p:nvSpPr>
        <p:spPr>
          <a:xfrm>
            <a:off x="7258507" y="3065983"/>
            <a:ext cx="213969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07D8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History tree, constraints, associativity.</a:t>
            </a:r>
            <a:endParaRPr lang="en-US" sz="900" dirty="0"/>
          </a:p>
        </p:txBody>
      </p:sp>
      <p:pic>
        <p:nvPicPr>
          <p:cNvPr id="54" name="Image 8" descr="preencoded.png"/>
          <p:cNvPicPr>
            <a:picLocks noChangeAspect="1"/>
          </p:cNvPicPr>
          <p:nvPr/>
        </p:nvPicPr>
        <p:blipFill>
          <a:blip r:embed="rId10"/>
          <a:srcRect t="-43" b="-43"/>
          <a:stretch/>
        </p:blipFill>
        <p:spPr>
          <a:xfrm>
            <a:off x="11410798" y="2948940"/>
            <a:ext cx="133502" cy="152705"/>
          </a:xfrm>
          <a:prstGeom prst="rect">
            <a:avLst/>
          </a:prstGeom>
        </p:spPr>
      </p:pic>
      <p:pic>
        <p:nvPicPr>
          <p:cNvPr id="55" name="Image 9" descr="preencoded.png"/>
          <p:cNvPicPr>
            <a:picLocks noChangeAspect="1"/>
          </p:cNvPicPr>
          <p:nvPr/>
        </p:nvPicPr>
        <p:blipFill>
          <a:blip r:embed="rId8"/>
          <a:srcRect l="-33534" r="-33534"/>
          <a:stretch/>
        </p:blipFill>
        <p:spPr>
          <a:xfrm>
            <a:off x="9163202" y="3448202"/>
            <a:ext cx="95098" cy="75895"/>
          </a:xfrm>
          <a:prstGeom prst="rect">
            <a:avLst/>
          </a:prstGeom>
        </p:spPr>
      </p:pic>
      <p:sp>
        <p:nvSpPr>
          <p:cNvPr id="56" name="Shape 44"/>
          <p:cNvSpPr/>
          <p:nvPr/>
        </p:nvSpPr>
        <p:spPr>
          <a:xfrm>
            <a:off x="6772046" y="3639312"/>
            <a:ext cx="4876495" cy="599846"/>
          </a:xfrm>
          <a:prstGeom prst="roundRect">
            <a:avLst>
              <a:gd name="adj" fmla="val 19357"/>
            </a:avLst>
          </a:prstGeom>
          <a:solidFill>
            <a:srgbClr val="E0F7FA"/>
          </a:solidFill>
          <a:ln w="12700">
            <a:solidFill>
              <a:srgbClr val="00BCD4"/>
            </a:solidFill>
            <a:prstDash val="solid"/>
          </a:ln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</p:sp>
      <p:sp>
        <p:nvSpPr>
          <p:cNvPr id="57" name="Shape 45"/>
          <p:cNvSpPr/>
          <p:nvPr/>
        </p:nvSpPr>
        <p:spPr>
          <a:xfrm>
            <a:off x="6877202" y="3804818"/>
            <a:ext cx="267005" cy="267005"/>
          </a:xfrm>
          <a:prstGeom prst="ellipse">
            <a:avLst/>
          </a:prstGeom>
          <a:solidFill>
            <a:srgbClr val="00BCD4"/>
          </a:solidFill>
          <a:ln/>
        </p:spPr>
      </p:sp>
      <p:sp>
        <p:nvSpPr>
          <p:cNvPr id="58" name="Text 46"/>
          <p:cNvSpPr txBox="1"/>
          <p:nvPr/>
        </p:nvSpPr>
        <p:spPr>
          <a:xfrm>
            <a:off x="6973214" y="3841394"/>
            <a:ext cx="1737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00" dirty="0"/>
          </a:p>
        </p:txBody>
      </p:sp>
      <p:sp>
        <p:nvSpPr>
          <p:cNvPr id="59" name="Text 47"/>
          <p:cNvSpPr txBox="1"/>
          <p:nvPr/>
        </p:nvSpPr>
        <p:spPr>
          <a:xfrm>
            <a:off x="7258507" y="3762756"/>
            <a:ext cx="76992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606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MBD / PMI</a:t>
            </a:r>
            <a:endParaRPr lang="en-US" sz="1000" dirty="0"/>
          </a:p>
        </p:txBody>
      </p:sp>
      <p:sp>
        <p:nvSpPr>
          <p:cNvPr id="60" name="Text 48"/>
          <p:cNvSpPr txBox="1"/>
          <p:nvPr/>
        </p:nvSpPr>
        <p:spPr>
          <a:xfrm>
            <a:off x="7258507" y="3968496"/>
            <a:ext cx="227319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07D8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Annotated Models (No 2D drawings).</a:t>
            </a:r>
            <a:endParaRPr lang="en-US" sz="900" dirty="0"/>
          </a:p>
        </p:txBody>
      </p:sp>
      <p:pic>
        <p:nvPicPr>
          <p:cNvPr id="61" name="Image 10" descr="preencoded.png"/>
          <p:cNvPicPr>
            <a:picLocks noChangeAspect="1"/>
          </p:cNvPicPr>
          <p:nvPr/>
        </p:nvPicPr>
        <p:blipFill>
          <a:blip r:embed="rId11"/>
          <a:srcRect t="-100" b="-100"/>
          <a:stretch/>
        </p:blipFill>
        <p:spPr>
          <a:xfrm>
            <a:off x="11430000" y="3852367"/>
            <a:ext cx="114300" cy="152705"/>
          </a:xfrm>
          <a:prstGeom prst="rect">
            <a:avLst/>
          </a:prstGeom>
        </p:spPr>
      </p:pic>
      <p:sp>
        <p:nvSpPr>
          <p:cNvPr id="62" name="Text 49"/>
          <p:cNvSpPr txBox="1"/>
          <p:nvPr/>
        </p:nvSpPr>
        <p:spPr>
          <a:xfrm>
            <a:off x="8677656" y="4418381"/>
            <a:ext cx="117043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747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CORE BENEFITS</a:t>
            </a:r>
            <a:endParaRPr lang="en-US" sz="1000" dirty="0"/>
          </a:p>
        </p:txBody>
      </p:sp>
      <p:sp>
        <p:nvSpPr>
          <p:cNvPr id="63" name="Shape 50"/>
          <p:cNvSpPr/>
          <p:nvPr/>
        </p:nvSpPr>
        <p:spPr>
          <a:xfrm>
            <a:off x="6772046" y="4843577"/>
            <a:ext cx="2400300" cy="552298"/>
          </a:xfrm>
          <a:prstGeom prst="roundRect">
            <a:avLst>
              <a:gd name="adj" fmla="val 17127"/>
            </a:avLst>
          </a:prstGeom>
          <a:solidFill>
            <a:srgbClr val="E3F2FD"/>
          </a:solidFill>
          <a:ln/>
        </p:spPr>
      </p:sp>
      <p:pic>
        <p:nvPicPr>
          <p:cNvPr id="64" name="Image 11" descr="preencoded.png"/>
          <p:cNvPicPr>
            <a:picLocks noChangeAspect="1"/>
          </p:cNvPicPr>
          <p:nvPr/>
        </p:nvPicPr>
        <p:blipFill>
          <a:blip r:embed="rId12"/>
          <a:srcRect l="-685927" r="-685927"/>
          <a:stretch/>
        </p:blipFill>
        <p:spPr>
          <a:xfrm>
            <a:off x="6848856" y="4947818"/>
            <a:ext cx="2247595" cy="152705"/>
          </a:xfrm>
          <a:prstGeom prst="rect">
            <a:avLst/>
          </a:prstGeom>
        </p:spPr>
      </p:pic>
      <p:sp>
        <p:nvSpPr>
          <p:cNvPr id="65" name="Text 51"/>
          <p:cNvSpPr txBox="1"/>
          <p:nvPr/>
        </p:nvSpPr>
        <p:spPr>
          <a:xfrm>
            <a:off x="6848856" y="5148072"/>
            <a:ext cx="23344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1579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Precision</a:t>
            </a:r>
            <a:endParaRPr lang="en-US" sz="900" dirty="0"/>
          </a:p>
        </p:txBody>
      </p:sp>
      <p:sp>
        <p:nvSpPr>
          <p:cNvPr id="66" name="Shape 52"/>
          <p:cNvSpPr/>
          <p:nvPr/>
        </p:nvSpPr>
        <p:spPr>
          <a:xfrm>
            <a:off x="9249156" y="4843577"/>
            <a:ext cx="2400300" cy="552298"/>
          </a:xfrm>
          <a:prstGeom prst="roundRect">
            <a:avLst>
              <a:gd name="adj" fmla="val 17127"/>
            </a:avLst>
          </a:prstGeom>
          <a:solidFill>
            <a:srgbClr val="E3F2FD"/>
          </a:solidFill>
          <a:ln/>
        </p:spPr>
      </p:sp>
      <p:pic>
        <p:nvPicPr>
          <p:cNvPr id="67" name="Image 12" descr="preencoded.png"/>
          <p:cNvPicPr>
            <a:picLocks noChangeAspect="1"/>
          </p:cNvPicPr>
          <p:nvPr/>
        </p:nvPicPr>
        <p:blipFill>
          <a:blip r:embed="rId13"/>
          <a:srcRect l="-685927" r="-685927"/>
          <a:stretch/>
        </p:blipFill>
        <p:spPr>
          <a:xfrm>
            <a:off x="9325051" y="4947818"/>
            <a:ext cx="2247595" cy="152705"/>
          </a:xfrm>
          <a:prstGeom prst="rect">
            <a:avLst/>
          </a:prstGeom>
        </p:spPr>
      </p:pic>
      <p:sp>
        <p:nvSpPr>
          <p:cNvPr id="68" name="Text 53"/>
          <p:cNvSpPr txBox="1"/>
          <p:nvPr/>
        </p:nvSpPr>
        <p:spPr>
          <a:xfrm>
            <a:off x="9325051" y="5148072"/>
            <a:ext cx="23344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1579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Associativity</a:t>
            </a:r>
            <a:endParaRPr lang="en-US" sz="900" dirty="0"/>
          </a:p>
        </p:txBody>
      </p:sp>
      <p:sp>
        <p:nvSpPr>
          <p:cNvPr id="69" name="Shape 54"/>
          <p:cNvSpPr/>
          <p:nvPr/>
        </p:nvSpPr>
        <p:spPr>
          <a:xfrm>
            <a:off x="6772046" y="5471770"/>
            <a:ext cx="2400300" cy="552298"/>
          </a:xfrm>
          <a:prstGeom prst="roundRect">
            <a:avLst>
              <a:gd name="adj" fmla="val 17127"/>
            </a:avLst>
          </a:prstGeom>
          <a:solidFill>
            <a:srgbClr val="E3F2FD"/>
          </a:solidFill>
          <a:ln/>
        </p:spPr>
      </p:sp>
      <p:pic>
        <p:nvPicPr>
          <p:cNvPr id="70" name="Image 13" descr="preencoded.png"/>
          <p:cNvPicPr>
            <a:picLocks noChangeAspect="1"/>
          </p:cNvPicPr>
          <p:nvPr/>
        </p:nvPicPr>
        <p:blipFill>
          <a:blip r:embed="rId14"/>
          <a:srcRect l="-538742" r="-538742"/>
          <a:stretch/>
        </p:blipFill>
        <p:spPr>
          <a:xfrm>
            <a:off x="6848856" y="5576926"/>
            <a:ext cx="2247595" cy="152705"/>
          </a:xfrm>
          <a:prstGeom prst="rect">
            <a:avLst/>
          </a:prstGeom>
        </p:spPr>
      </p:pic>
      <p:sp>
        <p:nvSpPr>
          <p:cNvPr id="71" name="Text 55"/>
          <p:cNvSpPr txBox="1"/>
          <p:nvPr/>
        </p:nvSpPr>
        <p:spPr>
          <a:xfrm>
            <a:off x="6848856" y="5776265"/>
            <a:ext cx="23344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1579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Collaboration</a:t>
            </a:r>
            <a:endParaRPr lang="en-US" sz="900" dirty="0"/>
          </a:p>
        </p:txBody>
      </p:sp>
      <p:sp>
        <p:nvSpPr>
          <p:cNvPr id="72" name="Shape 56"/>
          <p:cNvSpPr/>
          <p:nvPr/>
        </p:nvSpPr>
        <p:spPr>
          <a:xfrm>
            <a:off x="9249156" y="5471770"/>
            <a:ext cx="2400300" cy="552298"/>
          </a:xfrm>
          <a:prstGeom prst="roundRect">
            <a:avLst>
              <a:gd name="adj" fmla="val 17127"/>
            </a:avLst>
          </a:prstGeom>
          <a:solidFill>
            <a:srgbClr val="E3F2FD"/>
          </a:solidFill>
          <a:ln/>
        </p:spPr>
      </p:sp>
      <p:pic>
        <p:nvPicPr>
          <p:cNvPr id="73" name="Image 14" descr="preencoded.png"/>
          <p:cNvPicPr>
            <a:picLocks noChangeAspect="1"/>
          </p:cNvPicPr>
          <p:nvPr/>
        </p:nvPicPr>
        <p:blipFill>
          <a:blip r:embed="rId15"/>
          <a:srcRect l="-685927" r="-685927"/>
          <a:stretch/>
        </p:blipFill>
        <p:spPr>
          <a:xfrm>
            <a:off x="9325051" y="5576926"/>
            <a:ext cx="2247595" cy="152705"/>
          </a:xfrm>
          <a:prstGeom prst="rect">
            <a:avLst/>
          </a:prstGeom>
        </p:spPr>
      </p:pic>
      <p:sp>
        <p:nvSpPr>
          <p:cNvPr id="74" name="Text 57"/>
          <p:cNvSpPr txBox="1"/>
          <p:nvPr/>
        </p:nvSpPr>
        <p:spPr>
          <a:xfrm>
            <a:off x="9325051" y="5776265"/>
            <a:ext cx="233446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1579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Reuse</a:t>
            </a:r>
            <a:endParaRPr lang="en-US" sz="900" dirty="0"/>
          </a:p>
        </p:txBody>
      </p:sp>
      <p:sp>
        <p:nvSpPr>
          <p:cNvPr id="75" name="Shape 58"/>
          <p:cNvSpPr/>
          <p:nvPr/>
        </p:nvSpPr>
        <p:spPr>
          <a:xfrm>
            <a:off x="0" y="0"/>
            <a:ext cx="12191695" cy="114300"/>
          </a:xfrm>
          <a:prstGeom prst="rect">
            <a:avLst/>
          </a:prstGeom>
          <a:solidFill>
            <a:srgbClr val="1A237E"/>
          </a:solidFill>
          <a:ln/>
        </p:spPr>
      </p:sp>
      <p:sp>
        <p:nvSpPr>
          <p:cNvPr id="76" name="Shape 59"/>
          <p:cNvSpPr/>
          <p:nvPr/>
        </p:nvSpPr>
        <p:spPr>
          <a:xfrm>
            <a:off x="0" y="0"/>
            <a:ext cx="2857500" cy="114300"/>
          </a:xfrm>
          <a:prstGeom prst="rect">
            <a:avLst/>
          </a:prstGeom>
          <a:solidFill>
            <a:srgbClr val="00BCD4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2190</Words>
  <Application>Microsoft Office PowerPoint</Application>
  <PresentationFormat>Widescreen</PresentationFormat>
  <Paragraphs>411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math</vt:lpstr>
      <vt:lpstr>Roboto</vt:lpstr>
      <vt:lpstr>ui-monospace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Dinesh Kumar</cp:lastModifiedBy>
  <cp:revision>18</cp:revision>
  <dcterms:created xsi:type="dcterms:W3CDTF">2026-01-04T18:54:52Z</dcterms:created>
  <dcterms:modified xsi:type="dcterms:W3CDTF">2026-01-04T19:06:42Z</dcterms:modified>
</cp:coreProperties>
</file>