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ggEi2Bw3nGNOsHCkWUXti5ac2ix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3"/>
        <p:cNvGrpSpPr/>
        <p:nvPr/>
      </p:nvGrpSpPr>
      <p:grpSpPr>
        <a:xfrm>
          <a:off x="0" y="0"/>
          <a:ext cx="0" cy="0"/>
          <a:chOff x="0" y="0"/>
          <a:chExt cx="0" cy="0"/>
        </a:xfrm>
      </p:grpSpPr>
      <p:sp>
        <p:nvSpPr>
          <p:cNvPr id="84" name="Google Shape;84;p1"/>
          <p:cNvSpPr/>
          <p:nvPr/>
        </p:nvSpPr>
        <p:spPr>
          <a:xfrm>
            <a:off x="1801680" y="407017"/>
            <a:ext cx="8425532" cy="390876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7000" b="1" i="0" u="none" strike="noStrike" cap="none">
                <a:solidFill>
                  <a:srgbClr val="DBDBDB"/>
                </a:solidFill>
                <a:latin typeface="Calibri"/>
                <a:ea typeface="Calibri"/>
                <a:cs typeface="Calibri"/>
                <a:sym typeface="Calibri"/>
              </a:rPr>
              <a:t>DESIGN OF MACHINE ELEMENTS-I</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BME 2201</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Lecture 1 Module 1</a:t>
            </a:r>
            <a:endParaRPr sz="5400" b="1" i="0" u="none" strike="noStrike" cap="none">
              <a:solidFill>
                <a:schemeClr val="dk1"/>
              </a:solidFill>
              <a:latin typeface="Calibri"/>
              <a:ea typeface="Calibri"/>
              <a:cs typeface="Calibri"/>
              <a:sym typeface="Calibri"/>
            </a:endParaRPr>
          </a:p>
        </p:txBody>
      </p:sp>
      <p:sp>
        <p:nvSpPr>
          <p:cNvPr id="85" name="Google Shape;85;p1"/>
          <p:cNvSpPr txBox="1"/>
          <p:nvPr/>
        </p:nvSpPr>
        <p:spPr>
          <a:xfrm>
            <a:off x="8679765" y="5387926"/>
            <a:ext cx="3376247"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i="0" u="none" strike="noStrike" cap="none">
                <a:solidFill>
                  <a:schemeClr val="dk1"/>
                </a:solidFill>
                <a:latin typeface="Calibri"/>
                <a:ea typeface="Calibri"/>
                <a:cs typeface="Calibri"/>
                <a:sym typeface="Calibri"/>
              </a:rPr>
              <a:t>Dinesh Kumar</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Assistant Professor </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School of Engineering</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DYPIU</a:t>
            </a:r>
            <a:endParaRPr sz="2000" b="1">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9"/>
        <p:cNvGrpSpPr/>
        <p:nvPr/>
      </p:nvGrpSpPr>
      <p:grpSpPr>
        <a:xfrm>
          <a:off x="0" y="0"/>
          <a:ext cx="0" cy="0"/>
          <a:chOff x="0" y="0"/>
          <a:chExt cx="0" cy="0"/>
        </a:xfrm>
      </p:grpSpPr>
      <p:sp>
        <p:nvSpPr>
          <p:cNvPr id="90" name="Google Shape;90;p2"/>
          <p:cNvSpPr txBox="1"/>
          <p:nvPr/>
        </p:nvSpPr>
        <p:spPr>
          <a:xfrm>
            <a:off x="2827018" y="285260"/>
            <a:ext cx="66083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dirty="0">
                <a:solidFill>
                  <a:schemeClr val="dk1"/>
                </a:solidFill>
                <a:latin typeface="Calibri"/>
                <a:ea typeface="Calibri"/>
                <a:cs typeface="Calibri"/>
                <a:sym typeface="Calibri"/>
              </a:rPr>
              <a:t>INTRODUCTION TO MACHINE DESIGN</a:t>
            </a:r>
            <a:endParaRPr sz="2800" b="1" dirty="0">
              <a:solidFill>
                <a:schemeClr val="dk1"/>
              </a:solidFill>
              <a:latin typeface="Calibri"/>
              <a:ea typeface="Calibri"/>
              <a:cs typeface="Calibri"/>
              <a:sym typeface="Calibri"/>
            </a:endParaRPr>
          </a:p>
        </p:txBody>
      </p:sp>
      <p:sp>
        <p:nvSpPr>
          <p:cNvPr id="91" name="Google Shape;91;p2"/>
          <p:cNvSpPr/>
          <p:nvPr/>
        </p:nvSpPr>
        <p:spPr>
          <a:xfrm>
            <a:off x="248528" y="1267322"/>
            <a:ext cx="11765280" cy="391305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400">
                <a:solidFill>
                  <a:schemeClr val="dk1"/>
                </a:solidFill>
                <a:latin typeface="Calibri"/>
                <a:ea typeface="Calibri"/>
                <a:cs typeface="Calibri"/>
                <a:sym typeface="Calibri"/>
              </a:rPr>
              <a:t>Machine Design is the creation of new and better machines and improving the existing ones. A new or better machine is one which is more economical in the overall cost of production and operation</a:t>
            </a:r>
            <a:endParaRPr/>
          </a:p>
          <a:p>
            <a:pPr marL="0" marR="0" lvl="0" indent="0" algn="just" rtl="0">
              <a:lnSpc>
                <a:spcPct val="150000"/>
              </a:lnSpc>
              <a:spcBef>
                <a:spcPts val="0"/>
              </a:spcBef>
              <a:spcAft>
                <a:spcPts val="0"/>
              </a:spcAft>
              <a:buNone/>
            </a:pPr>
            <a:r>
              <a:rPr lang="en-GB" sz="2400">
                <a:solidFill>
                  <a:schemeClr val="dk1"/>
                </a:solidFill>
                <a:latin typeface="Calibri"/>
                <a:ea typeface="Calibri"/>
                <a:cs typeface="Calibri"/>
                <a:sym typeface="Calibri"/>
              </a:rPr>
              <a:t>						OR</a:t>
            </a:r>
            <a:endParaRPr/>
          </a:p>
          <a:p>
            <a:pPr marL="0" marR="0" lvl="0" indent="0" algn="just" rtl="0">
              <a:lnSpc>
                <a:spcPct val="150000"/>
              </a:lnSpc>
              <a:spcBef>
                <a:spcPts val="0"/>
              </a:spcBef>
              <a:spcAft>
                <a:spcPts val="0"/>
              </a:spcAft>
              <a:buNone/>
            </a:pPr>
            <a:r>
              <a:rPr lang="en-GB" sz="2400">
                <a:solidFill>
                  <a:schemeClr val="dk1"/>
                </a:solidFill>
                <a:latin typeface="Calibri"/>
                <a:ea typeface="Calibri"/>
                <a:cs typeface="Calibri"/>
                <a:sym typeface="Calibri"/>
              </a:rPr>
              <a:t>Machine design is deﬁned as the use of scientiﬁc principles, technical information and imagination in the description of a machine or a mechanical system to perform speciﬁc functions with maximum economy and efﬁciency. </a:t>
            </a:r>
            <a:endParaRPr sz="24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5"/>
        <p:cNvGrpSpPr/>
        <p:nvPr/>
      </p:nvGrpSpPr>
      <p:grpSpPr>
        <a:xfrm>
          <a:off x="0" y="0"/>
          <a:ext cx="0" cy="0"/>
          <a:chOff x="0" y="0"/>
          <a:chExt cx="0" cy="0"/>
        </a:xfrm>
      </p:grpSpPr>
      <p:sp>
        <p:nvSpPr>
          <p:cNvPr id="96" name="Google Shape;96;p3"/>
          <p:cNvSpPr txBox="1"/>
          <p:nvPr/>
        </p:nvSpPr>
        <p:spPr>
          <a:xfrm>
            <a:off x="2908902" y="182432"/>
            <a:ext cx="628825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CLASSIFICATIONS OF MACHINE DESIGN</a:t>
            </a:r>
            <a:endParaRPr sz="2800" b="1">
              <a:solidFill>
                <a:schemeClr val="dk1"/>
              </a:solidFill>
              <a:latin typeface="Calibri"/>
              <a:ea typeface="Calibri"/>
              <a:cs typeface="Calibri"/>
              <a:sym typeface="Calibri"/>
            </a:endParaRPr>
          </a:p>
        </p:txBody>
      </p:sp>
      <p:sp>
        <p:nvSpPr>
          <p:cNvPr id="97" name="Google Shape;97;p3"/>
          <p:cNvSpPr/>
          <p:nvPr/>
        </p:nvSpPr>
        <p:spPr>
          <a:xfrm>
            <a:off x="218863" y="917912"/>
            <a:ext cx="11668337" cy="5632311"/>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15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Adaptive design</a:t>
            </a:r>
            <a:r>
              <a:rPr lang="en-GB" sz="2400">
                <a:solidFill>
                  <a:schemeClr val="dk1"/>
                </a:solidFill>
                <a:latin typeface="Calibri"/>
                <a:ea typeface="Calibri"/>
                <a:cs typeface="Calibri"/>
                <a:sym typeface="Calibri"/>
              </a:rPr>
              <a:t>: -  This type of design needs no special knowledge or skill and can be attempted by designers of ordinary technical training. The designer only makes minor alternation or modification in the existing designs of the product.</a:t>
            </a:r>
            <a:endParaRPr/>
          </a:p>
          <a:p>
            <a:pPr marL="457200" marR="0" lvl="0" indent="-304800" algn="just" rtl="0">
              <a:lnSpc>
                <a:spcPct val="150000"/>
              </a:lnSpc>
              <a:spcBef>
                <a:spcPts val="0"/>
              </a:spcBef>
              <a:spcAft>
                <a:spcPts val="0"/>
              </a:spcAft>
              <a:buClr>
                <a:schemeClr val="dk1"/>
              </a:buClr>
              <a:buSzPts val="2400"/>
              <a:buFont typeface="Calibri"/>
              <a:buNone/>
            </a:pPr>
            <a:endParaRPr sz="2400">
              <a:solidFill>
                <a:schemeClr val="dk1"/>
              </a:solidFill>
              <a:latin typeface="Calibri"/>
              <a:ea typeface="Calibri"/>
              <a:cs typeface="Calibri"/>
              <a:sym typeface="Calibri"/>
            </a:endParaRPr>
          </a:p>
          <a:p>
            <a:pPr marL="457200" marR="0" lvl="0" indent="-457200" algn="just" rtl="0">
              <a:lnSpc>
                <a:spcPct val="15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Development design</a:t>
            </a:r>
            <a:r>
              <a:rPr lang="en-GB" sz="2400">
                <a:solidFill>
                  <a:schemeClr val="dk1"/>
                </a:solidFill>
                <a:latin typeface="Calibri"/>
                <a:ea typeface="Calibri"/>
                <a:cs typeface="Calibri"/>
                <a:sym typeface="Calibri"/>
              </a:rPr>
              <a:t>: -  This type of design needs considerable scientific training and design ability in order to modify the existing designs into a new idea by adopting a new material or different method of manufacture. </a:t>
            </a:r>
            <a:endParaRPr/>
          </a:p>
          <a:p>
            <a:pPr marL="457200" marR="0" lvl="0" indent="-304800" algn="just" rtl="0">
              <a:lnSpc>
                <a:spcPct val="150000"/>
              </a:lnSpc>
              <a:spcBef>
                <a:spcPts val="0"/>
              </a:spcBef>
              <a:spcAft>
                <a:spcPts val="0"/>
              </a:spcAft>
              <a:buClr>
                <a:schemeClr val="dk1"/>
              </a:buClr>
              <a:buSzPts val="2400"/>
              <a:buFont typeface="Calibri"/>
              <a:buNone/>
            </a:pPr>
            <a:endParaRPr sz="2400">
              <a:solidFill>
                <a:schemeClr val="dk1"/>
              </a:solidFill>
              <a:latin typeface="Calibri"/>
              <a:ea typeface="Calibri"/>
              <a:cs typeface="Calibri"/>
              <a:sym typeface="Calibri"/>
            </a:endParaRPr>
          </a:p>
          <a:p>
            <a:pPr marL="457200" marR="0" lvl="0" indent="-457200" algn="just" rtl="0">
              <a:lnSpc>
                <a:spcPct val="15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New design</a:t>
            </a:r>
            <a:r>
              <a:rPr lang="en-GB" sz="2400">
                <a:solidFill>
                  <a:schemeClr val="dk1"/>
                </a:solidFill>
                <a:latin typeface="Calibri"/>
                <a:ea typeface="Calibri"/>
                <a:cs typeface="Calibri"/>
                <a:sym typeface="Calibri"/>
              </a:rPr>
              <a:t>: - This type of design needs lot of research, technical ability and creative thinking.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01"/>
        <p:cNvGrpSpPr/>
        <p:nvPr/>
      </p:nvGrpSpPr>
      <p:grpSpPr>
        <a:xfrm>
          <a:off x="0" y="0"/>
          <a:ext cx="0" cy="0"/>
          <a:chOff x="0" y="0"/>
          <a:chExt cx="0" cy="0"/>
        </a:xfrm>
      </p:grpSpPr>
      <p:sp>
        <p:nvSpPr>
          <p:cNvPr id="102" name="Google Shape;102;p4"/>
          <p:cNvSpPr txBox="1"/>
          <p:nvPr/>
        </p:nvSpPr>
        <p:spPr>
          <a:xfrm>
            <a:off x="3009928" y="211461"/>
            <a:ext cx="628825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CLASSIFICATIONS OF MACHINE DESIGN</a:t>
            </a:r>
            <a:endParaRPr sz="2800" b="1">
              <a:solidFill>
                <a:schemeClr val="dk1"/>
              </a:solidFill>
              <a:latin typeface="Calibri"/>
              <a:ea typeface="Calibri"/>
              <a:cs typeface="Calibri"/>
              <a:sym typeface="Calibri"/>
            </a:endParaRPr>
          </a:p>
        </p:txBody>
      </p:sp>
      <p:sp>
        <p:nvSpPr>
          <p:cNvPr id="103" name="Google Shape;103;p4"/>
          <p:cNvSpPr/>
          <p:nvPr/>
        </p:nvSpPr>
        <p:spPr>
          <a:xfrm>
            <a:off x="246743" y="1016000"/>
            <a:ext cx="11814628" cy="4420890"/>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200000"/>
              </a:lnSpc>
              <a:spcBef>
                <a:spcPts val="0"/>
              </a:spcBef>
              <a:spcAft>
                <a:spcPts val="0"/>
              </a:spcAft>
              <a:buClr>
                <a:srgbClr val="FF0000"/>
              </a:buClr>
              <a:buSzPts val="2400"/>
              <a:buFont typeface="Calibri"/>
              <a:buAutoNum type="alphaLcParenBoth"/>
            </a:pPr>
            <a:r>
              <a:rPr lang="en-GB" sz="2400" b="1">
                <a:solidFill>
                  <a:srgbClr val="FF0000"/>
                </a:solidFill>
                <a:latin typeface="Calibri"/>
                <a:ea typeface="Calibri"/>
                <a:cs typeface="Calibri"/>
                <a:sym typeface="Calibri"/>
              </a:rPr>
              <a:t>Rational design</a:t>
            </a:r>
            <a:r>
              <a:rPr lang="en-GB" sz="2400">
                <a:solidFill>
                  <a:schemeClr val="dk1"/>
                </a:solidFill>
                <a:latin typeface="Calibri"/>
                <a:ea typeface="Calibri"/>
                <a:cs typeface="Calibri"/>
                <a:sym typeface="Calibri"/>
              </a:rPr>
              <a:t>. This type of  design depends upon mathematical formulae of principle of mechanics.</a:t>
            </a:r>
            <a:endParaRPr/>
          </a:p>
          <a:p>
            <a:pPr marL="457200" marR="0" lvl="0" indent="-457200" algn="just" rtl="0">
              <a:lnSpc>
                <a:spcPct val="200000"/>
              </a:lnSpc>
              <a:spcBef>
                <a:spcPts val="0"/>
              </a:spcBef>
              <a:spcAft>
                <a:spcPts val="0"/>
              </a:spcAft>
              <a:buClr>
                <a:srgbClr val="FF0000"/>
              </a:buClr>
              <a:buSzPts val="2400"/>
              <a:buFont typeface="Calibri"/>
              <a:buAutoNum type="alphaLcParenBoth"/>
            </a:pPr>
            <a:r>
              <a:rPr lang="en-GB" sz="2400" b="1">
                <a:solidFill>
                  <a:srgbClr val="FF0000"/>
                </a:solidFill>
                <a:latin typeface="Calibri"/>
                <a:ea typeface="Calibri"/>
                <a:cs typeface="Calibri"/>
                <a:sym typeface="Calibri"/>
              </a:rPr>
              <a:t>Empirical design</a:t>
            </a:r>
            <a:r>
              <a:rPr lang="en-GB" sz="2400">
                <a:solidFill>
                  <a:schemeClr val="dk1"/>
                </a:solidFill>
                <a:latin typeface="Calibri"/>
                <a:ea typeface="Calibri"/>
                <a:cs typeface="Calibri"/>
                <a:sym typeface="Calibri"/>
              </a:rPr>
              <a:t>. This type of design depends upon empirical formulae based on the practice and past experience.</a:t>
            </a:r>
            <a:endParaRPr/>
          </a:p>
          <a:p>
            <a:pPr marL="457200" marR="0" lvl="0" indent="-457200" algn="just" rtl="0">
              <a:lnSpc>
                <a:spcPct val="200000"/>
              </a:lnSpc>
              <a:spcBef>
                <a:spcPts val="0"/>
              </a:spcBef>
              <a:spcAft>
                <a:spcPts val="0"/>
              </a:spcAft>
              <a:buClr>
                <a:srgbClr val="FF0000"/>
              </a:buClr>
              <a:buSzPts val="2400"/>
              <a:buFont typeface="Calibri"/>
              <a:buAutoNum type="alphaLcParenBoth"/>
            </a:pPr>
            <a:r>
              <a:rPr lang="en-GB" sz="2400" b="1">
                <a:solidFill>
                  <a:srgbClr val="FF0000"/>
                </a:solidFill>
                <a:latin typeface="Calibri"/>
                <a:ea typeface="Calibri"/>
                <a:cs typeface="Calibri"/>
                <a:sym typeface="Calibri"/>
              </a:rPr>
              <a:t>Industrial design</a:t>
            </a:r>
            <a:r>
              <a:rPr lang="en-GB" sz="2400">
                <a:solidFill>
                  <a:schemeClr val="dk1"/>
                </a:solidFill>
                <a:latin typeface="Calibri"/>
                <a:ea typeface="Calibri"/>
                <a:cs typeface="Calibri"/>
                <a:sym typeface="Calibri"/>
              </a:rPr>
              <a:t>. This type of design depends upon the production aspects to manufacture any machine component in the industry.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07"/>
        <p:cNvGrpSpPr/>
        <p:nvPr/>
      </p:nvGrpSpPr>
      <p:grpSpPr>
        <a:xfrm>
          <a:off x="0" y="0"/>
          <a:ext cx="0" cy="0"/>
          <a:chOff x="0" y="0"/>
          <a:chExt cx="0" cy="0"/>
        </a:xfrm>
      </p:grpSpPr>
      <p:sp>
        <p:nvSpPr>
          <p:cNvPr id="108" name="Google Shape;108;p5"/>
          <p:cNvSpPr/>
          <p:nvPr/>
        </p:nvSpPr>
        <p:spPr>
          <a:xfrm>
            <a:off x="235801" y="1001435"/>
            <a:ext cx="11779348" cy="5159554"/>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200000"/>
              </a:lnSpc>
              <a:spcBef>
                <a:spcPts val="0"/>
              </a:spcBef>
              <a:spcAft>
                <a:spcPts val="0"/>
              </a:spcAft>
              <a:buClr>
                <a:srgbClr val="FF0000"/>
              </a:buClr>
              <a:buSzPts val="2400"/>
              <a:buFont typeface="Calibri"/>
              <a:buAutoNum type="alphaLcParenBoth" startAt="4"/>
            </a:pPr>
            <a:r>
              <a:rPr lang="en-GB" sz="2400" b="1">
                <a:solidFill>
                  <a:srgbClr val="FF0000"/>
                </a:solidFill>
                <a:latin typeface="Calibri"/>
                <a:ea typeface="Calibri"/>
                <a:cs typeface="Calibri"/>
                <a:sym typeface="Calibri"/>
              </a:rPr>
              <a:t>Optimum design. </a:t>
            </a:r>
            <a:r>
              <a:rPr lang="en-GB" sz="2400">
                <a:solidFill>
                  <a:schemeClr val="dk1"/>
                </a:solidFill>
                <a:latin typeface="Calibri"/>
                <a:ea typeface="Calibri"/>
                <a:cs typeface="Calibri"/>
                <a:sym typeface="Calibri"/>
              </a:rPr>
              <a:t>It is the best design for the given objective function under the specified constraints. It may be achieved by minimising the undesirable effects.</a:t>
            </a:r>
            <a:endParaRPr/>
          </a:p>
          <a:p>
            <a:pPr marL="457200" marR="0" lvl="0" indent="-457200" algn="just" rtl="0">
              <a:lnSpc>
                <a:spcPct val="200000"/>
              </a:lnSpc>
              <a:spcBef>
                <a:spcPts val="0"/>
              </a:spcBef>
              <a:spcAft>
                <a:spcPts val="0"/>
              </a:spcAft>
              <a:buClr>
                <a:srgbClr val="FF0000"/>
              </a:buClr>
              <a:buSzPts val="2400"/>
              <a:buFont typeface="Calibri"/>
              <a:buAutoNum type="alphaLcParenBoth" startAt="4"/>
            </a:pPr>
            <a:r>
              <a:rPr lang="en-GB" sz="2400" b="1">
                <a:solidFill>
                  <a:srgbClr val="FF0000"/>
                </a:solidFill>
                <a:latin typeface="Calibri"/>
                <a:ea typeface="Calibri"/>
                <a:cs typeface="Calibri"/>
                <a:sym typeface="Calibri"/>
              </a:rPr>
              <a:t>System design. </a:t>
            </a:r>
            <a:r>
              <a:rPr lang="en-GB" sz="2400">
                <a:solidFill>
                  <a:schemeClr val="dk1"/>
                </a:solidFill>
                <a:latin typeface="Calibri"/>
                <a:ea typeface="Calibri"/>
                <a:cs typeface="Calibri"/>
                <a:sym typeface="Calibri"/>
              </a:rPr>
              <a:t>It is the design of any complex mechanical system like a motor car.</a:t>
            </a:r>
            <a:endParaRPr/>
          </a:p>
          <a:p>
            <a:pPr marL="457200" marR="0" lvl="0" indent="-457200" algn="just" rtl="0">
              <a:lnSpc>
                <a:spcPct val="200000"/>
              </a:lnSpc>
              <a:spcBef>
                <a:spcPts val="0"/>
              </a:spcBef>
              <a:spcAft>
                <a:spcPts val="0"/>
              </a:spcAft>
              <a:buClr>
                <a:srgbClr val="FF0000"/>
              </a:buClr>
              <a:buSzPts val="2400"/>
              <a:buFont typeface="Calibri"/>
              <a:buAutoNum type="alphaLcParenBoth" startAt="4"/>
            </a:pPr>
            <a:r>
              <a:rPr lang="en-GB" sz="2400" b="1">
                <a:solidFill>
                  <a:srgbClr val="FF0000"/>
                </a:solidFill>
                <a:latin typeface="Calibri"/>
                <a:ea typeface="Calibri"/>
                <a:cs typeface="Calibri"/>
                <a:sym typeface="Calibri"/>
              </a:rPr>
              <a:t>Element design. </a:t>
            </a:r>
            <a:r>
              <a:rPr lang="en-GB" sz="2400">
                <a:solidFill>
                  <a:schemeClr val="dk1"/>
                </a:solidFill>
                <a:latin typeface="Calibri"/>
                <a:ea typeface="Calibri"/>
                <a:cs typeface="Calibri"/>
                <a:sym typeface="Calibri"/>
              </a:rPr>
              <a:t>It is the design of any element of the mechanical system like piston, crankshaft, connecting rod, etc.</a:t>
            </a:r>
            <a:endParaRPr/>
          </a:p>
          <a:p>
            <a:pPr marL="457200" marR="0" lvl="0" indent="-457200" algn="just" rtl="0">
              <a:lnSpc>
                <a:spcPct val="200000"/>
              </a:lnSpc>
              <a:spcBef>
                <a:spcPts val="0"/>
              </a:spcBef>
              <a:spcAft>
                <a:spcPts val="0"/>
              </a:spcAft>
              <a:buClr>
                <a:srgbClr val="FF0000"/>
              </a:buClr>
              <a:buSzPts val="2400"/>
              <a:buFont typeface="Calibri"/>
              <a:buAutoNum type="alphaLcParenBoth" startAt="4"/>
            </a:pPr>
            <a:r>
              <a:rPr lang="en-GB" sz="2400" b="1">
                <a:solidFill>
                  <a:srgbClr val="FF0000"/>
                </a:solidFill>
                <a:latin typeface="Calibri"/>
                <a:ea typeface="Calibri"/>
                <a:cs typeface="Calibri"/>
                <a:sym typeface="Calibri"/>
              </a:rPr>
              <a:t>Computer aided design. </a:t>
            </a:r>
            <a:r>
              <a:rPr lang="en-GB" sz="2400">
                <a:solidFill>
                  <a:schemeClr val="dk1"/>
                </a:solidFill>
                <a:latin typeface="Calibri"/>
                <a:ea typeface="Calibri"/>
                <a:cs typeface="Calibri"/>
                <a:sym typeface="Calibri"/>
              </a:rPr>
              <a:t>This type of design depends upon the use of computer systems to assist in the creation, modification, analysis and optimisation of a design. </a:t>
            </a:r>
            <a:endParaRPr/>
          </a:p>
        </p:txBody>
      </p:sp>
      <p:sp>
        <p:nvSpPr>
          <p:cNvPr id="109" name="Google Shape;109;p5"/>
          <p:cNvSpPr txBox="1"/>
          <p:nvPr/>
        </p:nvSpPr>
        <p:spPr>
          <a:xfrm>
            <a:off x="3009928" y="211461"/>
            <a:ext cx="628825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CLASSIFICATIONS OF MACHINE DESIGN</a:t>
            </a:r>
            <a:endParaRPr sz="2800" b="1">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13"/>
        <p:cNvGrpSpPr/>
        <p:nvPr/>
      </p:nvGrpSpPr>
      <p:grpSpPr>
        <a:xfrm>
          <a:off x="0" y="0"/>
          <a:ext cx="0" cy="0"/>
          <a:chOff x="0" y="0"/>
          <a:chExt cx="0" cy="0"/>
        </a:xfrm>
      </p:grpSpPr>
      <p:sp>
        <p:nvSpPr>
          <p:cNvPr id="114" name="Google Shape;114;p6"/>
          <p:cNvSpPr txBox="1"/>
          <p:nvPr/>
        </p:nvSpPr>
        <p:spPr>
          <a:xfrm>
            <a:off x="3156968" y="116115"/>
            <a:ext cx="665468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GENERAL PROCEDURE IN MACHINE DESIGN</a:t>
            </a:r>
            <a:endParaRPr sz="2800" b="1">
              <a:solidFill>
                <a:schemeClr val="dk1"/>
              </a:solidFill>
              <a:latin typeface="Calibri"/>
              <a:ea typeface="Calibri"/>
              <a:cs typeface="Calibri"/>
              <a:sym typeface="Calibri"/>
            </a:endParaRPr>
          </a:p>
        </p:txBody>
      </p:sp>
      <p:pic>
        <p:nvPicPr>
          <p:cNvPr id="115" name="Google Shape;115;p6"/>
          <p:cNvPicPr preferRelativeResize="0"/>
          <p:nvPr/>
        </p:nvPicPr>
        <p:blipFill rotWithShape="1">
          <a:blip r:embed="rId3">
            <a:alphaModFix/>
          </a:blip>
          <a:srcRect l="47308" t="12083" r="29845" b="8492"/>
          <a:stretch/>
        </p:blipFill>
        <p:spPr>
          <a:xfrm>
            <a:off x="2222694" y="1102743"/>
            <a:ext cx="2785403" cy="5444197"/>
          </a:xfrm>
          <a:prstGeom prst="rect">
            <a:avLst/>
          </a:prstGeom>
          <a:noFill/>
          <a:ln>
            <a:noFill/>
          </a:ln>
        </p:spPr>
      </p:pic>
      <p:pic>
        <p:nvPicPr>
          <p:cNvPr id="116" name="Google Shape;116;p6"/>
          <p:cNvPicPr preferRelativeResize="0"/>
          <p:nvPr/>
        </p:nvPicPr>
        <p:blipFill rotWithShape="1">
          <a:blip r:embed="rId4">
            <a:alphaModFix/>
          </a:blip>
          <a:srcRect l="28153" t="3464" r="31462" b="17112"/>
          <a:stretch/>
        </p:blipFill>
        <p:spPr>
          <a:xfrm>
            <a:off x="5320147" y="1189825"/>
            <a:ext cx="6356025" cy="54442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368</Words>
  <Application>Microsoft Office PowerPoint</Application>
  <PresentationFormat>Widescreen</PresentationFormat>
  <Paragraphs>27</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Doctor_Strange</dc:creator>
  <cp:lastModifiedBy>Dinesh Kumar</cp:lastModifiedBy>
  <cp:revision>2</cp:revision>
  <dcterms:created xsi:type="dcterms:W3CDTF">2022-03-30T06:30:43Z</dcterms:created>
  <dcterms:modified xsi:type="dcterms:W3CDTF">2026-01-02T12:23:38Z</dcterms:modified>
</cp:coreProperties>
</file>