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5" r:id="rId4"/>
    <p:sldId id="300" r:id="rId5"/>
    <p:sldId id="296" r:id="rId6"/>
    <p:sldId id="297" r:id="rId7"/>
    <p:sldId id="298" r:id="rId8"/>
    <p:sldId id="299" r:id="rId9"/>
    <p:sldId id="301" r:id="rId10"/>
    <p:sldId id="302" r:id="rId11"/>
    <p:sldId id="30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60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126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02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62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82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19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30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92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20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571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11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89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1680" y="407017"/>
            <a:ext cx="8425532" cy="39087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DESIGN OF MACHINE ELEMENTS-I</a:t>
            </a:r>
          </a:p>
          <a:p>
            <a:pPr algn="ctr"/>
            <a:r>
              <a:rPr lang="en-US" sz="5400" b="1" dirty="0">
                <a:ln w="0"/>
              </a:rPr>
              <a:t>BME 2201</a:t>
            </a:r>
          </a:p>
          <a:p>
            <a:pPr algn="ctr"/>
            <a:r>
              <a:rPr lang="en-US" sz="5400" b="1" dirty="0">
                <a:ln w="0"/>
              </a:rPr>
              <a:t>Lecture 12 Module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79765" y="5387926"/>
            <a:ext cx="3376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pc="300" dirty="0"/>
              <a:t>Dinesh Kumar</a:t>
            </a:r>
          </a:p>
          <a:p>
            <a:r>
              <a:rPr lang="en-IN" sz="2000" b="1" spc="300" dirty="0"/>
              <a:t>Assistant Professor </a:t>
            </a:r>
          </a:p>
          <a:p>
            <a:r>
              <a:rPr lang="en-IN" sz="2000" b="1" spc="300" dirty="0"/>
              <a:t>School of Engineering</a:t>
            </a:r>
          </a:p>
          <a:p>
            <a:r>
              <a:rPr lang="en-IN" sz="2000" b="1" spc="300" dirty="0"/>
              <a:t>DYPIU</a:t>
            </a:r>
            <a:endParaRPr lang="en-GB" sz="2000" b="1" spc="300" dirty="0"/>
          </a:p>
        </p:txBody>
      </p:sp>
    </p:spTree>
    <p:extLst>
      <p:ext uri="{BB962C8B-B14F-4D97-AF65-F5344CB8AC3E}">
        <p14:creationId xmlns:p14="http://schemas.microsoft.com/office/powerpoint/2010/main" val="3549471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1"/>
          <p:cNvSpPr/>
          <p:nvPr/>
        </p:nvSpPr>
        <p:spPr>
          <a:xfrm>
            <a:off x="511384" y="1247334"/>
            <a:ext cx="10914184" cy="43516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11384" y="346390"/>
            <a:ext cx="296491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spcBef>
                <a:spcPts val="385"/>
              </a:spcBef>
            </a:pPr>
            <a:r>
              <a:rPr lang="en-GB" sz="2200" b="1" spc="10" dirty="0">
                <a:latin typeface="Times New Roman"/>
                <a:cs typeface="Times New Roman"/>
              </a:rPr>
              <a:t>WELDING</a:t>
            </a:r>
            <a:r>
              <a:rPr lang="en-GB" sz="2200" b="1" spc="-235" dirty="0">
                <a:latin typeface="Times New Roman"/>
                <a:cs typeface="Times New Roman"/>
              </a:rPr>
              <a:t> </a:t>
            </a:r>
            <a:r>
              <a:rPr lang="en-GB" sz="2200" b="1" spc="10" dirty="0">
                <a:latin typeface="Times New Roman"/>
                <a:cs typeface="Times New Roman"/>
              </a:rPr>
              <a:t>SYMBOL:</a:t>
            </a:r>
            <a:endParaRPr lang="en-GB" sz="2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71669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41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683" y="247915"/>
            <a:ext cx="20986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WELDED JOINT</a:t>
            </a:r>
          </a:p>
        </p:txBody>
      </p:sp>
      <p:sp>
        <p:nvSpPr>
          <p:cNvPr id="3" name="Rectangle 2"/>
          <p:cNvSpPr/>
          <p:nvPr/>
        </p:nvSpPr>
        <p:spPr>
          <a:xfrm>
            <a:off x="322008" y="829046"/>
            <a:ext cx="11663666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100" dirty="0"/>
              <a:t>Welding can be deﬁned as a process of joining metallic parts by heating to a suitable temperature with or without the application of pressure. Welding is an economical and efﬁcient method for obtaining a permanent joint of metallic parts. </a:t>
            </a:r>
          </a:p>
        </p:txBody>
      </p:sp>
      <p:pic>
        <p:nvPicPr>
          <p:cNvPr id="1026" name="Picture 2" descr="https://encrypted-tbn0.gstatic.com/images?q=tbn:ANd9GcSQpab3YYj8jREtCekicexuflk2f39aj-pWkg&amp;usqp=C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06" y="2741383"/>
            <a:ext cx="4947577" cy="347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What is Arc Welding? How Arc Welding Works? – The Welding Mas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399" y="2406921"/>
            <a:ext cx="5888462" cy="4027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373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62636"/>
            <a:ext cx="914400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100" b="1" dirty="0"/>
              <a:t>ADVANTAGES AND DISADVANTAGES OF WELDED JOINTS OVER RIVETED JOINTS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34461" y="916802"/>
            <a:ext cx="11676183" cy="5172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AutoNum type="arabicPeriod"/>
            </a:pPr>
            <a:r>
              <a:rPr lang="en-GB" sz="2100" dirty="0"/>
              <a:t>The welded structures are usually lighter than riveted structures. This is due to the reason, that in welding, gussets or other connecting components are not used.</a:t>
            </a:r>
          </a:p>
          <a:p>
            <a:pPr marL="457200" indent="-457200" algn="just">
              <a:lnSpc>
                <a:spcPct val="200000"/>
              </a:lnSpc>
              <a:buAutoNum type="arabicPeriod"/>
            </a:pPr>
            <a:r>
              <a:rPr lang="en-GB" sz="2100" dirty="0"/>
              <a:t>The welded joints provide maximum efficiency (may be 100%) which is not possible in case of riveted joints.</a:t>
            </a:r>
          </a:p>
          <a:p>
            <a:pPr marL="457200" indent="-457200" algn="just">
              <a:lnSpc>
                <a:spcPct val="200000"/>
              </a:lnSpc>
              <a:buAutoNum type="arabicPeriod"/>
            </a:pPr>
            <a:r>
              <a:rPr lang="en-GB" sz="2100" dirty="0"/>
              <a:t>Alterations and additions can be easily made in the existing structures.</a:t>
            </a:r>
          </a:p>
          <a:p>
            <a:pPr marL="457200" indent="-457200" algn="just">
              <a:lnSpc>
                <a:spcPct val="200000"/>
              </a:lnSpc>
              <a:buAutoNum type="arabicPeriod"/>
            </a:pPr>
            <a:r>
              <a:rPr lang="en-GB" sz="2100" dirty="0"/>
              <a:t>As the welded structure is smooth in appearance, therefore it looks pleasing.</a:t>
            </a:r>
          </a:p>
          <a:p>
            <a:pPr marL="457200" indent="-457200" algn="just">
              <a:lnSpc>
                <a:spcPct val="200000"/>
              </a:lnSpc>
              <a:buAutoNum type="arabicPeriod"/>
            </a:pPr>
            <a:r>
              <a:rPr lang="en-GB" sz="2100" dirty="0"/>
              <a:t>In welded connections, the tension members are not weakened as in the case of riveted joints.</a:t>
            </a:r>
          </a:p>
          <a:p>
            <a:pPr marL="457200" indent="-457200" algn="just">
              <a:lnSpc>
                <a:spcPct val="200000"/>
              </a:lnSpc>
              <a:buAutoNum type="arabicPeriod"/>
            </a:pPr>
            <a:r>
              <a:rPr lang="en-GB" sz="2100" dirty="0"/>
              <a:t>A welded joint has a great strength. Often a welded joint has the strength of the parent metal itself. </a:t>
            </a:r>
          </a:p>
        </p:txBody>
      </p:sp>
    </p:spTree>
    <p:extLst>
      <p:ext uri="{BB962C8B-B14F-4D97-AF65-F5344CB8AC3E}">
        <p14:creationId xmlns:p14="http://schemas.microsoft.com/office/powerpoint/2010/main" val="3414643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8"/>
          <p:cNvSpPr/>
          <p:nvPr/>
        </p:nvSpPr>
        <p:spPr>
          <a:xfrm>
            <a:off x="1209822" y="365760"/>
            <a:ext cx="10297550" cy="60973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749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50802" y="163510"/>
            <a:ext cx="34999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TYPES OF WELDED JOINTS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7744" t="21395" r="16410" b="43029"/>
          <a:stretch/>
        </p:blipFill>
        <p:spPr>
          <a:xfrm>
            <a:off x="970670" y="3348111"/>
            <a:ext cx="10002810" cy="303862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6524" y="824685"/>
            <a:ext cx="1651414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100" b="1" dirty="0"/>
              <a:t>1. LAP JOINT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6523" y="1379476"/>
            <a:ext cx="114728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000" dirty="0"/>
              <a:t>The lap joint or the fillet joint is obtained by overlapping the plates and then welding the edges of the plates.</a:t>
            </a:r>
          </a:p>
          <a:p>
            <a:pPr algn="just">
              <a:lnSpc>
                <a:spcPct val="150000"/>
              </a:lnSpc>
            </a:pPr>
            <a:r>
              <a:rPr lang="en-GB" sz="2000" dirty="0"/>
              <a:t>The cross-section of the fillet is approximately triangular. The fillet joints may be </a:t>
            </a:r>
          </a:p>
          <a:p>
            <a:pPr algn="just">
              <a:lnSpc>
                <a:spcPct val="150000"/>
              </a:lnSpc>
            </a:pPr>
            <a:r>
              <a:rPr lang="en-GB" sz="2000" b="1" dirty="0">
                <a:solidFill>
                  <a:srgbClr val="0070C0"/>
                </a:solidFill>
              </a:rPr>
              <a:t>1. Single transverse fillet, 	2. Double transverse fillet,  and 	3. Parallel fillet joints.  </a:t>
            </a:r>
          </a:p>
        </p:txBody>
      </p:sp>
    </p:spTree>
    <p:extLst>
      <p:ext uri="{BB962C8B-B14F-4D97-AF65-F5344CB8AC3E}">
        <p14:creationId xmlns:p14="http://schemas.microsoft.com/office/powerpoint/2010/main" val="1924797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676" y="529270"/>
            <a:ext cx="1827808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100" b="1" dirty="0"/>
              <a:t>2. BUTT JOINT </a:t>
            </a:r>
          </a:p>
        </p:txBody>
      </p:sp>
      <p:sp>
        <p:nvSpPr>
          <p:cNvPr id="3" name="Rectangle 2"/>
          <p:cNvSpPr/>
          <p:nvPr/>
        </p:nvSpPr>
        <p:spPr>
          <a:xfrm>
            <a:off x="169676" y="941828"/>
            <a:ext cx="11520576" cy="2352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000" dirty="0"/>
              <a:t>The butt joint is obtained by placing the plates edge to edge as shown in Figure </a:t>
            </a:r>
          </a:p>
          <a:p>
            <a:pPr algn="just">
              <a:lnSpc>
                <a:spcPct val="150000"/>
              </a:lnSpc>
            </a:pPr>
            <a:r>
              <a:rPr lang="en-GB" sz="2000" dirty="0"/>
              <a:t>The butt joints may be </a:t>
            </a:r>
          </a:p>
          <a:p>
            <a:pPr algn="just">
              <a:lnSpc>
                <a:spcPct val="150000"/>
              </a:lnSpc>
            </a:pPr>
            <a:r>
              <a:rPr lang="en-GB" sz="2000" b="1" dirty="0">
                <a:solidFill>
                  <a:srgbClr val="0070C0"/>
                </a:solidFill>
              </a:rPr>
              <a:t>1. Square butt joint, 	2. Single V-butt joint 	</a:t>
            </a:r>
          </a:p>
          <a:p>
            <a:pPr algn="just">
              <a:lnSpc>
                <a:spcPct val="150000"/>
              </a:lnSpc>
            </a:pPr>
            <a:r>
              <a:rPr lang="en-GB" sz="2000" b="1" dirty="0">
                <a:solidFill>
                  <a:srgbClr val="0070C0"/>
                </a:solidFill>
              </a:rPr>
              <a:t>3. Single U-butt joint, 	4. Double V-butt joint, and 	5. Double U-butt joint.</a:t>
            </a:r>
          </a:p>
          <a:p>
            <a:pPr algn="just">
              <a:lnSpc>
                <a:spcPct val="150000"/>
              </a:lnSpc>
            </a:pPr>
            <a:r>
              <a:rPr lang="en-GB" sz="2000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3203" t="31010" r="20302" b="43605"/>
          <a:stretch/>
        </p:blipFill>
        <p:spPr>
          <a:xfrm>
            <a:off x="464233" y="3432518"/>
            <a:ext cx="11076700" cy="23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857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5138" y="489245"/>
            <a:ext cx="943004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100" b="1" dirty="0"/>
              <a:t>The other type of welded joints are corner joint, edge joint and T-joint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2934" t="23894" r="30791" b="52067"/>
          <a:stretch/>
        </p:blipFill>
        <p:spPr>
          <a:xfrm>
            <a:off x="1125415" y="1983544"/>
            <a:ext cx="9970728" cy="2912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021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34941" y="126609"/>
            <a:ext cx="3118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 BASIC WELD SYMBOLS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3852" t="7164" r="31439" b="16298"/>
          <a:stretch/>
        </p:blipFill>
        <p:spPr>
          <a:xfrm>
            <a:off x="2242086" y="588274"/>
            <a:ext cx="7971060" cy="626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107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2"/>
          <p:cNvSpPr txBox="1"/>
          <p:nvPr/>
        </p:nvSpPr>
        <p:spPr>
          <a:xfrm>
            <a:off x="637993" y="202730"/>
            <a:ext cx="10914767" cy="509767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71120" algn="just">
              <a:lnSpc>
                <a:spcPct val="150000"/>
              </a:lnSpc>
              <a:spcBef>
                <a:spcPts val="125"/>
              </a:spcBef>
              <a:tabLst>
                <a:tab pos="1604645" algn="l"/>
                <a:tab pos="2414905" algn="l"/>
                <a:tab pos="2815590" algn="l"/>
                <a:tab pos="3740150" algn="l"/>
              </a:tabLst>
            </a:pPr>
            <a:r>
              <a:rPr lang="en-GB" sz="2200" b="1" spc="-25" dirty="0">
                <a:cs typeface="Times New Roman" panose="02020603050405020304" pitchFamily="18" charset="0"/>
              </a:rPr>
              <a:t>A</a:t>
            </a:r>
            <a:r>
              <a:rPr lang="en-GB" sz="2200" b="1" spc="40" dirty="0">
                <a:cs typeface="Times New Roman" panose="02020603050405020304" pitchFamily="18" charset="0"/>
              </a:rPr>
              <a:t>SS</a:t>
            </a:r>
            <a:r>
              <a:rPr lang="en-GB" sz="2200" b="1" spc="15" dirty="0">
                <a:cs typeface="Times New Roman" panose="02020603050405020304" pitchFamily="18" charset="0"/>
              </a:rPr>
              <a:t>U</a:t>
            </a:r>
            <a:r>
              <a:rPr lang="en-GB" sz="2200" b="1" spc="-25" dirty="0">
                <a:cs typeface="Times New Roman" panose="02020603050405020304" pitchFamily="18" charset="0"/>
              </a:rPr>
              <a:t>M</a:t>
            </a:r>
            <a:r>
              <a:rPr lang="en-GB" sz="2200" b="1" spc="15" dirty="0">
                <a:cs typeface="Times New Roman" panose="02020603050405020304" pitchFamily="18" charset="0"/>
              </a:rPr>
              <a:t>P</a:t>
            </a:r>
            <a:r>
              <a:rPr lang="en-GB" sz="2200" b="1" spc="-75" dirty="0">
                <a:cs typeface="Times New Roman" panose="02020603050405020304" pitchFamily="18" charset="0"/>
              </a:rPr>
              <a:t>T</a:t>
            </a:r>
            <a:r>
              <a:rPr lang="en-GB" sz="2200" b="1" spc="-35" dirty="0">
                <a:cs typeface="Times New Roman" panose="02020603050405020304" pitchFamily="18" charset="0"/>
              </a:rPr>
              <a:t>I</a:t>
            </a:r>
            <a:r>
              <a:rPr lang="en-GB" sz="2200" b="1" spc="40" dirty="0">
                <a:cs typeface="Times New Roman" panose="02020603050405020304" pitchFamily="18" charset="0"/>
              </a:rPr>
              <a:t>O</a:t>
            </a:r>
            <a:r>
              <a:rPr lang="en-GB" sz="2200" b="1" spc="-65" dirty="0">
                <a:cs typeface="Times New Roman" panose="02020603050405020304" pitchFamily="18" charset="0"/>
              </a:rPr>
              <a:t>N</a:t>
            </a:r>
            <a:r>
              <a:rPr lang="en-GB" sz="2200" b="1" spc="10" dirty="0">
                <a:cs typeface="Times New Roman" panose="02020603050405020304" pitchFamily="18" charset="0"/>
              </a:rPr>
              <a:t>S</a:t>
            </a:r>
            <a:r>
              <a:rPr lang="en-GB" sz="2200" b="1" dirty="0">
                <a:cs typeface="Times New Roman" panose="02020603050405020304" pitchFamily="18" charset="0"/>
              </a:rPr>
              <a:t> </a:t>
            </a:r>
            <a:r>
              <a:rPr lang="en-GB" sz="2200" b="1" spc="-15" dirty="0">
                <a:cs typeface="Times New Roman" panose="02020603050405020304" pitchFamily="18" charset="0"/>
              </a:rPr>
              <a:t>M</a:t>
            </a:r>
            <a:r>
              <a:rPr lang="en-GB" sz="2200" b="1" spc="40" dirty="0">
                <a:cs typeface="Times New Roman" panose="02020603050405020304" pitchFamily="18" charset="0"/>
              </a:rPr>
              <a:t>A</a:t>
            </a:r>
            <a:r>
              <a:rPr lang="en-GB" sz="2200" b="1" spc="10" dirty="0">
                <a:cs typeface="Times New Roman" panose="02020603050405020304" pitchFamily="18" charset="0"/>
              </a:rPr>
              <a:t>DE</a:t>
            </a:r>
            <a:r>
              <a:rPr lang="en-GB" sz="2200" b="1" dirty="0">
                <a:cs typeface="Times New Roman" panose="02020603050405020304" pitchFamily="18" charset="0"/>
              </a:rPr>
              <a:t> </a:t>
            </a:r>
            <a:r>
              <a:rPr lang="en-GB" sz="2200" b="1" spc="40" dirty="0">
                <a:cs typeface="Times New Roman" panose="02020603050405020304" pitchFamily="18" charset="0"/>
              </a:rPr>
              <a:t>I</a:t>
            </a:r>
            <a:r>
              <a:rPr lang="en-GB" sz="2200" b="1" spc="15" dirty="0">
                <a:cs typeface="Times New Roman" panose="02020603050405020304" pitchFamily="18" charset="0"/>
              </a:rPr>
              <a:t>N</a:t>
            </a:r>
            <a:r>
              <a:rPr lang="en-GB" sz="2200" b="1" dirty="0">
                <a:cs typeface="Times New Roman" panose="02020603050405020304" pitchFamily="18" charset="0"/>
              </a:rPr>
              <a:t> </a:t>
            </a:r>
            <a:r>
              <a:rPr lang="en-GB" sz="2200" b="1" spc="45" dirty="0">
                <a:cs typeface="Times New Roman" panose="02020603050405020304" pitchFamily="18" charset="0"/>
              </a:rPr>
              <a:t>D</a:t>
            </a:r>
            <a:r>
              <a:rPr lang="en-GB" sz="2200" b="1" spc="-65" dirty="0">
                <a:cs typeface="Times New Roman" panose="02020603050405020304" pitchFamily="18" charset="0"/>
              </a:rPr>
              <a:t>E</a:t>
            </a:r>
            <a:r>
              <a:rPr lang="en-GB" sz="2200" b="1" spc="-30" dirty="0">
                <a:cs typeface="Times New Roman" panose="02020603050405020304" pitchFamily="18" charset="0"/>
              </a:rPr>
              <a:t>S</a:t>
            </a:r>
            <a:r>
              <a:rPr lang="en-GB" sz="2200" b="1" spc="35" dirty="0">
                <a:cs typeface="Times New Roman" panose="02020603050405020304" pitchFamily="18" charset="0"/>
              </a:rPr>
              <a:t>I</a:t>
            </a:r>
            <a:r>
              <a:rPr lang="en-GB" sz="2200" b="1" spc="-30" dirty="0">
                <a:cs typeface="Times New Roman" panose="02020603050405020304" pitchFamily="18" charset="0"/>
              </a:rPr>
              <a:t>G</a:t>
            </a:r>
            <a:r>
              <a:rPr lang="en-GB" sz="2200" b="1" spc="15" dirty="0">
                <a:cs typeface="Times New Roman" panose="02020603050405020304" pitchFamily="18" charset="0"/>
              </a:rPr>
              <a:t>N</a:t>
            </a:r>
            <a:r>
              <a:rPr lang="en-GB" sz="2200" b="1" dirty="0">
                <a:cs typeface="Times New Roman" panose="02020603050405020304" pitchFamily="18" charset="0"/>
              </a:rPr>
              <a:t> </a:t>
            </a:r>
            <a:r>
              <a:rPr lang="en-GB" sz="2200" b="1" spc="40" dirty="0">
                <a:cs typeface="Times New Roman" panose="02020603050405020304" pitchFamily="18" charset="0"/>
              </a:rPr>
              <a:t>OF </a:t>
            </a:r>
            <a:r>
              <a:rPr lang="en-GB" sz="2200" b="1" spc="20" dirty="0">
                <a:cs typeface="Times New Roman" panose="02020603050405020304" pitchFamily="18" charset="0"/>
              </a:rPr>
              <a:t>WELDED</a:t>
            </a:r>
            <a:r>
              <a:rPr lang="en-GB" sz="2200" b="1" spc="-204" dirty="0">
                <a:cs typeface="Times New Roman" panose="02020603050405020304" pitchFamily="18" charset="0"/>
              </a:rPr>
              <a:t> </a:t>
            </a:r>
            <a:r>
              <a:rPr lang="en-GB" sz="2200" b="1" spc="30" dirty="0">
                <a:cs typeface="Times New Roman" panose="02020603050405020304" pitchFamily="18" charset="0"/>
              </a:rPr>
              <a:t>JOINTS:</a:t>
            </a:r>
            <a:endParaRPr lang="en-GB" sz="2200" dirty="0">
              <a:cs typeface="Times New Roman" panose="02020603050405020304" pitchFamily="18" charset="0"/>
            </a:endParaRPr>
          </a:p>
          <a:p>
            <a:pPr marL="355600" indent="-342900" algn="just">
              <a:lnSpc>
                <a:spcPct val="150000"/>
              </a:lnSpc>
              <a:spcBef>
                <a:spcPts val="80"/>
              </a:spcBef>
              <a:buAutoNum type="arabicParenR"/>
              <a:tabLst>
                <a:tab pos="355600" algn="l"/>
                <a:tab pos="356235" algn="l"/>
                <a:tab pos="1270635" algn="l"/>
              </a:tabLst>
            </a:pPr>
            <a:r>
              <a:rPr sz="2200" dirty="0">
                <a:cs typeface="Times New Roman" panose="02020603050405020304" pitchFamily="18" charset="0"/>
              </a:rPr>
              <a:t>The </a:t>
            </a:r>
            <a:r>
              <a:rPr sz="2200" spc="190" dirty="0">
                <a:cs typeface="Times New Roman" panose="02020603050405020304" pitchFamily="18" charset="0"/>
              </a:rPr>
              <a:t> </a:t>
            </a:r>
            <a:r>
              <a:rPr sz="2200" spc="30" dirty="0">
                <a:cs typeface="Times New Roman" panose="02020603050405020304" pitchFamily="18" charset="0"/>
              </a:rPr>
              <a:t>load	</a:t>
            </a:r>
            <a:r>
              <a:rPr sz="2200" spc="15" dirty="0">
                <a:cs typeface="Times New Roman" panose="02020603050405020304" pitchFamily="18" charset="0"/>
              </a:rPr>
              <a:t>distributed </a:t>
            </a:r>
            <a:r>
              <a:rPr sz="2200" spc="25" dirty="0">
                <a:cs typeface="Times New Roman" panose="02020603050405020304" pitchFamily="18" charset="0"/>
              </a:rPr>
              <a:t>uniformly </a:t>
            </a:r>
            <a:r>
              <a:rPr sz="2200" spc="20" dirty="0">
                <a:cs typeface="Times New Roman" panose="02020603050405020304" pitchFamily="18" charset="0"/>
              </a:rPr>
              <a:t>along</a:t>
            </a:r>
            <a:r>
              <a:rPr sz="2200" spc="420" dirty="0">
                <a:cs typeface="Times New Roman" panose="02020603050405020304" pitchFamily="18" charset="0"/>
              </a:rPr>
              <a:t> </a:t>
            </a:r>
            <a:r>
              <a:rPr sz="2200" spc="25" dirty="0">
                <a:cs typeface="Times New Roman" panose="02020603050405020304" pitchFamily="18" charset="0"/>
              </a:rPr>
              <a:t>the</a:t>
            </a:r>
            <a:endParaRPr sz="2200" dirty="0">
              <a:cs typeface="Times New Roman" panose="02020603050405020304" pitchFamily="18" charset="0"/>
            </a:endParaRPr>
          </a:p>
          <a:p>
            <a:pPr marL="355600" algn="just">
              <a:lnSpc>
                <a:spcPct val="150000"/>
              </a:lnSpc>
              <a:spcBef>
                <a:spcPts val="20"/>
              </a:spcBef>
            </a:pPr>
            <a:r>
              <a:rPr sz="2200" dirty="0">
                <a:cs typeface="Times New Roman" panose="02020603050405020304" pitchFamily="18" charset="0"/>
              </a:rPr>
              <a:t>entire </a:t>
            </a:r>
            <a:r>
              <a:rPr sz="2200" spc="-10" dirty="0">
                <a:cs typeface="Times New Roman" panose="02020603050405020304" pitchFamily="18" charset="0"/>
              </a:rPr>
              <a:t>length </a:t>
            </a:r>
            <a:r>
              <a:rPr sz="2200" spc="25" dirty="0">
                <a:cs typeface="Times New Roman" panose="02020603050405020304" pitchFamily="18" charset="0"/>
              </a:rPr>
              <a:t>of</a:t>
            </a:r>
            <a:r>
              <a:rPr sz="2200" spc="-90" dirty="0">
                <a:cs typeface="Times New Roman" panose="02020603050405020304" pitchFamily="18" charset="0"/>
              </a:rPr>
              <a:t> </a:t>
            </a:r>
            <a:r>
              <a:rPr sz="2200" spc="-5" dirty="0">
                <a:cs typeface="Times New Roman" panose="02020603050405020304" pitchFamily="18" charset="0"/>
              </a:rPr>
              <a:t>weld.</a:t>
            </a:r>
            <a:endParaRPr sz="2200" dirty="0">
              <a:cs typeface="Times New Roman" panose="02020603050405020304" pitchFamily="18" charset="0"/>
            </a:endParaRPr>
          </a:p>
          <a:p>
            <a:pPr marL="355600" marR="7620" indent="-342900">
              <a:lnSpc>
                <a:spcPct val="150000"/>
              </a:lnSpc>
              <a:spcBef>
                <a:spcPts val="75"/>
              </a:spcBef>
              <a:buAutoNum type="arabicParenR" startAt="2"/>
              <a:tabLst>
                <a:tab pos="355600" algn="l"/>
                <a:tab pos="356235" algn="l"/>
                <a:tab pos="822325" algn="l"/>
                <a:tab pos="1423035" algn="l"/>
                <a:tab pos="1718945" algn="l"/>
                <a:tab pos="2395855" algn="l"/>
                <a:tab pos="2910840" algn="l"/>
                <a:tab pos="3320415" algn="l"/>
              </a:tabLst>
            </a:pPr>
            <a:r>
              <a:rPr sz="2200" spc="20" dirty="0">
                <a:cs typeface="Times New Roman" panose="02020603050405020304" pitchFamily="18" charset="0"/>
              </a:rPr>
              <a:t>T</a:t>
            </a:r>
            <a:r>
              <a:rPr sz="2200" spc="-30" dirty="0">
                <a:cs typeface="Times New Roman" panose="02020603050405020304" pitchFamily="18" charset="0"/>
              </a:rPr>
              <a:t>h</a:t>
            </a:r>
            <a:r>
              <a:rPr sz="2200" spc="10" dirty="0">
                <a:cs typeface="Times New Roman" panose="02020603050405020304" pitchFamily="18" charset="0"/>
              </a:rPr>
              <a:t>e</a:t>
            </a:r>
            <a:r>
              <a:rPr sz="2200" dirty="0">
                <a:cs typeface="Times New Roman" panose="02020603050405020304" pitchFamily="18" charset="0"/>
              </a:rPr>
              <a:t>	</a:t>
            </a:r>
            <a:r>
              <a:rPr sz="2200" spc="-5" dirty="0">
                <a:cs typeface="Times New Roman" panose="02020603050405020304" pitchFamily="18" charset="0"/>
              </a:rPr>
              <a:t>s</a:t>
            </a:r>
            <a:r>
              <a:rPr sz="2200" spc="10" dirty="0">
                <a:cs typeface="Times New Roman" panose="02020603050405020304" pitchFamily="18" charset="0"/>
              </a:rPr>
              <a:t>t</a:t>
            </a:r>
            <a:r>
              <a:rPr sz="2200" spc="5" dirty="0">
                <a:cs typeface="Times New Roman" panose="02020603050405020304" pitchFamily="18" charset="0"/>
              </a:rPr>
              <a:t>r</a:t>
            </a:r>
            <a:r>
              <a:rPr sz="2200" spc="55" dirty="0">
                <a:cs typeface="Times New Roman" panose="02020603050405020304" pitchFamily="18" charset="0"/>
              </a:rPr>
              <a:t>e</a:t>
            </a:r>
            <a:r>
              <a:rPr sz="2200" spc="-5" dirty="0">
                <a:cs typeface="Times New Roman" panose="02020603050405020304" pitchFamily="18" charset="0"/>
              </a:rPr>
              <a:t>s</a:t>
            </a:r>
            <a:r>
              <a:rPr sz="2200" spc="10" dirty="0">
                <a:cs typeface="Times New Roman" panose="02020603050405020304" pitchFamily="18" charset="0"/>
              </a:rPr>
              <a:t>s</a:t>
            </a:r>
            <a:r>
              <a:rPr lang="en-IN" sz="2200" dirty="0">
                <a:cs typeface="Times New Roman" panose="02020603050405020304" pitchFamily="18" charset="0"/>
              </a:rPr>
              <a:t> </a:t>
            </a:r>
            <a:r>
              <a:rPr sz="2200" spc="15" dirty="0">
                <a:cs typeface="Times New Roman" panose="02020603050405020304" pitchFamily="18" charset="0"/>
              </a:rPr>
              <a:t>i</a:t>
            </a:r>
            <a:r>
              <a:rPr sz="2200" spc="10" dirty="0">
                <a:cs typeface="Times New Roman" panose="02020603050405020304" pitchFamily="18" charset="0"/>
              </a:rPr>
              <a:t>s</a:t>
            </a:r>
            <a:r>
              <a:rPr lang="en-IN" sz="2200" dirty="0">
                <a:cs typeface="Times New Roman" panose="02020603050405020304" pitchFamily="18" charset="0"/>
              </a:rPr>
              <a:t> </a:t>
            </a:r>
            <a:r>
              <a:rPr sz="2200" spc="-5" dirty="0">
                <a:cs typeface="Times New Roman" panose="02020603050405020304" pitchFamily="18" charset="0"/>
              </a:rPr>
              <a:t>spread</a:t>
            </a:r>
            <a:r>
              <a:rPr lang="en-IN" sz="2200" spc="10" dirty="0">
                <a:cs typeface="Times New Roman" panose="02020603050405020304" pitchFamily="18" charset="0"/>
              </a:rPr>
              <a:t> </a:t>
            </a:r>
            <a:r>
              <a:rPr sz="2200" spc="120" dirty="0">
                <a:cs typeface="Times New Roman" panose="02020603050405020304" pitchFamily="18" charset="0"/>
              </a:rPr>
              <a:t>o</a:t>
            </a:r>
            <a:r>
              <a:rPr sz="2200" spc="-30" dirty="0">
                <a:cs typeface="Times New Roman" panose="02020603050405020304" pitchFamily="18" charset="0"/>
              </a:rPr>
              <a:t>v</a:t>
            </a:r>
            <a:r>
              <a:rPr sz="2200" spc="-20" dirty="0">
                <a:cs typeface="Times New Roman" panose="02020603050405020304" pitchFamily="18" charset="0"/>
              </a:rPr>
              <a:t>e</a:t>
            </a:r>
            <a:r>
              <a:rPr sz="2200" spc="5" dirty="0">
                <a:cs typeface="Times New Roman" panose="02020603050405020304" pitchFamily="18" charset="0"/>
              </a:rPr>
              <a:t>r</a:t>
            </a:r>
            <a:r>
              <a:rPr lang="en-IN" sz="2200" dirty="0">
                <a:cs typeface="Times New Roman" panose="02020603050405020304" pitchFamily="18" charset="0"/>
              </a:rPr>
              <a:t> </a:t>
            </a:r>
            <a:r>
              <a:rPr sz="2200" spc="90" dirty="0">
                <a:cs typeface="Times New Roman" panose="02020603050405020304" pitchFamily="18" charset="0"/>
              </a:rPr>
              <a:t>t</a:t>
            </a:r>
            <a:r>
              <a:rPr sz="2200" spc="40" dirty="0">
                <a:cs typeface="Times New Roman" panose="02020603050405020304" pitchFamily="18" charset="0"/>
              </a:rPr>
              <a:t>h</a:t>
            </a:r>
            <a:r>
              <a:rPr sz="2200" spc="10" dirty="0">
                <a:cs typeface="Times New Roman" panose="02020603050405020304" pitchFamily="18" charset="0"/>
              </a:rPr>
              <a:t>e</a:t>
            </a:r>
            <a:r>
              <a:rPr sz="2200" dirty="0">
                <a:cs typeface="Times New Roman" panose="02020603050405020304" pitchFamily="18" charset="0"/>
              </a:rPr>
              <a:t>	</a:t>
            </a:r>
            <a:r>
              <a:rPr sz="2200" spc="-20" dirty="0">
                <a:cs typeface="Times New Roman" panose="02020603050405020304" pitchFamily="18" charset="0"/>
              </a:rPr>
              <a:t>e</a:t>
            </a:r>
            <a:r>
              <a:rPr sz="2200" spc="5" dirty="0">
                <a:cs typeface="Times New Roman" panose="02020603050405020304" pitchFamily="18" charset="0"/>
              </a:rPr>
              <a:t>f</a:t>
            </a:r>
            <a:r>
              <a:rPr sz="2200" spc="75" dirty="0">
                <a:cs typeface="Times New Roman" panose="02020603050405020304" pitchFamily="18" charset="0"/>
              </a:rPr>
              <a:t>f</a:t>
            </a:r>
            <a:r>
              <a:rPr sz="2200" spc="-20" dirty="0">
                <a:cs typeface="Times New Roman" panose="02020603050405020304" pitchFamily="18" charset="0"/>
              </a:rPr>
              <a:t>ec</a:t>
            </a:r>
            <a:r>
              <a:rPr sz="2200" spc="10" dirty="0">
                <a:cs typeface="Times New Roman" panose="02020603050405020304" pitchFamily="18" charset="0"/>
              </a:rPr>
              <a:t>t</a:t>
            </a:r>
            <a:r>
              <a:rPr sz="2200" spc="90" dirty="0">
                <a:cs typeface="Times New Roman" panose="02020603050405020304" pitchFamily="18" charset="0"/>
              </a:rPr>
              <a:t>i</a:t>
            </a:r>
            <a:r>
              <a:rPr sz="2200" spc="-30" dirty="0">
                <a:cs typeface="Times New Roman" panose="02020603050405020304" pitchFamily="18" charset="0"/>
              </a:rPr>
              <a:t>v</a:t>
            </a:r>
            <a:r>
              <a:rPr sz="2200" spc="5" dirty="0">
                <a:cs typeface="Times New Roman" panose="02020603050405020304" pitchFamily="18" charset="0"/>
              </a:rPr>
              <a:t>e</a:t>
            </a:r>
            <a:r>
              <a:rPr lang="en-IN" sz="2200" spc="5" dirty="0">
                <a:cs typeface="Times New Roman" panose="02020603050405020304" pitchFamily="18" charset="0"/>
              </a:rPr>
              <a:t> </a:t>
            </a:r>
            <a:r>
              <a:rPr sz="2200" spc="5" dirty="0">
                <a:cs typeface="Times New Roman" panose="02020603050405020304" pitchFamily="18" charset="0"/>
              </a:rPr>
              <a:t>section</a:t>
            </a:r>
            <a:r>
              <a:rPr sz="2200" spc="100" dirty="0">
                <a:cs typeface="Times New Roman" panose="02020603050405020304" pitchFamily="18" charset="0"/>
              </a:rPr>
              <a:t> </a:t>
            </a:r>
            <a:r>
              <a:rPr sz="2200" spc="-10" dirty="0">
                <a:cs typeface="Times New Roman" panose="02020603050405020304" pitchFamily="18" charset="0"/>
              </a:rPr>
              <a:t>uniformly.</a:t>
            </a:r>
            <a:endParaRPr sz="2200" dirty="0">
              <a:cs typeface="Times New Roman" panose="02020603050405020304" pitchFamily="18" charset="0"/>
            </a:endParaRPr>
          </a:p>
          <a:p>
            <a:pPr marL="355600" marR="5080" indent="-342900" algn="just">
              <a:lnSpc>
                <a:spcPct val="150000"/>
              </a:lnSpc>
              <a:spcBef>
                <a:spcPts val="40"/>
              </a:spcBef>
              <a:buAutoNum type="arabicParenR" startAt="2"/>
              <a:tabLst>
                <a:tab pos="356235" algn="l"/>
              </a:tabLst>
            </a:pPr>
            <a:r>
              <a:rPr sz="2200" spc="10" dirty="0">
                <a:cs typeface="Times New Roman" panose="02020603050405020304" pitchFamily="18" charset="0"/>
              </a:rPr>
              <a:t>Suitable </a:t>
            </a:r>
            <a:r>
              <a:rPr sz="2200" spc="20" dirty="0">
                <a:cs typeface="Times New Roman" panose="02020603050405020304" pitchFamily="18" charset="0"/>
              </a:rPr>
              <a:t>stress </a:t>
            </a:r>
            <a:r>
              <a:rPr sz="2200" spc="15" dirty="0">
                <a:cs typeface="Times New Roman" panose="02020603050405020304" pitchFamily="18" charset="0"/>
              </a:rPr>
              <a:t>concentration factors and  </a:t>
            </a:r>
            <a:r>
              <a:rPr sz="2200" spc="5" dirty="0">
                <a:cs typeface="Times New Roman" panose="02020603050405020304" pitchFamily="18" charset="0"/>
              </a:rPr>
              <a:t>factors </a:t>
            </a:r>
            <a:r>
              <a:rPr sz="2200" spc="25" dirty="0">
                <a:cs typeface="Times New Roman" panose="02020603050405020304" pitchFamily="18" charset="0"/>
              </a:rPr>
              <a:t>of </a:t>
            </a:r>
            <a:r>
              <a:rPr sz="2200" spc="20" dirty="0">
                <a:cs typeface="Times New Roman" panose="02020603050405020304" pitchFamily="18" charset="0"/>
              </a:rPr>
              <a:t>safety are </a:t>
            </a:r>
            <a:r>
              <a:rPr sz="2200" spc="25" dirty="0">
                <a:cs typeface="Times New Roman" panose="02020603050405020304" pitchFamily="18" charset="0"/>
              </a:rPr>
              <a:t>employed </a:t>
            </a:r>
            <a:r>
              <a:rPr sz="2200" spc="15" dirty="0">
                <a:cs typeface="Times New Roman" panose="02020603050405020304" pitchFamily="18" charset="0"/>
              </a:rPr>
              <a:t>to </a:t>
            </a:r>
            <a:r>
              <a:rPr sz="2200" spc="10" dirty="0">
                <a:cs typeface="Times New Roman" panose="02020603050405020304" pitchFamily="18" charset="0"/>
              </a:rPr>
              <a:t>account </a:t>
            </a:r>
            <a:r>
              <a:rPr sz="2200" spc="20" dirty="0">
                <a:cs typeface="Times New Roman" panose="02020603050405020304" pitchFamily="18" charset="0"/>
              </a:rPr>
              <a:t>for  </a:t>
            </a:r>
            <a:r>
              <a:rPr sz="2200" spc="-5" dirty="0">
                <a:cs typeface="Times New Roman" panose="02020603050405020304" pitchFamily="18" charset="0"/>
              </a:rPr>
              <a:t>the </a:t>
            </a:r>
            <a:r>
              <a:rPr sz="2200" dirty="0">
                <a:cs typeface="Times New Roman" panose="02020603050405020304" pitchFamily="18" charset="0"/>
              </a:rPr>
              <a:t>unknown </a:t>
            </a:r>
            <a:r>
              <a:rPr sz="2200" spc="5" dirty="0">
                <a:cs typeface="Times New Roman" panose="02020603050405020304" pitchFamily="18" charset="0"/>
              </a:rPr>
              <a:t>factors</a:t>
            </a:r>
            <a:r>
              <a:rPr sz="2200" spc="-40" dirty="0">
                <a:cs typeface="Times New Roman" panose="02020603050405020304" pitchFamily="18" charset="0"/>
              </a:rPr>
              <a:t> </a:t>
            </a:r>
            <a:r>
              <a:rPr sz="2200" spc="-5" dirty="0">
                <a:cs typeface="Times New Roman" panose="02020603050405020304" pitchFamily="18" charset="0"/>
              </a:rPr>
              <a:t>like,</a:t>
            </a:r>
            <a:endParaRPr sz="2200" dirty="0">
              <a:cs typeface="Times New Roman" panose="02020603050405020304" pitchFamily="18" charset="0"/>
            </a:endParaRPr>
          </a:p>
          <a:p>
            <a:pPr marL="355600" marR="5080" lvl="1" algn="just">
              <a:lnSpc>
                <a:spcPct val="150000"/>
              </a:lnSpc>
              <a:spcBef>
                <a:spcPts val="75"/>
              </a:spcBef>
              <a:buAutoNum type="alphaLcParenR"/>
              <a:tabLst>
                <a:tab pos="565785" algn="l"/>
              </a:tabLst>
            </a:pPr>
            <a:r>
              <a:rPr sz="2200" spc="20" dirty="0">
                <a:cs typeface="Times New Roman" panose="02020603050405020304" pitchFamily="18" charset="0"/>
              </a:rPr>
              <a:t>Change </a:t>
            </a:r>
            <a:r>
              <a:rPr sz="2200" spc="15" dirty="0">
                <a:cs typeface="Times New Roman" panose="02020603050405020304" pitchFamily="18" charset="0"/>
              </a:rPr>
              <a:t>in </a:t>
            </a:r>
            <a:r>
              <a:rPr sz="2200" spc="5" dirty="0">
                <a:cs typeface="Times New Roman" panose="02020603050405020304" pitchFamily="18" charset="0"/>
              </a:rPr>
              <a:t>physical </a:t>
            </a:r>
            <a:r>
              <a:rPr sz="2200" spc="15" dirty="0">
                <a:cs typeface="Times New Roman" panose="02020603050405020304" pitchFamily="18" charset="0"/>
              </a:rPr>
              <a:t>properties </a:t>
            </a:r>
            <a:r>
              <a:rPr sz="2200" spc="10" dirty="0">
                <a:cs typeface="Times New Roman" panose="02020603050405020304" pitchFamily="18" charset="0"/>
              </a:rPr>
              <a:t>due </a:t>
            </a:r>
            <a:r>
              <a:rPr sz="2200" spc="15" dirty="0">
                <a:cs typeface="Times New Roman" panose="02020603050405020304" pitchFamily="18" charset="0"/>
              </a:rPr>
              <a:t>to </a:t>
            </a:r>
            <a:r>
              <a:rPr sz="2200" spc="10" dirty="0">
                <a:cs typeface="Times New Roman" panose="02020603050405020304" pitchFamily="18" charset="0"/>
              </a:rPr>
              <a:t>high  </a:t>
            </a:r>
            <a:r>
              <a:rPr sz="2200" dirty="0">
                <a:cs typeface="Times New Roman" panose="02020603050405020304" pitchFamily="18" charset="0"/>
              </a:rPr>
              <a:t>rate </a:t>
            </a:r>
            <a:r>
              <a:rPr sz="2200" spc="25" dirty="0">
                <a:cs typeface="Times New Roman" panose="02020603050405020304" pitchFamily="18" charset="0"/>
              </a:rPr>
              <a:t>of</a:t>
            </a:r>
            <a:r>
              <a:rPr sz="2200" spc="95" dirty="0">
                <a:cs typeface="Times New Roman" panose="02020603050405020304" pitchFamily="18" charset="0"/>
              </a:rPr>
              <a:t> </a:t>
            </a:r>
            <a:r>
              <a:rPr sz="2200" spc="5" dirty="0">
                <a:cs typeface="Times New Roman" panose="02020603050405020304" pitchFamily="18" charset="0"/>
              </a:rPr>
              <a:t>cooling.</a:t>
            </a:r>
            <a:endParaRPr sz="2200" dirty="0">
              <a:cs typeface="Times New Roman" panose="02020603050405020304" pitchFamily="18" charset="0"/>
            </a:endParaRPr>
          </a:p>
          <a:p>
            <a:pPr marL="574675" lvl="1" indent="-219075" algn="just">
              <a:lnSpc>
                <a:spcPct val="150000"/>
              </a:lnSpc>
              <a:spcBef>
                <a:spcPts val="90"/>
              </a:spcBef>
              <a:buAutoNum type="alphaLcParenR"/>
              <a:tabLst>
                <a:tab pos="575310" algn="l"/>
              </a:tabLst>
            </a:pPr>
            <a:r>
              <a:rPr sz="2200" spc="-15" dirty="0">
                <a:cs typeface="Times New Roman" panose="02020603050405020304" pitchFamily="18" charset="0"/>
              </a:rPr>
              <a:t>Thermal </a:t>
            </a:r>
            <a:r>
              <a:rPr sz="2200" spc="-5" dirty="0">
                <a:cs typeface="Times New Roman" panose="02020603050405020304" pitchFamily="18" charset="0"/>
              </a:rPr>
              <a:t>stresses </a:t>
            </a:r>
            <a:r>
              <a:rPr sz="2200" spc="15" dirty="0">
                <a:cs typeface="Times New Roman" panose="02020603050405020304" pitchFamily="18" charset="0"/>
              </a:rPr>
              <a:t>in</a:t>
            </a:r>
            <a:r>
              <a:rPr sz="2200" spc="95" dirty="0">
                <a:cs typeface="Times New Roman" panose="02020603050405020304" pitchFamily="18" charset="0"/>
              </a:rPr>
              <a:t> </a:t>
            </a:r>
            <a:r>
              <a:rPr sz="2200" spc="-5" dirty="0">
                <a:cs typeface="Times New Roman" panose="02020603050405020304" pitchFamily="18" charset="0"/>
              </a:rPr>
              <a:t>welds.</a:t>
            </a:r>
            <a:endParaRPr sz="2200" dirty="0">
              <a:cs typeface="Times New Roman" panose="02020603050405020304" pitchFamily="18" charset="0"/>
            </a:endParaRPr>
          </a:p>
          <a:p>
            <a:pPr marL="355600" lvl="1" algn="just">
              <a:lnSpc>
                <a:spcPct val="150000"/>
              </a:lnSpc>
              <a:spcBef>
                <a:spcPts val="90"/>
              </a:spcBef>
              <a:buAutoNum type="alphaLcParenR"/>
              <a:tabLst>
                <a:tab pos="565785" algn="l"/>
              </a:tabLst>
            </a:pPr>
            <a:r>
              <a:rPr sz="2200" dirty="0">
                <a:cs typeface="Times New Roman" panose="02020603050405020304" pitchFamily="18" charset="0"/>
              </a:rPr>
              <a:t>Homogeneity </a:t>
            </a:r>
            <a:r>
              <a:rPr sz="2200" spc="25" dirty="0">
                <a:cs typeface="Times New Roman" panose="02020603050405020304" pitchFamily="18" charset="0"/>
              </a:rPr>
              <a:t>of </a:t>
            </a:r>
            <a:r>
              <a:rPr sz="2200" dirty="0">
                <a:cs typeface="Times New Roman" panose="02020603050405020304" pitchFamily="18" charset="0"/>
              </a:rPr>
              <a:t>weld</a:t>
            </a:r>
            <a:r>
              <a:rPr sz="2200" spc="-65" dirty="0">
                <a:cs typeface="Times New Roman" panose="02020603050405020304" pitchFamily="18" charset="0"/>
              </a:rPr>
              <a:t> </a:t>
            </a:r>
            <a:r>
              <a:rPr sz="2200" spc="-5" dirty="0">
                <a:cs typeface="Times New Roman" panose="02020603050405020304" pitchFamily="18" charset="0"/>
              </a:rPr>
              <a:t>metal.</a:t>
            </a:r>
            <a:endParaRPr sz="2200" dirty="0">
              <a:cs typeface="Times New Roman" panose="02020603050405020304" pitchFamily="18" charset="0"/>
            </a:endParaRPr>
          </a:p>
          <a:p>
            <a:pPr marL="355600" indent="-342900" algn="just">
              <a:lnSpc>
                <a:spcPct val="150000"/>
              </a:lnSpc>
              <a:spcBef>
                <a:spcPts val="20"/>
              </a:spcBef>
              <a:buAutoNum type="arabicParenR" startAt="2"/>
              <a:tabLst>
                <a:tab pos="355600" algn="l"/>
                <a:tab pos="356235" algn="l"/>
              </a:tabLst>
            </a:pPr>
            <a:r>
              <a:rPr sz="2200" spc="5" dirty="0">
                <a:cs typeface="Times New Roman" panose="02020603050405020304" pitchFamily="18" charset="0"/>
              </a:rPr>
              <a:t>Proper </a:t>
            </a:r>
            <a:r>
              <a:rPr sz="2200" spc="-30" dirty="0">
                <a:cs typeface="Times New Roman" panose="02020603050405020304" pitchFamily="18" charset="0"/>
              </a:rPr>
              <a:t>type </a:t>
            </a:r>
            <a:r>
              <a:rPr sz="2200" spc="25" dirty="0">
                <a:cs typeface="Times New Roman" panose="02020603050405020304" pitchFamily="18" charset="0"/>
              </a:rPr>
              <a:t>of </a:t>
            </a:r>
            <a:r>
              <a:rPr sz="2200" spc="-5" dirty="0">
                <a:cs typeface="Times New Roman" panose="02020603050405020304" pitchFamily="18" charset="0"/>
              </a:rPr>
              <a:t>welded </a:t>
            </a:r>
            <a:r>
              <a:rPr sz="2200" spc="10" dirty="0">
                <a:cs typeface="Times New Roman" panose="02020603050405020304" pitchFamily="18" charset="0"/>
              </a:rPr>
              <a:t>joint is</a:t>
            </a:r>
            <a:r>
              <a:rPr sz="2200" spc="-204" dirty="0">
                <a:cs typeface="Times New Roman" panose="02020603050405020304" pitchFamily="18" charset="0"/>
              </a:rPr>
              <a:t> </a:t>
            </a:r>
            <a:r>
              <a:rPr sz="2200" dirty="0">
                <a:cs typeface="Times New Roman" panose="02020603050405020304" pitchFamily="18" charset="0"/>
              </a:rPr>
              <a:t>used.</a:t>
            </a:r>
          </a:p>
        </p:txBody>
      </p:sp>
    </p:spTree>
    <p:extLst>
      <p:ext uri="{BB962C8B-B14F-4D97-AF65-F5344CB8AC3E}">
        <p14:creationId xmlns:p14="http://schemas.microsoft.com/office/powerpoint/2010/main" val="1873918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411</Words>
  <Application>Microsoft Office PowerPoint</Application>
  <PresentationFormat>Widescreen</PresentationFormat>
  <Paragraphs>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Dinesh Kumar</cp:lastModifiedBy>
  <cp:revision>647</cp:revision>
  <dcterms:created xsi:type="dcterms:W3CDTF">2022-03-30T06:30:43Z</dcterms:created>
  <dcterms:modified xsi:type="dcterms:W3CDTF">2026-01-02T12:27:21Z</dcterms:modified>
</cp:coreProperties>
</file>