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7C0A0B4-F16E-4595-87A7-AB7150DD8CA3}" type="datetimeFigureOut">
              <a:rPr lang="en-GB" smtClean="0"/>
              <a:t>02/01/2026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7AFB61-BA97-4F7A-956E-FEA743D6F136}" type="slidenum">
              <a:rPr lang="en-GB" smtClean="0"/>
              <a:t>‹#›</a:t>
            </a:fld>
            <a:endParaRPr lang="en-GB"/>
          </a:p>
        </p:txBody>
      </p:sp>
    </p:spTree>
    <p:extLst>
      <p:ext uri="{BB962C8B-B14F-4D97-AF65-F5344CB8AC3E}">
        <p14:creationId xmlns:p14="http://schemas.microsoft.com/office/powerpoint/2010/main" val="1304606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C0A0B4-F16E-4595-87A7-AB7150DD8CA3}" type="datetimeFigureOut">
              <a:rPr lang="en-GB" smtClean="0"/>
              <a:t>02/01/2026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7AFB61-BA97-4F7A-956E-FEA743D6F136}" type="slidenum">
              <a:rPr lang="en-GB" smtClean="0"/>
              <a:t>‹#›</a:t>
            </a:fld>
            <a:endParaRPr lang="en-GB"/>
          </a:p>
        </p:txBody>
      </p:sp>
    </p:spTree>
    <p:extLst>
      <p:ext uri="{BB962C8B-B14F-4D97-AF65-F5344CB8AC3E}">
        <p14:creationId xmlns:p14="http://schemas.microsoft.com/office/powerpoint/2010/main" val="3021126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C0A0B4-F16E-4595-87A7-AB7150DD8CA3}" type="datetimeFigureOut">
              <a:rPr lang="en-GB" smtClean="0"/>
              <a:t>02/01/2026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7AFB61-BA97-4F7A-956E-FEA743D6F136}" type="slidenum">
              <a:rPr lang="en-GB" smtClean="0"/>
              <a:t>‹#›</a:t>
            </a:fld>
            <a:endParaRPr lang="en-GB"/>
          </a:p>
        </p:txBody>
      </p:sp>
    </p:spTree>
    <p:extLst>
      <p:ext uri="{BB962C8B-B14F-4D97-AF65-F5344CB8AC3E}">
        <p14:creationId xmlns:p14="http://schemas.microsoft.com/office/powerpoint/2010/main" val="700026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C0A0B4-F16E-4595-87A7-AB7150DD8CA3}" type="datetimeFigureOut">
              <a:rPr lang="en-GB" smtClean="0"/>
              <a:t>02/01/2026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7AFB61-BA97-4F7A-956E-FEA743D6F136}" type="slidenum">
              <a:rPr lang="en-GB" smtClean="0"/>
              <a:t>‹#›</a:t>
            </a:fld>
            <a:endParaRPr lang="en-GB"/>
          </a:p>
        </p:txBody>
      </p:sp>
    </p:spTree>
    <p:extLst>
      <p:ext uri="{BB962C8B-B14F-4D97-AF65-F5344CB8AC3E}">
        <p14:creationId xmlns:p14="http://schemas.microsoft.com/office/powerpoint/2010/main" val="1391622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C0A0B4-F16E-4595-87A7-AB7150DD8CA3}" type="datetimeFigureOut">
              <a:rPr lang="en-GB" smtClean="0"/>
              <a:t>02/01/2026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7AFB61-BA97-4F7A-956E-FEA743D6F136}" type="slidenum">
              <a:rPr lang="en-GB" smtClean="0"/>
              <a:t>‹#›</a:t>
            </a:fld>
            <a:endParaRPr lang="en-GB"/>
          </a:p>
        </p:txBody>
      </p:sp>
    </p:spTree>
    <p:extLst>
      <p:ext uri="{BB962C8B-B14F-4D97-AF65-F5344CB8AC3E}">
        <p14:creationId xmlns:p14="http://schemas.microsoft.com/office/powerpoint/2010/main" val="1244828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7C0A0B4-F16E-4595-87A7-AB7150DD8CA3}" type="datetimeFigureOut">
              <a:rPr lang="en-GB" smtClean="0"/>
              <a:t>02/01/2026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7AFB61-BA97-4F7A-956E-FEA743D6F136}" type="slidenum">
              <a:rPr lang="en-GB" smtClean="0"/>
              <a:t>‹#›</a:t>
            </a:fld>
            <a:endParaRPr lang="en-GB"/>
          </a:p>
        </p:txBody>
      </p:sp>
    </p:spTree>
    <p:extLst>
      <p:ext uri="{BB962C8B-B14F-4D97-AF65-F5344CB8AC3E}">
        <p14:creationId xmlns:p14="http://schemas.microsoft.com/office/powerpoint/2010/main" val="4166190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7C0A0B4-F16E-4595-87A7-AB7150DD8CA3}" type="datetimeFigureOut">
              <a:rPr lang="en-GB" smtClean="0"/>
              <a:t>02/01/2026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7AFB61-BA97-4F7A-956E-FEA743D6F136}" type="slidenum">
              <a:rPr lang="en-GB" smtClean="0"/>
              <a:t>‹#›</a:t>
            </a:fld>
            <a:endParaRPr lang="en-GB"/>
          </a:p>
        </p:txBody>
      </p:sp>
    </p:spTree>
    <p:extLst>
      <p:ext uri="{BB962C8B-B14F-4D97-AF65-F5344CB8AC3E}">
        <p14:creationId xmlns:p14="http://schemas.microsoft.com/office/powerpoint/2010/main" val="315130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7C0A0B4-F16E-4595-87A7-AB7150DD8CA3}" type="datetimeFigureOut">
              <a:rPr lang="en-GB" smtClean="0"/>
              <a:t>02/01/2026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7AFB61-BA97-4F7A-956E-FEA743D6F136}" type="slidenum">
              <a:rPr lang="en-GB" smtClean="0"/>
              <a:t>‹#›</a:t>
            </a:fld>
            <a:endParaRPr lang="en-GB"/>
          </a:p>
        </p:txBody>
      </p:sp>
    </p:spTree>
    <p:extLst>
      <p:ext uri="{BB962C8B-B14F-4D97-AF65-F5344CB8AC3E}">
        <p14:creationId xmlns:p14="http://schemas.microsoft.com/office/powerpoint/2010/main" val="4231927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C0A0B4-F16E-4595-87A7-AB7150DD8CA3}" type="datetimeFigureOut">
              <a:rPr lang="en-GB" smtClean="0"/>
              <a:t>02/01/2026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7AFB61-BA97-4F7A-956E-FEA743D6F136}" type="slidenum">
              <a:rPr lang="en-GB" smtClean="0"/>
              <a:t>‹#›</a:t>
            </a:fld>
            <a:endParaRPr lang="en-GB"/>
          </a:p>
        </p:txBody>
      </p:sp>
    </p:spTree>
    <p:extLst>
      <p:ext uri="{BB962C8B-B14F-4D97-AF65-F5344CB8AC3E}">
        <p14:creationId xmlns:p14="http://schemas.microsoft.com/office/powerpoint/2010/main" val="440201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C0A0B4-F16E-4595-87A7-AB7150DD8CA3}" type="datetimeFigureOut">
              <a:rPr lang="en-GB" smtClean="0"/>
              <a:t>02/01/2026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7AFB61-BA97-4F7A-956E-FEA743D6F136}" type="slidenum">
              <a:rPr lang="en-GB" smtClean="0"/>
              <a:t>‹#›</a:t>
            </a:fld>
            <a:endParaRPr lang="en-GB"/>
          </a:p>
        </p:txBody>
      </p:sp>
    </p:spTree>
    <p:extLst>
      <p:ext uri="{BB962C8B-B14F-4D97-AF65-F5344CB8AC3E}">
        <p14:creationId xmlns:p14="http://schemas.microsoft.com/office/powerpoint/2010/main" val="668571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C0A0B4-F16E-4595-87A7-AB7150DD8CA3}" type="datetimeFigureOut">
              <a:rPr lang="en-GB" smtClean="0"/>
              <a:t>02/01/2026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7AFB61-BA97-4F7A-956E-FEA743D6F136}" type="slidenum">
              <a:rPr lang="en-GB" smtClean="0"/>
              <a:t>‹#›</a:t>
            </a:fld>
            <a:endParaRPr lang="en-GB"/>
          </a:p>
        </p:txBody>
      </p:sp>
    </p:spTree>
    <p:extLst>
      <p:ext uri="{BB962C8B-B14F-4D97-AF65-F5344CB8AC3E}">
        <p14:creationId xmlns:p14="http://schemas.microsoft.com/office/powerpoint/2010/main" val="2681110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C0A0B4-F16E-4595-87A7-AB7150DD8CA3}" type="datetimeFigureOut">
              <a:rPr lang="en-GB" smtClean="0"/>
              <a:t>02/01/2026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7AFB61-BA97-4F7A-956E-FEA743D6F136}" type="slidenum">
              <a:rPr lang="en-GB" smtClean="0"/>
              <a:t>‹#›</a:t>
            </a:fld>
            <a:endParaRPr lang="en-GB"/>
          </a:p>
        </p:txBody>
      </p:sp>
    </p:spTree>
    <p:extLst>
      <p:ext uri="{BB962C8B-B14F-4D97-AF65-F5344CB8AC3E}">
        <p14:creationId xmlns:p14="http://schemas.microsoft.com/office/powerpoint/2010/main" val="284289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1680" y="407017"/>
            <a:ext cx="8425532" cy="3908762"/>
          </a:xfrm>
          <a:prstGeom prst="rect">
            <a:avLst/>
          </a:prstGeom>
          <a:noFill/>
        </p:spPr>
        <p:txBody>
          <a:bodyPr wrap="square" lIns="91440" tIns="45720" rIns="91440" bIns="45720">
            <a:spAutoFit/>
          </a:bodyPr>
          <a:lstStyle/>
          <a:p>
            <a:pPr algn="ctr"/>
            <a:r>
              <a:rPr lang="en-US" sz="7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DESIGN OF MACHINE ELEMENTS-I</a:t>
            </a:r>
          </a:p>
          <a:p>
            <a:pPr algn="ctr"/>
            <a:r>
              <a:rPr lang="en-US" sz="5400" b="1" dirty="0">
                <a:ln w="0"/>
              </a:rPr>
              <a:t>BME 2201</a:t>
            </a:r>
          </a:p>
          <a:p>
            <a:pPr algn="ctr"/>
            <a:r>
              <a:rPr lang="en-US" sz="5400" b="1">
                <a:ln w="0"/>
              </a:rPr>
              <a:t>Lecture 13 </a:t>
            </a:r>
            <a:r>
              <a:rPr lang="en-US" sz="5400" b="1" dirty="0">
                <a:ln w="0"/>
              </a:rPr>
              <a:t>Module 2</a:t>
            </a:r>
          </a:p>
        </p:txBody>
      </p:sp>
      <p:sp>
        <p:nvSpPr>
          <p:cNvPr id="3" name="TextBox 2"/>
          <p:cNvSpPr txBox="1"/>
          <p:nvPr/>
        </p:nvSpPr>
        <p:spPr>
          <a:xfrm>
            <a:off x="8679765" y="5387926"/>
            <a:ext cx="3376247" cy="1323439"/>
          </a:xfrm>
          <a:prstGeom prst="rect">
            <a:avLst/>
          </a:prstGeom>
          <a:noFill/>
        </p:spPr>
        <p:txBody>
          <a:bodyPr wrap="square" rtlCol="0">
            <a:spAutoFit/>
          </a:bodyPr>
          <a:lstStyle/>
          <a:p>
            <a:r>
              <a:rPr lang="en-IN" sz="2000" b="1" spc="300" dirty="0"/>
              <a:t>Dinesh Kumar</a:t>
            </a:r>
          </a:p>
          <a:p>
            <a:r>
              <a:rPr lang="en-IN" sz="2000" b="1" spc="300" dirty="0"/>
              <a:t>Assistant Professor </a:t>
            </a:r>
          </a:p>
          <a:p>
            <a:r>
              <a:rPr lang="en-IN" sz="2000" b="1" spc="300" dirty="0"/>
              <a:t>School of Engineering</a:t>
            </a:r>
          </a:p>
          <a:p>
            <a:r>
              <a:rPr lang="en-IN" sz="2000" b="1" spc="300" dirty="0"/>
              <a:t>DYPIU</a:t>
            </a:r>
            <a:endParaRPr lang="en-GB" sz="2000" b="1" spc="300" dirty="0"/>
          </a:p>
        </p:txBody>
      </p:sp>
    </p:spTree>
    <p:extLst>
      <p:ext uri="{BB962C8B-B14F-4D97-AF65-F5344CB8AC3E}">
        <p14:creationId xmlns:p14="http://schemas.microsoft.com/office/powerpoint/2010/main" val="3549471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70918" y="100677"/>
            <a:ext cx="3752246" cy="461665"/>
          </a:xfrm>
          <a:prstGeom prst="rect">
            <a:avLst/>
          </a:prstGeom>
        </p:spPr>
        <p:txBody>
          <a:bodyPr wrap="none">
            <a:spAutoFit/>
          </a:bodyPr>
          <a:lstStyle/>
          <a:p>
            <a:r>
              <a:rPr lang="en-GB" sz="2400" b="1" dirty="0"/>
              <a:t>STRENGTH OF BUTT WELDS </a:t>
            </a:r>
          </a:p>
        </p:txBody>
      </p:sp>
      <p:pic>
        <p:nvPicPr>
          <p:cNvPr id="5" name="Picture 4"/>
          <p:cNvPicPr>
            <a:picLocks noChangeAspect="1"/>
          </p:cNvPicPr>
          <p:nvPr/>
        </p:nvPicPr>
        <p:blipFill rotWithShape="1">
          <a:blip r:embed="rId2"/>
          <a:srcRect l="34827" t="20048" r="23547" b="24759"/>
          <a:stretch/>
        </p:blipFill>
        <p:spPr>
          <a:xfrm>
            <a:off x="7723164" y="1702192"/>
            <a:ext cx="4248443" cy="3167022"/>
          </a:xfrm>
          <a:prstGeom prst="rect">
            <a:avLst/>
          </a:prstGeom>
        </p:spPr>
      </p:pic>
      <p:sp>
        <p:nvSpPr>
          <p:cNvPr id="6" name="Rectangle 5"/>
          <p:cNvSpPr/>
          <p:nvPr/>
        </p:nvSpPr>
        <p:spPr>
          <a:xfrm>
            <a:off x="375138" y="537680"/>
            <a:ext cx="7137010" cy="1061829"/>
          </a:xfrm>
          <a:prstGeom prst="rect">
            <a:avLst/>
          </a:prstGeom>
        </p:spPr>
        <p:txBody>
          <a:bodyPr wrap="square">
            <a:spAutoFit/>
          </a:bodyPr>
          <a:lstStyle/>
          <a:p>
            <a:pPr algn="just">
              <a:lnSpc>
                <a:spcPct val="150000"/>
              </a:lnSpc>
            </a:pPr>
            <a:r>
              <a:rPr lang="en-GB" sz="2100" dirty="0"/>
              <a:t>A butt welded joint, subjected to tensile force P, is shown in Figure The average tensile stress in the weld is given by</a:t>
            </a:r>
          </a:p>
        </p:txBody>
      </p:sp>
      <p:pic>
        <p:nvPicPr>
          <p:cNvPr id="7" name="Picture 6"/>
          <p:cNvPicPr>
            <a:picLocks noChangeAspect="1"/>
          </p:cNvPicPr>
          <p:nvPr/>
        </p:nvPicPr>
        <p:blipFill rotWithShape="1">
          <a:blip r:embed="rId3"/>
          <a:srcRect l="15473" t="21971" r="23654" b="22259"/>
          <a:stretch/>
        </p:blipFill>
        <p:spPr>
          <a:xfrm>
            <a:off x="1505243" y="2009517"/>
            <a:ext cx="4501661" cy="2318795"/>
          </a:xfrm>
          <a:prstGeom prst="rect">
            <a:avLst/>
          </a:prstGeom>
        </p:spPr>
      </p:pic>
      <p:sp>
        <p:nvSpPr>
          <p:cNvPr id="8" name="Rectangle 7"/>
          <p:cNvSpPr/>
          <p:nvPr/>
        </p:nvSpPr>
        <p:spPr>
          <a:xfrm>
            <a:off x="257907" y="5178703"/>
            <a:ext cx="11497994" cy="1011752"/>
          </a:xfrm>
          <a:prstGeom prst="rect">
            <a:avLst/>
          </a:prstGeom>
        </p:spPr>
        <p:txBody>
          <a:bodyPr wrap="square">
            <a:spAutoFit/>
          </a:bodyPr>
          <a:lstStyle/>
          <a:p>
            <a:pPr algn="just">
              <a:lnSpc>
                <a:spcPct val="150000"/>
              </a:lnSpc>
            </a:pPr>
            <a:r>
              <a:rPr lang="en-GB" sz="2100" dirty="0"/>
              <a:t>The throat of the weld does not include the bulge or reinforcement. The reinforcement is provided to compensate for ﬂaws in the weld. Equating the throat of the weld h to the plate thickness t</a:t>
            </a:r>
          </a:p>
        </p:txBody>
      </p:sp>
    </p:spTree>
    <p:extLst>
      <p:ext uri="{BB962C8B-B14F-4D97-AF65-F5344CB8AC3E}">
        <p14:creationId xmlns:p14="http://schemas.microsoft.com/office/powerpoint/2010/main" val="1115203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962" t="25817" r="52847" b="65529"/>
          <a:stretch/>
        </p:blipFill>
        <p:spPr>
          <a:xfrm>
            <a:off x="1716259" y="689317"/>
            <a:ext cx="1434905" cy="529268"/>
          </a:xfrm>
          <a:prstGeom prst="rect">
            <a:avLst/>
          </a:prstGeom>
        </p:spPr>
      </p:pic>
      <p:pic>
        <p:nvPicPr>
          <p:cNvPr id="3" name="Picture 2"/>
          <p:cNvPicPr>
            <a:picLocks noChangeAspect="1"/>
          </p:cNvPicPr>
          <p:nvPr/>
        </p:nvPicPr>
        <p:blipFill rotWithShape="1">
          <a:blip r:embed="rId2"/>
          <a:srcRect l="9527" t="33894" r="29061" b="35721"/>
          <a:stretch/>
        </p:blipFill>
        <p:spPr>
          <a:xfrm>
            <a:off x="1012874" y="1921970"/>
            <a:ext cx="6020972" cy="1674848"/>
          </a:xfrm>
          <a:prstGeom prst="rect">
            <a:avLst/>
          </a:prstGeom>
        </p:spPr>
      </p:pic>
    </p:spTree>
    <p:extLst>
      <p:ext uri="{BB962C8B-B14F-4D97-AF65-F5344CB8AC3E}">
        <p14:creationId xmlns:p14="http://schemas.microsoft.com/office/powerpoint/2010/main" val="2539121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9779" y="219780"/>
            <a:ext cx="6671122" cy="461665"/>
          </a:xfrm>
          <a:prstGeom prst="rect">
            <a:avLst/>
          </a:prstGeom>
        </p:spPr>
        <p:txBody>
          <a:bodyPr wrap="none">
            <a:spAutoFit/>
          </a:bodyPr>
          <a:lstStyle/>
          <a:p>
            <a:r>
              <a:rPr lang="en-GB" sz="2400" b="1" dirty="0"/>
              <a:t>STRENGTH OF TRANSVERSE FILLET WELDED JOINTS</a:t>
            </a:r>
          </a:p>
        </p:txBody>
      </p:sp>
      <p:pic>
        <p:nvPicPr>
          <p:cNvPr id="3" name="Picture 2"/>
          <p:cNvPicPr>
            <a:picLocks noChangeAspect="1"/>
          </p:cNvPicPr>
          <p:nvPr/>
        </p:nvPicPr>
        <p:blipFill rotWithShape="1">
          <a:blip r:embed="rId2"/>
          <a:srcRect l="12122" t="20433" r="14357" b="39567"/>
          <a:stretch/>
        </p:blipFill>
        <p:spPr>
          <a:xfrm>
            <a:off x="2222696" y="956604"/>
            <a:ext cx="7258930" cy="2220378"/>
          </a:xfrm>
          <a:prstGeom prst="rect">
            <a:avLst/>
          </a:prstGeom>
        </p:spPr>
      </p:pic>
      <p:sp>
        <p:nvSpPr>
          <p:cNvPr id="4" name="Rectangle 3"/>
          <p:cNvSpPr/>
          <p:nvPr/>
        </p:nvSpPr>
        <p:spPr>
          <a:xfrm>
            <a:off x="572864" y="4541971"/>
            <a:ext cx="6053829" cy="1940852"/>
          </a:xfrm>
          <a:prstGeom prst="rect">
            <a:avLst/>
          </a:prstGeom>
        </p:spPr>
        <p:txBody>
          <a:bodyPr wrap="square">
            <a:spAutoFit/>
          </a:bodyPr>
          <a:lstStyle/>
          <a:p>
            <a:pPr>
              <a:lnSpc>
                <a:spcPct val="200000"/>
              </a:lnSpc>
            </a:pPr>
            <a:r>
              <a:rPr lang="en-GB" sz="2100" dirty="0"/>
              <a:t>Let t = Throat thickness (BD), </a:t>
            </a:r>
          </a:p>
          <a:p>
            <a:pPr>
              <a:lnSpc>
                <a:spcPct val="200000"/>
              </a:lnSpc>
            </a:pPr>
            <a:r>
              <a:rPr lang="en-GB" sz="2100" dirty="0"/>
              <a:t>s = Leg or size of weld, = Thickness of plate, </a:t>
            </a:r>
          </a:p>
          <a:p>
            <a:pPr>
              <a:lnSpc>
                <a:spcPct val="200000"/>
              </a:lnSpc>
            </a:pPr>
            <a:r>
              <a:rPr lang="en-GB" sz="2100" dirty="0"/>
              <a:t>and l = Length of weld,</a:t>
            </a:r>
          </a:p>
        </p:txBody>
      </p:sp>
      <p:pic>
        <p:nvPicPr>
          <p:cNvPr id="5" name="Picture 4"/>
          <p:cNvPicPr>
            <a:picLocks noChangeAspect="1"/>
          </p:cNvPicPr>
          <p:nvPr/>
        </p:nvPicPr>
        <p:blipFill rotWithShape="1">
          <a:blip r:embed="rId3"/>
          <a:srcRect l="36881" t="11779" r="20303" b="38029"/>
          <a:stretch/>
        </p:blipFill>
        <p:spPr>
          <a:xfrm>
            <a:off x="7389905" y="3452141"/>
            <a:ext cx="4183441" cy="2757268"/>
          </a:xfrm>
          <a:prstGeom prst="rect">
            <a:avLst/>
          </a:prstGeom>
        </p:spPr>
      </p:pic>
    </p:spTree>
    <p:extLst>
      <p:ext uri="{BB962C8B-B14F-4D97-AF65-F5344CB8AC3E}">
        <p14:creationId xmlns:p14="http://schemas.microsoft.com/office/powerpoint/2010/main" val="1894288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815" y="216572"/>
            <a:ext cx="6096000" cy="3323987"/>
          </a:xfrm>
          <a:prstGeom prst="rect">
            <a:avLst/>
          </a:prstGeom>
        </p:spPr>
        <p:txBody>
          <a:bodyPr>
            <a:spAutoFit/>
          </a:bodyPr>
          <a:lstStyle/>
          <a:p>
            <a:pPr algn="just">
              <a:lnSpc>
                <a:spcPct val="200000"/>
              </a:lnSpc>
            </a:pPr>
            <a:r>
              <a:rPr lang="en-GB" sz="2100" dirty="0"/>
              <a:t> we find that the throat thickness, </a:t>
            </a:r>
          </a:p>
          <a:p>
            <a:pPr algn="just">
              <a:lnSpc>
                <a:spcPct val="200000"/>
              </a:lnSpc>
            </a:pPr>
            <a:r>
              <a:rPr lang="en-GB" sz="2100" dirty="0"/>
              <a:t>t = s × sin 45° = 0.707 s </a:t>
            </a:r>
          </a:p>
          <a:p>
            <a:pPr algn="just">
              <a:lnSpc>
                <a:spcPct val="200000"/>
              </a:lnSpc>
            </a:pPr>
            <a:r>
              <a:rPr lang="en-GB" sz="2100" dirty="0"/>
              <a:t>∴ *Minimum area of the weld or throat area,                              A=Throat thickness × Length of weld                                 =   t × l = 0.707 s × l</a:t>
            </a:r>
          </a:p>
        </p:txBody>
      </p:sp>
      <p:pic>
        <p:nvPicPr>
          <p:cNvPr id="3" name="Picture 2"/>
          <p:cNvPicPr>
            <a:picLocks noChangeAspect="1"/>
          </p:cNvPicPr>
          <p:nvPr/>
        </p:nvPicPr>
        <p:blipFill rotWithShape="1">
          <a:blip r:embed="rId2"/>
          <a:srcRect l="36881" t="11779" r="20303" b="38029"/>
          <a:stretch/>
        </p:blipFill>
        <p:spPr>
          <a:xfrm>
            <a:off x="7572785" y="216572"/>
            <a:ext cx="4183441" cy="2757268"/>
          </a:xfrm>
          <a:prstGeom prst="rect">
            <a:avLst/>
          </a:prstGeom>
        </p:spPr>
      </p:pic>
      <p:sp>
        <p:nvSpPr>
          <p:cNvPr id="4" name="Rectangle 3"/>
          <p:cNvSpPr/>
          <p:nvPr/>
        </p:nvSpPr>
        <p:spPr>
          <a:xfrm>
            <a:off x="515815" y="3450086"/>
            <a:ext cx="10836812" cy="3323987"/>
          </a:xfrm>
          <a:prstGeom prst="rect">
            <a:avLst/>
          </a:prstGeom>
        </p:spPr>
        <p:txBody>
          <a:bodyPr wrap="square">
            <a:spAutoFit/>
          </a:bodyPr>
          <a:lstStyle/>
          <a:p>
            <a:pPr algn="just">
              <a:lnSpc>
                <a:spcPct val="200000"/>
              </a:lnSpc>
            </a:pPr>
            <a:r>
              <a:rPr lang="en-GB" sz="2100" dirty="0"/>
              <a:t>If σ</a:t>
            </a:r>
            <a:r>
              <a:rPr lang="en-GB" sz="2100" baseline="-25000" dirty="0"/>
              <a:t>t</a:t>
            </a:r>
            <a:r>
              <a:rPr lang="en-GB" sz="2100" dirty="0"/>
              <a:t> is the allowable tensile stress for the weld metal, then the tensile strength of the joint for single fillet weld,                         </a:t>
            </a:r>
          </a:p>
          <a:p>
            <a:pPr algn="just">
              <a:lnSpc>
                <a:spcPct val="200000"/>
              </a:lnSpc>
            </a:pPr>
            <a:r>
              <a:rPr lang="en-GB" sz="2100" dirty="0"/>
              <a:t>P = Throat area × Allowable tensile stress = 0.707 s × l × σ</a:t>
            </a:r>
            <a:r>
              <a:rPr lang="en-GB" sz="2100" baseline="-25000" dirty="0"/>
              <a:t>t</a:t>
            </a:r>
            <a:r>
              <a:rPr lang="en-GB" sz="2100" dirty="0"/>
              <a:t> </a:t>
            </a:r>
          </a:p>
          <a:p>
            <a:pPr algn="just">
              <a:lnSpc>
                <a:spcPct val="200000"/>
              </a:lnSpc>
            </a:pPr>
            <a:r>
              <a:rPr lang="en-GB" sz="2100" dirty="0"/>
              <a:t>and tensile strength of the joint for double fillet weld,                            </a:t>
            </a:r>
          </a:p>
          <a:p>
            <a:pPr algn="just">
              <a:lnSpc>
                <a:spcPct val="200000"/>
              </a:lnSpc>
            </a:pPr>
            <a:r>
              <a:rPr lang="en-GB" sz="2100" dirty="0"/>
              <a:t>P = 2 × 0.707 s × l × σ</a:t>
            </a:r>
            <a:r>
              <a:rPr lang="en-GB" sz="2100" baseline="-25000" dirty="0"/>
              <a:t>t </a:t>
            </a:r>
            <a:r>
              <a:rPr lang="en-GB" sz="2100" dirty="0"/>
              <a:t>= 1.414 s × l × σ</a:t>
            </a:r>
            <a:r>
              <a:rPr lang="en-GB" sz="2100" baseline="-25000" dirty="0"/>
              <a:t>t</a:t>
            </a:r>
          </a:p>
        </p:txBody>
      </p:sp>
    </p:spTree>
    <p:extLst>
      <p:ext uri="{BB962C8B-B14F-4D97-AF65-F5344CB8AC3E}">
        <p14:creationId xmlns:p14="http://schemas.microsoft.com/office/powerpoint/2010/main" val="2046058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6684" y="149442"/>
            <a:ext cx="6311728" cy="461665"/>
          </a:xfrm>
          <a:prstGeom prst="rect">
            <a:avLst/>
          </a:prstGeom>
        </p:spPr>
        <p:txBody>
          <a:bodyPr wrap="none">
            <a:spAutoFit/>
          </a:bodyPr>
          <a:lstStyle/>
          <a:p>
            <a:r>
              <a:rPr lang="en-GB" sz="2400" b="1" dirty="0"/>
              <a:t>STRENGTH OF PARALLEL FILLET WELDED JOINTS </a:t>
            </a:r>
          </a:p>
        </p:txBody>
      </p:sp>
      <p:pic>
        <p:nvPicPr>
          <p:cNvPr id="3" name="Picture 2"/>
          <p:cNvPicPr>
            <a:picLocks noChangeAspect="1"/>
          </p:cNvPicPr>
          <p:nvPr/>
        </p:nvPicPr>
        <p:blipFill rotWithShape="1">
          <a:blip r:embed="rId2"/>
          <a:srcRect l="11473" t="21010" r="19114" b="29182"/>
          <a:stretch/>
        </p:blipFill>
        <p:spPr>
          <a:xfrm>
            <a:off x="3112234" y="942536"/>
            <a:ext cx="6780628" cy="2735488"/>
          </a:xfrm>
          <a:prstGeom prst="rect">
            <a:avLst/>
          </a:prstGeom>
        </p:spPr>
      </p:pic>
      <p:sp>
        <p:nvSpPr>
          <p:cNvPr id="4" name="Rectangle 3"/>
          <p:cNvSpPr/>
          <p:nvPr/>
        </p:nvSpPr>
        <p:spPr>
          <a:xfrm>
            <a:off x="406548" y="3678024"/>
            <a:ext cx="10552184" cy="2516073"/>
          </a:xfrm>
          <a:prstGeom prst="rect">
            <a:avLst/>
          </a:prstGeom>
        </p:spPr>
        <p:txBody>
          <a:bodyPr wrap="square">
            <a:spAutoFit/>
          </a:bodyPr>
          <a:lstStyle/>
          <a:p>
            <a:pPr>
              <a:lnSpc>
                <a:spcPct val="150000"/>
              </a:lnSpc>
            </a:pPr>
            <a:r>
              <a:rPr lang="en-GB" sz="2100" dirty="0"/>
              <a:t>The minimum area of weld or the throat area,                             </a:t>
            </a:r>
          </a:p>
          <a:p>
            <a:pPr>
              <a:lnSpc>
                <a:spcPct val="150000"/>
              </a:lnSpc>
            </a:pPr>
            <a:r>
              <a:rPr lang="en-GB" sz="2100" dirty="0"/>
              <a:t>A = 0.707 s × l</a:t>
            </a:r>
          </a:p>
          <a:p>
            <a:pPr>
              <a:lnSpc>
                <a:spcPct val="150000"/>
              </a:lnSpc>
            </a:pPr>
            <a:r>
              <a:rPr lang="en-GB" sz="2100" dirty="0"/>
              <a:t>If τ is the allowable shear stress for the weld metal, then the shear strength of the joint for single parallel fillet weld, </a:t>
            </a:r>
          </a:p>
          <a:p>
            <a:pPr>
              <a:lnSpc>
                <a:spcPct val="150000"/>
              </a:lnSpc>
            </a:pPr>
            <a:r>
              <a:rPr lang="en-GB" sz="2100" dirty="0"/>
              <a:t>P = Throat area × Allowable shear stress = 0.707 s × l × τ </a:t>
            </a:r>
          </a:p>
        </p:txBody>
      </p:sp>
    </p:spTree>
    <p:extLst>
      <p:ext uri="{BB962C8B-B14F-4D97-AF65-F5344CB8AC3E}">
        <p14:creationId xmlns:p14="http://schemas.microsoft.com/office/powerpoint/2010/main" val="3713267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5138" y="911275"/>
            <a:ext cx="10049022" cy="1011752"/>
          </a:xfrm>
          <a:prstGeom prst="rect">
            <a:avLst/>
          </a:prstGeom>
        </p:spPr>
        <p:txBody>
          <a:bodyPr wrap="square">
            <a:spAutoFit/>
          </a:bodyPr>
          <a:lstStyle/>
          <a:p>
            <a:pPr>
              <a:lnSpc>
                <a:spcPct val="150000"/>
              </a:lnSpc>
            </a:pPr>
            <a:r>
              <a:rPr lang="en-GB" sz="2100" dirty="0"/>
              <a:t>and shear strength of the joint for double parallel fillet weld, </a:t>
            </a:r>
          </a:p>
          <a:p>
            <a:pPr>
              <a:lnSpc>
                <a:spcPct val="150000"/>
              </a:lnSpc>
            </a:pPr>
            <a:r>
              <a:rPr lang="en-GB" sz="2100" dirty="0"/>
              <a:t>P = 2 × 0.707 × s × l × τ = 1.414 s × l × τ</a:t>
            </a:r>
          </a:p>
        </p:txBody>
      </p:sp>
      <p:sp>
        <p:nvSpPr>
          <p:cNvPr id="3" name="Rectangle 2"/>
          <p:cNvSpPr/>
          <p:nvPr/>
        </p:nvSpPr>
        <p:spPr>
          <a:xfrm>
            <a:off x="375138" y="2127628"/>
            <a:ext cx="6096000" cy="3000821"/>
          </a:xfrm>
          <a:prstGeom prst="rect">
            <a:avLst/>
          </a:prstGeom>
        </p:spPr>
        <p:txBody>
          <a:bodyPr>
            <a:spAutoFit/>
          </a:bodyPr>
          <a:lstStyle/>
          <a:p>
            <a:pPr algn="just">
              <a:lnSpc>
                <a:spcPct val="150000"/>
              </a:lnSpc>
            </a:pPr>
            <a:r>
              <a:rPr lang="en-GB" sz="2100" dirty="0"/>
              <a:t> If there is a combination of single transverse and double parallel fillet welds as shown in Figure (b) then the strength of the joint is given by the sum of strengths of single transverse and double parallel fillet welds. Mathematically, </a:t>
            </a:r>
          </a:p>
          <a:p>
            <a:pPr algn="just">
              <a:lnSpc>
                <a:spcPct val="150000"/>
              </a:lnSpc>
            </a:pPr>
            <a:r>
              <a:rPr lang="en-GB" sz="2100" dirty="0"/>
              <a:t>P = 0.707s × l</a:t>
            </a:r>
            <a:r>
              <a:rPr lang="en-GB" sz="2100" baseline="-25000" dirty="0"/>
              <a:t>1</a:t>
            </a:r>
            <a:r>
              <a:rPr lang="en-GB" sz="2100" dirty="0"/>
              <a:t> × σ</a:t>
            </a:r>
            <a:r>
              <a:rPr lang="en-GB" sz="2100" baseline="-25000" dirty="0"/>
              <a:t>t</a:t>
            </a:r>
            <a:r>
              <a:rPr lang="en-GB" sz="2100" dirty="0"/>
              <a:t> + 1.414 s × l</a:t>
            </a:r>
            <a:r>
              <a:rPr lang="en-GB" sz="2100" baseline="-25000" dirty="0"/>
              <a:t>2</a:t>
            </a:r>
            <a:r>
              <a:rPr lang="en-GB" sz="2100" dirty="0"/>
              <a:t> × τ </a:t>
            </a:r>
          </a:p>
        </p:txBody>
      </p:sp>
      <p:pic>
        <p:nvPicPr>
          <p:cNvPr id="4" name="Picture 3"/>
          <p:cNvPicPr>
            <a:picLocks noChangeAspect="1"/>
          </p:cNvPicPr>
          <p:nvPr/>
        </p:nvPicPr>
        <p:blipFill rotWithShape="1">
          <a:blip r:embed="rId2"/>
          <a:srcRect l="48882" t="21010" r="19114" b="29182"/>
          <a:stretch/>
        </p:blipFill>
        <p:spPr>
          <a:xfrm>
            <a:off x="7202659" y="1417151"/>
            <a:ext cx="4487594" cy="3926607"/>
          </a:xfrm>
          <a:prstGeom prst="rect">
            <a:avLst/>
          </a:prstGeom>
        </p:spPr>
      </p:pic>
    </p:spTree>
    <p:extLst>
      <p:ext uri="{BB962C8B-B14F-4D97-AF65-F5344CB8AC3E}">
        <p14:creationId xmlns:p14="http://schemas.microsoft.com/office/powerpoint/2010/main" val="2118342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2409" y="121306"/>
            <a:ext cx="3813288" cy="461665"/>
          </a:xfrm>
          <a:prstGeom prst="rect">
            <a:avLst/>
          </a:prstGeom>
        </p:spPr>
        <p:txBody>
          <a:bodyPr wrap="none">
            <a:spAutoFit/>
          </a:bodyPr>
          <a:lstStyle/>
          <a:p>
            <a:r>
              <a:rPr lang="en-GB" sz="2400" b="1" dirty="0"/>
              <a:t> STRENGTH OF BUTT JOINTS </a:t>
            </a:r>
          </a:p>
        </p:txBody>
      </p:sp>
      <p:pic>
        <p:nvPicPr>
          <p:cNvPr id="3" name="Picture 2"/>
          <p:cNvPicPr>
            <a:picLocks noChangeAspect="1"/>
          </p:cNvPicPr>
          <p:nvPr/>
        </p:nvPicPr>
        <p:blipFill rotWithShape="1">
          <a:blip r:embed="rId2"/>
          <a:srcRect l="18176" t="16202" r="38683" b="46683"/>
          <a:stretch/>
        </p:blipFill>
        <p:spPr>
          <a:xfrm>
            <a:off x="2727223" y="582971"/>
            <a:ext cx="6543660" cy="3165231"/>
          </a:xfrm>
          <a:prstGeom prst="rect">
            <a:avLst/>
          </a:prstGeom>
        </p:spPr>
      </p:pic>
      <p:sp>
        <p:nvSpPr>
          <p:cNvPr id="4" name="Rectangle 3"/>
          <p:cNvSpPr/>
          <p:nvPr/>
        </p:nvSpPr>
        <p:spPr>
          <a:xfrm>
            <a:off x="262595" y="3748202"/>
            <a:ext cx="11765281" cy="2516073"/>
          </a:xfrm>
          <a:prstGeom prst="rect">
            <a:avLst/>
          </a:prstGeom>
        </p:spPr>
        <p:txBody>
          <a:bodyPr wrap="square">
            <a:spAutoFit/>
          </a:bodyPr>
          <a:lstStyle/>
          <a:p>
            <a:pPr algn="just">
              <a:lnSpc>
                <a:spcPct val="150000"/>
              </a:lnSpc>
            </a:pPr>
            <a:r>
              <a:rPr lang="en-GB" sz="2100" dirty="0"/>
              <a:t>In case of butt joint, the length of leg or size of weld is equal to the throat thickness which is equal to thickness of plates. </a:t>
            </a:r>
          </a:p>
          <a:p>
            <a:pPr algn="just">
              <a:lnSpc>
                <a:spcPct val="150000"/>
              </a:lnSpc>
            </a:pPr>
            <a:r>
              <a:rPr lang="en-GB" sz="2100" dirty="0"/>
              <a:t>∴ Tensile strength of the butt joint (single-V or square butt joint), </a:t>
            </a:r>
          </a:p>
          <a:p>
            <a:pPr algn="just">
              <a:lnSpc>
                <a:spcPct val="150000"/>
              </a:lnSpc>
            </a:pPr>
            <a:r>
              <a:rPr lang="en-GB" sz="2100" dirty="0"/>
              <a:t>P = t × l × σ</a:t>
            </a:r>
            <a:r>
              <a:rPr lang="en-GB" sz="2100" baseline="-25000" dirty="0"/>
              <a:t>t</a:t>
            </a:r>
            <a:r>
              <a:rPr lang="en-GB" sz="2100" dirty="0"/>
              <a:t> </a:t>
            </a:r>
          </a:p>
          <a:p>
            <a:pPr algn="just">
              <a:lnSpc>
                <a:spcPct val="150000"/>
              </a:lnSpc>
            </a:pPr>
            <a:r>
              <a:rPr lang="en-GB" sz="2100" dirty="0"/>
              <a:t>where l = Length of weld. It is generally equal to the width of plate. </a:t>
            </a:r>
          </a:p>
        </p:txBody>
      </p:sp>
    </p:spTree>
    <p:extLst>
      <p:ext uri="{BB962C8B-B14F-4D97-AF65-F5344CB8AC3E}">
        <p14:creationId xmlns:p14="http://schemas.microsoft.com/office/powerpoint/2010/main" val="36808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4343" t="16202" r="38683" b="46683"/>
          <a:stretch/>
        </p:blipFill>
        <p:spPr>
          <a:xfrm>
            <a:off x="4811150" y="259414"/>
            <a:ext cx="2869810" cy="3528081"/>
          </a:xfrm>
          <a:prstGeom prst="rect">
            <a:avLst/>
          </a:prstGeom>
        </p:spPr>
      </p:pic>
      <p:sp>
        <p:nvSpPr>
          <p:cNvPr id="3" name="Rectangle 2"/>
          <p:cNvSpPr/>
          <p:nvPr/>
        </p:nvSpPr>
        <p:spPr>
          <a:xfrm>
            <a:off x="459544" y="3895802"/>
            <a:ext cx="10330376" cy="2031325"/>
          </a:xfrm>
          <a:prstGeom prst="rect">
            <a:avLst/>
          </a:prstGeom>
        </p:spPr>
        <p:txBody>
          <a:bodyPr wrap="square">
            <a:spAutoFit/>
          </a:bodyPr>
          <a:lstStyle/>
          <a:p>
            <a:pPr algn="just">
              <a:lnSpc>
                <a:spcPct val="150000"/>
              </a:lnSpc>
            </a:pPr>
            <a:r>
              <a:rPr lang="en-GB" sz="2100" dirty="0"/>
              <a:t>and tensile strength for double-V butt joint as shown in Figure is given by </a:t>
            </a:r>
          </a:p>
          <a:p>
            <a:pPr algn="just">
              <a:lnSpc>
                <a:spcPct val="150000"/>
              </a:lnSpc>
            </a:pPr>
            <a:r>
              <a:rPr lang="en-GB" sz="2100" dirty="0"/>
              <a:t>P =( t1 + t2) l × σ</a:t>
            </a:r>
            <a:r>
              <a:rPr lang="en-GB" sz="2100" baseline="-25000" dirty="0"/>
              <a:t>t</a:t>
            </a:r>
            <a:r>
              <a:rPr lang="en-GB" sz="2100" dirty="0"/>
              <a:t> </a:t>
            </a:r>
          </a:p>
          <a:p>
            <a:pPr algn="just">
              <a:lnSpc>
                <a:spcPct val="150000"/>
              </a:lnSpc>
            </a:pPr>
            <a:r>
              <a:rPr lang="en-GB" sz="2100" dirty="0"/>
              <a:t>where t1 = Throat thickness at the top, </a:t>
            </a:r>
          </a:p>
          <a:p>
            <a:pPr algn="just">
              <a:lnSpc>
                <a:spcPct val="150000"/>
              </a:lnSpc>
            </a:pPr>
            <a:r>
              <a:rPr lang="en-GB" sz="2100" dirty="0"/>
              <a:t>and t2 = Throat thickness at the bottom. </a:t>
            </a:r>
          </a:p>
        </p:txBody>
      </p:sp>
    </p:spTree>
    <p:extLst>
      <p:ext uri="{BB962C8B-B14F-4D97-AF65-F5344CB8AC3E}">
        <p14:creationId xmlns:p14="http://schemas.microsoft.com/office/powerpoint/2010/main" val="3063112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638</TotalTime>
  <Words>494</Words>
  <Application>Microsoft Office PowerPoint</Application>
  <PresentationFormat>Widescreen</PresentationFormat>
  <Paragraphs>39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Doctor_Strange</dc:creator>
  <cp:lastModifiedBy>Dinesh Kumar</cp:lastModifiedBy>
  <cp:revision>641</cp:revision>
  <dcterms:created xsi:type="dcterms:W3CDTF">2022-03-30T06:30:43Z</dcterms:created>
  <dcterms:modified xsi:type="dcterms:W3CDTF">2026-01-02T12:27:58Z</dcterms:modified>
</cp:coreProperties>
</file>