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7" r:id="rId6"/>
    <p:sldId id="268" r:id="rId7"/>
    <p:sldId id="269" r:id="rId8"/>
    <p:sldId id="270" r:id="rId9"/>
    <p:sldId id="271" r:id="rId10"/>
    <p:sldId id="272" r:id="rId11"/>
    <p:sldId id="27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02/01/2026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1304606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02/01/2026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3021126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02/01/2026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700026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02/01/2026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139162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C0A0B4-F16E-4595-87A7-AB7150DD8CA3}" type="datetimeFigureOut">
              <a:rPr lang="en-GB" smtClean="0"/>
              <a:t>02/01/2026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1244828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7C0A0B4-F16E-4595-87A7-AB7150DD8CA3}" type="datetimeFigureOut">
              <a:rPr lang="en-GB" smtClean="0"/>
              <a:t>02/01/2026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4166190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7C0A0B4-F16E-4595-87A7-AB7150DD8CA3}" type="datetimeFigureOut">
              <a:rPr lang="en-GB" smtClean="0"/>
              <a:t>02/01/2026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3151304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7C0A0B4-F16E-4595-87A7-AB7150DD8CA3}" type="datetimeFigureOut">
              <a:rPr lang="en-GB" smtClean="0"/>
              <a:t>02/01/2026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4231927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0A0B4-F16E-4595-87A7-AB7150DD8CA3}" type="datetimeFigureOut">
              <a:rPr lang="en-GB" smtClean="0"/>
              <a:t>02/01/2026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440201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C0A0B4-F16E-4595-87A7-AB7150DD8CA3}" type="datetimeFigureOut">
              <a:rPr lang="en-GB" smtClean="0"/>
              <a:t>02/01/2026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668571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C0A0B4-F16E-4595-87A7-AB7150DD8CA3}" type="datetimeFigureOut">
              <a:rPr lang="en-GB" smtClean="0"/>
              <a:t>02/01/2026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2681110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C0A0B4-F16E-4595-87A7-AB7150DD8CA3}" type="datetimeFigureOut">
              <a:rPr lang="en-GB" smtClean="0"/>
              <a:t>02/01/2026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AFB61-BA97-4F7A-956E-FEA743D6F136}" type="slidenum">
              <a:rPr lang="en-GB" smtClean="0"/>
              <a:t>‹#›</a:t>
            </a:fld>
            <a:endParaRPr lang="en-GB"/>
          </a:p>
        </p:txBody>
      </p:sp>
    </p:spTree>
    <p:extLst>
      <p:ext uri="{BB962C8B-B14F-4D97-AF65-F5344CB8AC3E}">
        <p14:creationId xmlns:p14="http://schemas.microsoft.com/office/powerpoint/2010/main" val="2842893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1680" y="407017"/>
            <a:ext cx="8425532" cy="3908762"/>
          </a:xfrm>
          <a:prstGeom prst="rect">
            <a:avLst/>
          </a:prstGeom>
          <a:noFill/>
        </p:spPr>
        <p:txBody>
          <a:bodyPr wrap="square" lIns="91440" tIns="45720" rIns="91440" bIns="45720">
            <a:spAutoFit/>
          </a:bodyPr>
          <a:lstStyle/>
          <a:p>
            <a:pPr algn="ctr"/>
            <a:r>
              <a:rPr lang="en-US" sz="7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DESIGN OF MACHINE ELEMENTS-I</a:t>
            </a:r>
          </a:p>
          <a:p>
            <a:pPr algn="ctr"/>
            <a:r>
              <a:rPr lang="en-US" sz="5400" b="1" dirty="0">
                <a:ln w="0"/>
              </a:rPr>
              <a:t>BME 2201</a:t>
            </a:r>
          </a:p>
          <a:p>
            <a:pPr algn="ctr"/>
            <a:r>
              <a:rPr lang="en-US" sz="5400" b="1" dirty="0">
                <a:ln w="0"/>
              </a:rPr>
              <a:t>Lecture 14 Module 2</a:t>
            </a:r>
          </a:p>
        </p:txBody>
      </p:sp>
      <p:sp>
        <p:nvSpPr>
          <p:cNvPr id="3" name="TextBox 2"/>
          <p:cNvSpPr txBox="1"/>
          <p:nvPr/>
        </p:nvSpPr>
        <p:spPr>
          <a:xfrm>
            <a:off x="8679765" y="5387926"/>
            <a:ext cx="3376247" cy="1323439"/>
          </a:xfrm>
          <a:prstGeom prst="rect">
            <a:avLst/>
          </a:prstGeom>
          <a:noFill/>
        </p:spPr>
        <p:txBody>
          <a:bodyPr wrap="square" rtlCol="0">
            <a:spAutoFit/>
          </a:bodyPr>
          <a:lstStyle/>
          <a:p>
            <a:r>
              <a:rPr lang="en-IN" sz="2000" b="1" spc="300" dirty="0"/>
              <a:t>Dinesh Kumar</a:t>
            </a:r>
          </a:p>
          <a:p>
            <a:r>
              <a:rPr lang="en-IN" sz="2000" b="1" spc="300" dirty="0"/>
              <a:t>Assistant Professor </a:t>
            </a:r>
          </a:p>
          <a:p>
            <a:r>
              <a:rPr lang="en-IN" sz="2000" b="1" spc="300" dirty="0"/>
              <a:t>School of Engineering</a:t>
            </a:r>
          </a:p>
          <a:p>
            <a:r>
              <a:rPr lang="en-IN" sz="2000" b="1" spc="300" dirty="0"/>
              <a:t>DYPIU</a:t>
            </a:r>
            <a:endParaRPr lang="en-GB" sz="2000" b="1" spc="300" dirty="0"/>
          </a:p>
        </p:txBody>
      </p:sp>
    </p:spTree>
    <p:extLst>
      <p:ext uri="{BB962C8B-B14F-4D97-AF65-F5344CB8AC3E}">
        <p14:creationId xmlns:p14="http://schemas.microsoft.com/office/powerpoint/2010/main" val="3549471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66848" y="731520"/>
            <a:ext cx="6321743" cy="4647934"/>
          </a:xfrm>
          <a:prstGeom prst="rect">
            <a:avLst/>
          </a:prstGeom>
        </p:spPr>
      </p:pic>
    </p:spTree>
    <p:extLst>
      <p:ext uri="{BB962C8B-B14F-4D97-AF65-F5344CB8AC3E}">
        <p14:creationId xmlns:p14="http://schemas.microsoft.com/office/powerpoint/2010/main" val="700544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020933" y="594726"/>
            <a:ext cx="7011719" cy="5221173"/>
          </a:xfrm>
          <a:prstGeom prst="rect">
            <a:avLst/>
          </a:prstGeom>
        </p:spPr>
      </p:pic>
    </p:spTree>
    <p:extLst>
      <p:ext uri="{BB962C8B-B14F-4D97-AF65-F5344CB8AC3E}">
        <p14:creationId xmlns:p14="http://schemas.microsoft.com/office/powerpoint/2010/main" val="2002147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5815" y="158152"/>
            <a:ext cx="11413588" cy="1477328"/>
          </a:xfrm>
          <a:prstGeom prst="rect">
            <a:avLst/>
          </a:prstGeom>
        </p:spPr>
        <p:txBody>
          <a:bodyPr wrap="square">
            <a:spAutoFit/>
          </a:bodyPr>
          <a:lstStyle/>
          <a:p>
            <a:pPr algn="just">
              <a:lnSpc>
                <a:spcPct val="150000"/>
              </a:lnSpc>
            </a:pPr>
            <a:r>
              <a:rPr lang="en-GB" sz="2000" dirty="0">
                <a:latin typeface="Calibri (Body)"/>
              </a:rPr>
              <a:t>A steel plate, 100 mm wide and 10 mm thick, is welded to another steel plate by means of double parallel fillet welds as shown in Figure. The plates are subjected to a static tensile force of 50 kN. Determine the required length of the welds if the permissible shear stress in the weld is 94 N/mm</a:t>
            </a:r>
            <a:r>
              <a:rPr lang="en-GB" sz="2000" baseline="30000" dirty="0">
                <a:latin typeface="Calibri (Body)"/>
              </a:rPr>
              <a:t>2</a:t>
            </a:r>
            <a:r>
              <a:rPr lang="en-GB" sz="2000" dirty="0">
                <a:latin typeface="Calibri (Body)"/>
              </a:rPr>
              <a:t>.</a:t>
            </a:r>
          </a:p>
        </p:txBody>
      </p:sp>
      <p:pic>
        <p:nvPicPr>
          <p:cNvPr id="6" name="Picture 5"/>
          <p:cNvPicPr>
            <a:picLocks noChangeAspect="1"/>
          </p:cNvPicPr>
          <p:nvPr/>
        </p:nvPicPr>
        <p:blipFill>
          <a:blip r:embed="rId2"/>
          <a:stretch>
            <a:fillRect/>
          </a:stretch>
        </p:blipFill>
        <p:spPr>
          <a:xfrm>
            <a:off x="7100228" y="2073299"/>
            <a:ext cx="4829175" cy="1895475"/>
          </a:xfrm>
          <a:prstGeom prst="rect">
            <a:avLst/>
          </a:prstGeom>
        </p:spPr>
      </p:pic>
    </p:spTree>
    <p:extLst>
      <p:ext uri="{BB962C8B-B14F-4D97-AF65-F5344CB8AC3E}">
        <p14:creationId xmlns:p14="http://schemas.microsoft.com/office/powerpoint/2010/main" val="3063112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775994" y="417854"/>
            <a:ext cx="8114787" cy="5898540"/>
            <a:chOff x="775995" y="417854"/>
            <a:chExt cx="7435150" cy="5532845"/>
          </a:xfrm>
        </p:grpSpPr>
        <p:pic>
          <p:nvPicPr>
            <p:cNvPr id="3" name="Picture 2"/>
            <p:cNvPicPr>
              <a:picLocks noChangeAspect="1"/>
            </p:cNvPicPr>
            <p:nvPr/>
          </p:nvPicPr>
          <p:blipFill>
            <a:blip r:embed="rId2"/>
            <a:stretch>
              <a:fillRect/>
            </a:stretch>
          </p:blipFill>
          <p:spPr>
            <a:xfrm>
              <a:off x="775995" y="417854"/>
              <a:ext cx="7172251" cy="3457128"/>
            </a:xfrm>
            <a:prstGeom prst="rect">
              <a:avLst/>
            </a:prstGeom>
          </p:spPr>
        </p:pic>
        <p:pic>
          <p:nvPicPr>
            <p:cNvPr id="4" name="Picture 3"/>
            <p:cNvPicPr>
              <a:picLocks noChangeAspect="1"/>
            </p:cNvPicPr>
            <p:nvPr/>
          </p:nvPicPr>
          <p:blipFill>
            <a:blip r:embed="rId3"/>
            <a:stretch>
              <a:fillRect/>
            </a:stretch>
          </p:blipFill>
          <p:spPr>
            <a:xfrm>
              <a:off x="775995" y="3874982"/>
              <a:ext cx="7435150" cy="2075717"/>
            </a:xfrm>
            <a:prstGeom prst="rect">
              <a:avLst/>
            </a:prstGeom>
          </p:spPr>
        </p:pic>
      </p:grpSp>
    </p:spTree>
    <p:extLst>
      <p:ext uri="{BB962C8B-B14F-4D97-AF65-F5344CB8AC3E}">
        <p14:creationId xmlns:p14="http://schemas.microsoft.com/office/powerpoint/2010/main" val="3255020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8528" y="104058"/>
            <a:ext cx="11737145" cy="1938992"/>
          </a:xfrm>
          <a:prstGeom prst="rect">
            <a:avLst/>
          </a:prstGeom>
        </p:spPr>
        <p:txBody>
          <a:bodyPr wrap="square">
            <a:spAutoFit/>
          </a:bodyPr>
          <a:lstStyle/>
          <a:p>
            <a:pPr algn="just">
              <a:lnSpc>
                <a:spcPct val="150000"/>
              </a:lnSpc>
            </a:pPr>
            <a:r>
              <a:rPr lang="en-GB" sz="2000" dirty="0">
                <a:latin typeface="Calibri (Body)"/>
              </a:rPr>
              <a:t>Two steel plates, 120 mm wide and 12.5 mm thick, are joined together by means of double transverse fillet welds as shown in Figure. The maximum tensile stress for the plates and the welding material should not exceed 110 N/mm</a:t>
            </a:r>
            <a:r>
              <a:rPr lang="en-GB" sz="2000" baseline="30000" dirty="0">
                <a:latin typeface="Calibri (Body)"/>
              </a:rPr>
              <a:t>2</a:t>
            </a:r>
            <a:r>
              <a:rPr lang="en-GB" sz="2000" dirty="0">
                <a:latin typeface="Calibri (Body)"/>
              </a:rPr>
              <a:t> . Find the required length of the weld, if the strength of weld is equal to the strength of the plates.</a:t>
            </a:r>
          </a:p>
        </p:txBody>
      </p:sp>
      <p:pic>
        <p:nvPicPr>
          <p:cNvPr id="3" name="Picture 2"/>
          <p:cNvPicPr>
            <a:picLocks noChangeAspect="1"/>
          </p:cNvPicPr>
          <p:nvPr/>
        </p:nvPicPr>
        <p:blipFill>
          <a:blip r:embed="rId2"/>
          <a:stretch>
            <a:fillRect/>
          </a:stretch>
        </p:blipFill>
        <p:spPr>
          <a:xfrm>
            <a:off x="7106381" y="2230682"/>
            <a:ext cx="4415821" cy="2481996"/>
          </a:xfrm>
          <a:prstGeom prst="rect">
            <a:avLst/>
          </a:prstGeom>
        </p:spPr>
      </p:pic>
    </p:spTree>
    <p:extLst>
      <p:ext uri="{BB962C8B-B14F-4D97-AF65-F5344CB8AC3E}">
        <p14:creationId xmlns:p14="http://schemas.microsoft.com/office/powerpoint/2010/main" val="3883599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045406" y="231896"/>
            <a:ext cx="6663690" cy="6413064"/>
            <a:chOff x="1045406" y="231896"/>
            <a:chExt cx="6663690" cy="6413064"/>
          </a:xfrm>
        </p:grpSpPr>
        <p:pic>
          <p:nvPicPr>
            <p:cNvPr id="2" name="Picture 1"/>
            <p:cNvPicPr>
              <a:picLocks noChangeAspect="1"/>
            </p:cNvPicPr>
            <p:nvPr/>
          </p:nvPicPr>
          <p:blipFill>
            <a:blip r:embed="rId2"/>
            <a:stretch>
              <a:fillRect/>
            </a:stretch>
          </p:blipFill>
          <p:spPr>
            <a:xfrm>
              <a:off x="1045406" y="231896"/>
              <a:ext cx="6663690" cy="6413064"/>
            </a:xfrm>
            <a:prstGeom prst="rect">
              <a:avLst/>
            </a:prstGeom>
          </p:spPr>
        </p:pic>
        <p:sp>
          <p:nvSpPr>
            <p:cNvPr id="3" name="Rectangle 2"/>
            <p:cNvSpPr/>
            <p:nvPr/>
          </p:nvSpPr>
          <p:spPr>
            <a:xfrm>
              <a:off x="2377440" y="3685735"/>
              <a:ext cx="829994" cy="337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583197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9205" y="158151"/>
            <a:ext cx="11638671" cy="1938992"/>
          </a:xfrm>
          <a:prstGeom prst="rect">
            <a:avLst/>
          </a:prstGeom>
        </p:spPr>
        <p:txBody>
          <a:bodyPr wrap="square">
            <a:spAutoFit/>
          </a:bodyPr>
          <a:lstStyle/>
          <a:p>
            <a:pPr algn="just">
              <a:lnSpc>
                <a:spcPct val="150000"/>
              </a:lnSpc>
            </a:pPr>
            <a:r>
              <a:rPr lang="en-GB" sz="2000" dirty="0">
                <a:latin typeface="Calibri (Body)"/>
              </a:rPr>
              <a:t>A plate, 75 mm wide and 10 mm thick, is joined with another steel plate by means of single transverse and double parallel fillet welds, as shown in Figure. The joint is subjected to a maximum tensile force of 55 kN. The permissible tensile and shear stresses in the weld material are 70 and 50 N/mm</a:t>
            </a:r>
            <a:r>
              <a:rPr lang="en-GB" sz="2000" baseline="30000" dirty="0">
                <a:latin typeface="Calibri (Body)"/>
              </a:rPr>
              <a:t>2</a:t>
            </a:r>
            <a:r>
              <a:rPr lang="en-GB" sz="2000" dirty="0">
                <a:latin typeface="Calibri (Body)"/>
              </a:rPr>
              <a:t> respectively. Determine the required length of each parallel fillet weld</a:t>
            </a:r>
          </a:p>
        </p:txBody>
      </p:sp>
      <p:pic>
        <p:nvPicPr>
          <p:cNvPr id="3" name="Picture 2"/>
          <p:cNvPicPr>
            <a:picLocks noChangeAspect="1"/>
          </p:cNvPicPr>
          <p:nvPr/>
        </p:nvPicPr>
        <p:blipFill>
          <a:blip r:embed="rId2"/>
          <a:stretch>
            <a:fillRect/>
          </a:stretch>
        </p:blipFill>
        <p:spPr>
          <a:xfrm>
            <a:off x="8052654" y="2347765"/>
            <a:ext cx="3468786" cy="2394769"/>
          </a:xfrm>
          <a:prstGeom prst="rect">
            <a:avLst/>
          </a:prstGeom>
        </p:spPr>
      </p:pic>
    </p:spTree>
    <p:extLst>
      <p:ext uri="{BB962C8B-B14F-4D97-AF65-F5344CB8AC3E}">
        <p14:creationId xmlns:p14="http://schemas.microsoft.com/office/powerpoint/2010/main" val="41476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06728" y="402762"/>
            <a:ext cx="7441517" cy="5748739"/>
          </a:xfrm>
          <a:prstGeom prst="rect">
            <a:avLst/>
          </a:prstGeom>
        </p:spPr>
      </p:pic>
    </p:spTree>
    <p:extLst>
      <p:ext uri="{BB962C8B-B14F-4D97-AF65-F5344CB8AC3E}">
        <p14:creationId xmlns:p14="http://schemas.microsoft.com/office/powerpoint/2010/main" val="2837796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14948" y="805448"/>
            <a:ext cx="7304096" cy="3710281"/>
          </a:xfrm>
          <a:prstGeom prst="rect">
            <a:avLst/>
          </a:prstGeom>
        </p:spPr>
      </p:pic>
    </p:spTree>
    <p:extLst>
      <p:ext uri="{BB962C8B-B14F-4D97-AF65-F5344CB8AC3E}">
        <p14:creationId xmlns:p14="http://schemas.microsoft.com/office/powerpoint/2010/main" val="1540540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934" y="164684"/>
            <a:ext cx="11751213" cy="2400657"/>
          </a:xfrm>
          <a:prstGeom prst="rect">
            <a:avLst/>
          </a:prstGeom>
        </p:spPr>
        <p:txBody>
          <a:bodyPr wrap="square">
            <a:spAutoFit/>
          </a:bodyPr>
          <a:lstStyle/>
          <a:p>
            <a:pPr algn="just">
              <a:lnSpc>
                <a:spcPct val="150000"/>
              </a:lnSpc>
            </a:pPr>
            <a:r>
              <a:rPr lang="en-GB" sz="2000" dirty="0">
                <a:latin typeface="Calibri (Body)"/>
              </a:rPr>
              <a:t>A steel plate, 100 mm wide and 10 mm thick, is joined with another steel plate by means of single transverse and double parallel fillet welds, as shown in Figure. The strength of the welded joint should be equal to the strength of the plates to be joined. The permissible tensile and shear stresses for the weld material and the plates are 70 and 50 N/mm</a:t>
            </a:r>
            <a:r>
              <a:rPr lang="en-GB" sz="2000" baseline="30000" dirty="0">
                <a:latin typeface="Calibri (Body)"/>
              </a:rPr>
              <a:t>2</a:t>
            </a:r>
            <a:r>
              <a:rPr lang="en-GB" sz="2000" dirty="0">
                <a:latin typeface="Calibri (Body)"/>
              </a:rPr>
              <a:t> respectively. Find the length of each parallel fillet weld. Assume the tensile force acting on the plates as static.</a:t>
            </a:r>
          </a:p>
        </p:txBody>
      </p:sp>
      <p:pic>
        <p:nvPicPr>
          <p:cNvPr id="3" name="Picture 2"/>
          <p:cNvPicPr>
            <a:picLocks noChangeAspect="1"/>
          </p:cNvPicPr>
          <p:nvPr/>
        </p:nvPicPr>
        <p:blipFill>
          <a:blip r:embed="rId2"/>
          <a:stretch>
            <a:fillRect/>
          </a:stretch>
        </p:blipFill>
        <p:spPr>
          <a:xfrm>
            <a:off x="8479888" y="2565341"/>
            <a:ext cx="3336974" cy="2517114"/>
          </a:xfrm>
          <a:prstGeom prst="rect">
            <a:avLst/>
          </a:prstGeom>
        </p:spPr>
      </p:pic>
    </p:spTree>
    <p:extLst>
      <p:ext uri="{BB962C8B-B14F-4D97-AF65-F5344CB8AC3E}">
        <p14:creationId xmlns:p14="http://schemas.microsoft.com/office/powerpoint/2010/main" val="38074653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658</TotalTime>
  <Words>319</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(Body)</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Dinesh Kumar</cp:lastModifiedBy>
  <cp:revision>668</cp:revision>
  <dcterms:created xsi:type="dcterms:W3CDTF">2022-03-30T06:30:43Z</dcterms:created>
  <dcterms:modified xsi:type="dcterms:W3CDTF">2026-01-02T12:28:20Z</dcterms:modified>
</cp:coreProperties>
</file>