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660"/>
  </p:normalViewPr>
  <p:slideViewPr>
    <p:cSldViewPr snapToGrid="0">
      <p:cViewPr varScale="1">
        <p:scale>
          <a:sx n="68" d="100"/>
          <a:sy n="68" d="100"/>
        </p:scale>
        <p:origin x="72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BAEA4-0166-484D-AF4A-058E625E6E6B}" type="datetimeFigureOut">
              <a:rPr lang="en-GB" smtClean="0"/>
              <a:t>21/02/2025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2E9D04-A6F4-4B27-BF63-7260739D59CD}" type="slidenum">
              <a:rPr lang="en-GB" smtClean="0"/>
              <a:t>‹#›</a:t>
            </a:fld>
            <a:endParaRPr lang="en-GB"/>
          </a:p>
        </p:txBody>
      </p:sp>
    </p:spTree>
    <p:extLst>
      <p:ext uri="{BB962C8B-B14F-4D97-AF65-F5344CB8AC3E}">
        <p14:creationId xmlns:p14="http://schemas.microsoft.com/office/powerpoint/2010/main" val="4257574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2E9D04-A6F4-4B27-BF63-7260739D59CD}" type="slidenum">
              <a:rPr lang="en-GB" smtClean="0"/>
              <a:t>12</a:t>
            </a:fld>
            <a:endParaRPr lang="en-GB"/>
          </a:p>
        </p:txBody>
      </p:sp>
    </p:spTree>
    <p:extLst>
      <p:ext uri="{BB962C8B-B14F-4D97-AF65-F5344CB8AC3E}">
        <p14:creationId xmlns:p14="http://schemas.microsoft.com/office/powerpoint/2010/main" val="3108574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21/02/2025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1304606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21/02/2025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3021126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21/02/2025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700026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21/02/2025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139162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C0A0B4-F16E-4595-87A7-AB7150DD8CA3}" type="datetimeFigureOut">
              <a:rPr lang="en-GB" smtClean="0"/>
              <a:t>21/02/2025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1244828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7C0A0B4-F16E-4595-87A7-AB7150DD8CA3}" type="datetimeFigureOut">
              <a:rPr lang="en-GB" smtClean="0"/>
              <a:t>21/02/2025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4166190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7C0A0B4-F16E-4595-87A7-AB7150DD8CA3}" type="datetimeFigureOut">
              <a:rPr lang="en-GB" smtClean="0"/>
              <a:t>21/02/2025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3151304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7C0A0B4-F16E-4595-87A7-AB7150DD8CA3}" type="datetimeFigureOut">
              <a:rPr lang="en-GB" smtClean="0"/>
              <a:t>21/02/2025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4231927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0A0B4-F16E-4595-87A7-AB7150DD8CA3}" type="datetimeFigureOut">
              <a:rPr lang="en-GB" smtClean="0"/>
              <a:t>21/02/2025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440201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C0A0B4-F16E-4595-87A7-AB7150DD8CA3}" type="datetimeFigureOut">
              <a:rPr lang="en-GB" smtClean="0"/>
              <a:t>21/02/2025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668571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C0A0B4-F16E-4595-87A7-AB7150DD8CA3}" type="datetimeFigureOut">
              <a:rPr lang="en-GB" smtClean="0"/>
              <a:t>21/02/2025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2681110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C0A0B4-F16E-4595-87A7-AB7150DD8CA3}" type="datetimeFigureOut">
              <a:rPr lang="en-GB" smtClean="0"/>
              <a:t>21/02/2025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AFB61-BA97-4F7A-956E-FEA743D6F136}" type="slidenum">
              <a:rPr lang="en-GB" smtClean="0"/>
              <a:t>‹#›</a:t>
            </a:fld>
            <a:endParaRPr lang="en-GB"/>
          </a:p>
        </p:txBody>
      </p:sp>
    </p:spTree>
    <p:extLst>
      <p:ext uri="{BB962C8B-B14F-4D97-AF65-F5344CB8AC3E}">
        <p14:creationId xmlns:p14="http://schemas.microsoft.com/office/powerpoint/2010/main" val="2842893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 Id="rId5" Type="http://schemas.openxmlformats.org/officeDocument/2006/relationships/image" Target="../media/image22.png"/><Relationship Id="rId4" Type="http://schemas.openxmlformats.org/officeDocument/2006/relationships/image" Target="../media/image21.png"/></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5.png"/><Relationship Id="rId4" Type="http://schemas.openxmlformats.org/officeDocument/2006/relationships/image" Target="../media/image24.png"/></Relationships>
</file>

<file path=ppt/slides/_rels/slide1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1680" y="407017"/>
            <a:ext cx="8425532" cy="3908762"/>
          </a:xfrm>
          <a:prstGeom prst="rect">
            <a:avLst/>
          </a:prstGeom>
          <a:noFill/>
        </p:spPr>
        <p:txBody>
          <a:bodyPr wrap="square" lIns="91440" tIns="45720" rIns="91440" bIns="45720">
            <a:spAutoFit/>
          </a:bodyPr>
          <a:lstStyle/>
          <a:p>
            <a:pPr algn="ctr"/>
            <a:r>
              <a:rPr lang="en-US" sz="7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DESIGN OF MACHINE ELEMENTS-I</a:t>
            </a:r>
          </a:p>
          <a:p>
            <a:pPr algn="ctr"/>
            <a:r>
              <a:rPr lang="en-US" sz="5400" b="1" dirty="0" smtClean="0">
                <a:ln w="0"/>
              </a:rPr>
              <a:t>BME 2201</a:t>
            </a:r>
          </a:p>
          <a:p>
            <a:pPr algn="ctr"/>
            <a:r>
              <a:rPr lang="en-US" sz="5400" b="1" dirty="0" smtClean="0">
                <a:ln w="0"/>
              </a:rPr>
              <a:t>Lecture 14.2 Module 2</a:t>
            </a:r>
            <a:endParaRPr lang="en-US" sz="5400" b="1" dirty="0">
              <a:ln w="0"/>
            </a:endParaRPr>
          </a:p>
        </p:txBody>
      </p:sp>
      <p:sp>
        <p:nvSpPr>
          <p:cNvPr id="3" name="TextBox 2"/>
          <p:cNvSpPr txBox="1"/>
          <p:nvPr/>
        </p:nvSpPr>
        <p:spPr>
          <a:xfrm>
            <a:off x="8679765" y="5387926"/>
            <a:ext cx="3376247" cy="1323439"/>
          </a:xfrm>
          <a:prstGeom prst="rect">
            <a:avLst/>
          </a:prstGeom>
          <a:noFill/>
        </p:spPr>
        <p:txBody>
          <a:bodyPr wrap="square" rtlCol="0">
            <a:spAutoFit/>
          </a:bodyPr>
          <a:lstStyle/>
          <a:p>
            <a:r>
              <a:rPr lang="en-IN" sz="2000" b="1" spc="300" dirty="0" smtClean="0"/>
              <a:t>Dinesh Kumar</a:t>
            </a:r>
          </a:p>
          <a:p>
            <a:r>
              <a:rPr lang="en-IN" sz="2000" b="1" spc="300" dirty="0" smtClean="0"/>
              <a:t>Assistant Professor </a:t>
            </a:r>
          </a:p>
          <a:p>
            <a:r>
              <a:rPr lang="en-IN" sz="2000" b="1" spc="300" dirty="0" smtClean="0"/>
              <a:t>School of Engineering</a:t>
            </a:r>
          </a:p>
          <a:p>
            <a:r>
              <a:rPr lang="en-IN" sz="2000" b="1" spc="300" dirty="0" smtClean="0"/>
              <a:t>DYPIU</a:t>
            </a:r>
            <a:endParaRPr lang="en-GB" sz="2000" b="1" spc="300" dirty="0"/>
          </a:p>
        </p:txBody>
      </p:sp>
    </p:spTree>
    <p:extLst>
      <p:ext uri="{BB962C8B-B14F-4D97-AF65-F5344CB8AC3E}">
        <p14:creationId xmlns:p14="http://schemas.microsoft.com/office/powerpoint/2010/main" val="3549471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394" y="99703"/>
            <a:ext cx="11863754" cy="1107996"/>
          </a:xfrm>
          <a:prstGeom prst="rect">
            <a:avLst/>
          </a:prstGeom>
        </p:spPr>
        <p:txBody>
          <a:bodyPr wrap="square">
            <a:spAutoFit/>
          </a:bodyPr>
          <a:lstStyle/>
          <a:p>
            <a:pPr algn="just">
              <a:lnSpc>
                <a:spcPct val="150000"/>
              </a:lnSpc>
            </a:pPr>
            <a:r>
              <a:rPr lang="en-GB" sz="2200" dirty="0"/>
              <a:t>A welded connection, as shown in </a:t>
            </a:r>
            <a:r>
              <a:rPr lang="en-GB" sz="2200" dirty="0" smtClean="0"/>
              <a:t>Figure is </a:t>
            </a:r>
            <a:r>
              <a:rPr lang="en-GB" sz="2200" dirty="0"/>
              <a:t>subjected to an eccentric force of 7.5 kN. Determine the size of welds if the permissible shear stress for the weld is 100 N/mm</a:t>
            </a:r>
            <a:r>
              <a:rPr lang="en-GB" sz="2200" baseline="30000" dirty="0"/>
              <a:t>2</a:t>
            </a:r>
            <a:r>
              <a:rPr lang="en-GB" sz="2200" dirty="0"/>
              <a:t>. Assume static conditions.</a:t>
            </a:r>
          </a:p>
        </p:txBody>
      </p:sp>
      <p:pic>
        <p:nvPicPr>
          <p:cNvPr id="3" name="Picture 2"/>
          <p:cNvPicPr>
            <a:picLocks noChangeAspect="1"/>
          </p:cNvPicPr>
          <p:nvPr/>
        </p:nvPicPr>
        <p:blipFill>
          <a:blip r:embed="rId2"/>
          <a:stretch>
            <a:fillRect/>
          </a:stretch>
        </p:blipFill>
        <p:spPr>
          <a:xfrm>
            <a:off x="7302304" y="1207699"/>
            <a:ext cx="4570828" cy="2327736"/>
          </a:xfrm>
          <a:prstGeom prst="rect">
            <a:avLst/>
          </a:prstGeom>
        </p:spPr>
      </p:pic>
      <p:sp>
        <p:nvSpPr>
          <p:cNvPr id="4" name="Rectangle 3"/>
          <p:cNvSpPr/>
          <p:nvPr/>
        </p:nvSpPr>
        <p:spPr>
          <a:xfrm>
            <a:off x="220394" y="1528076"/>
            <a:ext cx="1893467" cy="1107996"/>
          </a:xfrm>
          <a:prstGeom prst="rect">
            <a:avLst/>
          </a:prstGeom>
        </p:spPr>
        <p:txBody>
          <a:bodyPr wrap="none">
            <a:spAutoFit/>
          </a:bodyPr>
          <a:lstStyle/>
          <a:p>
            <a:r>
              <a:rPr lang="en-GB" sz="2200" b="1" dirty="0"/>
              <a:t>Given</a:t>
            </a:r>
            <a:r>
              <a:rPr lang="en-GB" sz="2200" dirty="0"/>
              <a:t> </a:t>
            </a:r>
            <a:endParaRPr lang="en-GB" sz="2200" dirty="0" smtClean="0"/>
          </a:p>
          <a:p>
            <a:r>
              <a:rPr lang="en-GB" sz="2200" dirty="0" smtClean="0"/>
              <a:t>P </a:t>
            </a:r>
            <a:r>
              <a:rPr lang="en-GB" sz="2200" dirty="0"/>
              <a:t>= 7.5 kN </a:t>
            </a:r>
            <a:endParaRPr lang="en-GB" sz="2200" dirty="0" smtClean="0"/>
          </a:p>
          <a:p>
            <a:r>
              <a:rPr lang="el-GR" sz="2200" dirty="0" smtClean="0"/>
              <a:t>τ</a:t>
            </a:r>
            <a:r>
              <a:rPr lang="en-GB" sz="2200" dirty="0" smtClean="0"/>
              <a:t> </a:t>
            </a:r>
            <a:r>
              <a:rPr lang="en-GB" sz="2200" dirty="0"/>
              <a:t>= 100 N/mm</a:t>
            </a:r>
            <a:r>
              <a:rPr lang="en-GB" sz="2200" baseline="30000" dirty="0"/>
              <a:t>2</a:t>
            </a:r>
          </a:p>
        </p:txBody>
      </p:sp>
      <p:sp>
        <p:nvSpPr>
          <p:cNvPr id="5" name="Rectangle 4"/>
          <p:cNvSpPr/>
          <p:nvPr/>
        </p:nvSpPr>
        <p:spPr>
          <a:xfrm>
            <a:off x="220394" y="2741005"/>
            <a:ext cx="3207417" cy="430887"/>
          </a:xfrm>
          <a:prstGeom prst="rect">
            <a:avLst/>
          </a:prstGeom>
        </p:spPr>
        <p:txBody>
          <a:bodyPr wrap="none">
            <a:spAutoFit/>
          </a:bodyPr>
          <a:lstStyle/>
          <a:p>
            <a:r>
              <a:rPr lang="en-GB" sz="2200" b="1" dirty="0"/>
              <a:t>Step I </a:t>
            </a:r>
            <a:r>
              <a:rPr lang="en-GB" sz="2200" dirty="0"/>
              <a:t>Primary shear stress</a:t>
            </a:r>
          </a:p>
        </p:txBody>
      </p:sp>
      <p:pic>
        <p:nvPicPr>
          <p:cNvPr id="6" name="Picture 5"/>
          <p:cNvPicPr>
            <a:picLocks noChangeAspect="1"/>
          </p:cNvPicPr>
          <p:nvPr/>
        </p:nvPicPr>
        <p:blipFill>
          <a:blip r:embed="rId3"/>
          <a:stretch>
            <a:fillRect/>
          </a:stretch>
        </p:blipFill>
        <p:spPr>
          <a:xfrm>
            <a:off x="1753171" y="3326105"/>
            <a:ext cx="3349280" cy="418660"/>
          </a:xfrm>
          <a:prstGeom prst="rect">
            <a:avLst/>
          </a:prstGeom>
          <a:ln>
            <a:solidFill>
              <a:srgbClr val="FF0000"/>
            </a:solidFill>
          </a:ln>
        </p:spPr>
      </p:pic>
      <p:sp>
        <p:nvSpPr>
          <p:cNvPr id="7" name="Rectangle 6"/>
          <p:cNvSpPr/>
          <p:nvPr/>
        </p:nvSpPr>
        <p:spPr>
          <a:xfrm>
            <a:off x="220394" y="3953934"/>
            <a:ext cx="4292265" cy="430887"/>
          </a:xfrm>
          <a:prstGeom prst="rect">
            <a:avLst/>
          </a:prstGeom>
        </p:spPr>
        <p:txBody>
          <a:bodyPr wrap="none">
            <a:spAutoFit/>
          </a:bodyPr>
          <a:lstStyle/>
          <a:p>
            <a:r>
              <a:rPr lang="en-GB" sz="2200" dirty="0" smtClean="0"/>
              <a:t>The </a:t>
            </a:r>
            <a:r>
              <a:rPr lang="en-GB" sz="2200" dirty="0"/>
              <a:t>primary shear stress is given by,</a:t>
            </a:r>
          </a:p>
        </p:txBody>
      </p:sp>
      <p:pic>
        <p:nvPicPr>
          <p:cNvPr id="8" name="Picture 7"/>
          <p:cNvPicPr>
            <a:picLocks noChangeAspect="1"/>
          </p:cNvPicPr>
          <p:nvPr/>
        </p:nvPicPr>
        <p:blipFill>
          <a:blip r:embed="rId4"/>
          <a:stretch>
            <a:fillRect/>
          </a:stretch>
        </p:blipFill>
        <p:spPr>
          <a:xfrm>
            <a:off x="1623353" y="4540317"/>
            <a:ext cx="4172536" cy="998268"/>
          </a:xfrm>
          <a:prstGeom prst="rect">
            <a:avLst/>
          </a:prstGeom>
          <a:ln>
            <a:solidFill>
              <a:srgbClr val="FF0000"/>
            </a:solidFill>
          </a:ln>
        </p:spPr>
      </p:pic>
      <p:sp>
        <p:nvSpPr>
          <p:cNvPr id="9" name="Rectangle 8"/>
          <p:cNvSpPr/>
          <p:nvPr/>
        </p:nvSpPr>
        <p:spPr>
          <a:xfrm>
            <a:off x="220394" y="5694081"/>
            <a:ext cx="3639458" cy="430887"/>
          </a:xfrm>
          <a:prstGeom prst="rect">
            <a:avLst/>
          </a:prstGeom>
        </p:spPr>
        <p:txBody>
          <a:bodyPr wrap="none">
            <a:spAutoFit/>
          </a:bodyPr>
          <a:lstStyle/>
          <a:p>
            <a:r>
              <a:rPr lang="en-GB" sz="2200" b="1" dirty="0"/>
              <a:t>Step II </a:t>
            </a:r>
            <a:r>
              <a:rPr lang="en-GB" sz="2200" dirty="0"/>
              <a:t>Secondary shear stress </a:t>
            </a:r>
          </a:p>
        </p:txBody>
      </p:sp>
    </p:spTree>
    <p:extLst>
      <p:ext uri="{BB962C8B-B14F-4D97-AF65-F5344CB8AC3E}">
        <p14:creationId xmlns:p14="http://schemas.microsoft.com/office/powerpoint/2010/main" val="4083542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21750" y="329198"/>
            <a:ext cx="6339034" cy="1485534"/>
          </a:xfrm>
          <a:prstGeom prst="rect">
            <a:avLst/>
          </a:prstGeom>
        </p:spPr>
      </p:pic>
      <p:sp>
        <p:nvSpPr>
          <p:cNvPr id="3" name="Rectangle 2"/>
          <p:cNvSpPr/>
          <p:nvPr/>
        </p:nvSpPr>
        <p:spPr>
          <a:xfrm>
            <a:off x="332935" y="1688122"/>
            <a:ext cx="10780541" cy="674672"/>
          </a:xfrm>
          <a:prstGeom prst="rect">
            <a:avLst/>
          </a:prstGeom>
        </p:spPr>
        <p:txBody>
          <a:bodyPr wrap="square">
            <a:spAutoFit/>
          </a:bodyPr>
          <a:lstStyle/>
          <a:p>
            <a:pPr>
              <a:lnSpc>
                <a:spcPct val="200000"/>
              </a:lnSpc>
            </a:pPr>
            <a:r>
              <a:rPr lang="en-GB" sz="2200" dirty="0">
                <a:solidFill>
                  <a:srgbClr val="FF0000"/>
                </a:solidFill>
              </a:rPr>
              <a:t>The distance r of the farthest point in the weld from the centre of gravity is given </a:t>
            </a:r>
            <a:r>
              <a:rPr lang="en-GB" sz="2200" dirty="0" smtClean="0">
                <a:solidFill>
                  <a:srgbClr val="FF0000"/>
                </a:solidFill>
              </a:rPr>
              <a:t>by figure</a:t>
            </a:r>
            <a:endParaRPr lang="en-GB" sz="2200" dirty="0">
              <a:solidFill>
                <a:srgbClr val="FF0000"/>
              </a:solidFill>
            </a:endParaRPr>
          </a:p>
        </p:txBody>
      </p:sp>
      <p:pic>
        <p:nvPicPr>
          <p:cNvPr id="4" name="Picture 3"/>
          <p:cNvPicPr>
            <a:picLocks noChangeAspect="1"/>
          </p:cNvPicPr>
          <p:nvPr/>
        </p:nvPicPr>
        <p:blipFill>
          <a:blip r:embed="rId3"/>
          <a:stretch>
            <a:fillRect/>
          </a:stretch>
        </p:blipFill>
        <p:spPr>
          <a:xfrm>
            <a:off x="9643257" y="2485699"/>
            <a:ext cx="2548743" cy="2684074"/>
          </a:xfrm>
          <a:prstGeom prst="rect">
            <a:avLst/>
          </a:prstGeom>
        </p:spPr>
      </p:pic>
      <p:pic>
        <p:nvPicPr>
          <p:cNvPr id="5" name="Picture 4"/>
          <p:cNvPicPr>
            <a:picLocks noChangeAspect="1"/>
          </p:cNvPicPr>
          <p:nvPr/>
        </p:nvPicPr>
        <p:blipFill>
          <a:blip r:embed="rId4"/>
          <a:stretch>
            <a:fillRect/>
          </a:stretch>
        </p:blipFill>
        <p:spPr>
          <a:xfrm>
            <a:off x="1488317" y="2633288"/>
            <a:ext cx="3730618" cy="540368"/>
          </a:xfrm>
          <a:prstGeom prst="rect">
            <a:avLst/>
          </a:prstGeom>
        </p:spPr>
      </p:pic>
      <p:sp>
        <p:nvSpPr>
          <p:cNvPr id="6" name="Rectangle 5"/>
          <p:cNvSpPr/>
          <p:nvPr/>
        </p:nvSpPr>
        <p:spPr>
          <a:xfrm>
            <a:off x="332935" y="3444150"/>
            <a:ext cx="9134622" cy="430887"/>
          </a:xfrm>
          <a:prstGeom prst="rect">
            <a:avLst/>
          </a:prstGeom>
        </p:spPr>
        <p:txBody>
          <a:bodyPr wrap="square">
            <a:spAutoFit/>
          </a:bodyPr>
          <a:lstStyle/>
          <a:p>
            <a:r>
              <a:rPr lang="en-GB" sz="2200" dirty="0" smtClean="0">
                <a:solidFill>
                  <a:srgbClr val="FF0000"/>
                </a:solidFill>
              </a:rPr>
              <a:t>The </a:t>
            </a:r>
            <a:r>
              <a:rPr lang="en-GB" sz="2200" dirty="0">
                <a:solidFill>
                  <a:srgbClr val="FF0000"/>
                </a:solidFill>
              </a:rPr>
              <a:t>polar moment of inertia J</a:t>
            </a:r>
            <a:r>
              <a:rPr lang="en-GB" sz="2200" baseline="-25000" dirty="0">
                <a:solidFill>
                  <a:srgbClr val="FF0000"/>
                </a:solidFill>
              </a:rPr>
              <a:t>1</a:t>
            </a:r>
            <a:r>
              <a:rPr lang="en-GB" sz="2200" dirty="0">
                <a:solidFill>
                  <a:srgbClr val="FF0000"/>
                </a:solidFill>
              </a:rPr>
              <a:t> of the weld W</a:t>
            </a:r>
            <a:r>
              <a:rPr lang="en-GB" sz="2200" baseline="-25000" dirty="0">
                <a:solidFill>
                  <a:srgbClr val="FF0000"/>
                </a:solidFill>
              </a:rPr>
              <a:t>1</a:t>
            </a:r>
            <a:r>
              <a:rPr lang="en-GB" sz="2200" dirty="0">
                <a:solidFill>
                  <a:srgbClr val="FF0000"/>
                </a:solidFill>
              </a:rPr>
              <a:t> about G is given by</a:t>
            </a:r>
          </a:p>
        </p:txBody>
      </p:sp>
      <p:pic>
        <p:nvPicPr>
          <p:cNvPr id="7" name="Picture 6"/>
          <p:cNvPicPr>
            <a:picLocks noChangeAspect="1"/>
          </p:cNvPicPr>
          <p:nvPr/>
        </p:nvPicPr>
        <p:blipFill>
          <a:blip r:embed="rId5"/>
          <a:stretch>
            <a:fillRect/>
          </a:stretch>
        </p:blipFill>
        <p:spPr>
          <a:xfrm>
            <a:off x="2490993" y="3988410"/>
            <a:ext cx="6464424" cy="2623405"/>
          </a:xfrm>
          <a:prstGeom prst="rect">
            <a:avLst/>
          </a:prstGeom>
        </p:spPr>
      </p:pic>
    </p:spTree>
    <p:extLst>
      <p:ext uri="{BB962C8B-B14F-4D97-AF65-F5344CB8AC3E}">
        <p14:creationId xmlns:p14="http://schemas.microsoft.com/office/powerpoint/2010/main" val="1794483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945" y="177577"/>
            <a:ext cx="4475136" cy="430887"/>
          </a:xfrm>
          <a:prstGeom prst="rect">
            <a:avLst/>
          </a:prstGeom>
        </p:spPr>
        <p:txBody>
          <a:bodyPr wrap="none">
            <a:spAutoFit/>
          </a:bodyPr>
          <a:lstStyle/>
          <a:p>
            <a:r>
              <a:rPr lang="en-GB" sz="2200" dirty="0" smtClean="0"/>
              <a:t>The </a:t>
            </a:r>
            <a:r>
              <a:rPr lang="en-GB" sz="2200" dirty="0"/>
              <a:t>secondary shear stress is given by</a:t>
            </a:r>
          </a:p>
        </p:txBody>
      </p:sp>
      <p:pic>
        <p:nvPicPr>
          <p:cNvPr id="3" name="Picture 2"/>
          <p:cNvPicPr>
            <a:picLocks noChangeAspect="1"/>
          </p:cNvPicPr>
          <p:nvPr/>
        </p:nvPicPr>
        <p:blipFill>
          <a:blip r:embed="rId3"/>
          <a:stretch>
            <a:fillRect/>
          </a:stretch>
        </p:blipFill>
        <p:spPr>
          <a:xfrm>
            <a:off x="1925295" y="717085"/>
            <a:ext cx="5889907" cy="928835"/>
          </a:xfrm>
          <a:prstGeom prst="rect">
            <a:avLst/>
          </a:prstGeom>
        </p:spPr>
      </p:pic>
      <p:sp>
        <p:nvSpPr>
          <p:cNvPr id="4" name="Rectangle 3"/>
          <p:cNvSpPr/>
          <p:nvPr/>
        </p:nvSpPr>
        <p:spPr>
          <a:xfrm>
            <a:off x="235945" y="1754541"/>
            <a:ext cx="3594189" cy="430887"/>
          </a:xfrm>
          <a:prstGeom prst="rect">
            <a:avLst/>
          </a:prstGeom>
        </p:spPr>
        <p:txBody>
          <a:bodyPr wrap="none">
            <a:spAutoFit/>
          </a:bodyPr>
          <a:lstStyle/>
          <a:p>
            <a:r>
              <a:rPr lang="en-GB" sz="2200" b="1" dirty="0"/>
              <a:t>Step III </a:t>
            </a:r>
            <a:r>
              <a:rPr lang="en-GB" sz="2200" dirty="0"/>
              <a:t>Resultant shear stress </a:t>
            </a:r>
          </a:p>
        </p:txBody>
      </p:sp>
      <p:sp>
        <p:nvSpPr>
          <p:cNvPr id="5" name="Rectangle 4"/>
          <p:cNvSpPr/>
          <p:nvPr/>
        </p:nvSpPr>
        <p:spPr>
          <a:xfrm>
            <a:off x="235945" y="2185428"/>
            <a:ext cx="5911637" cy="2123658"/>
          </a:xfrm>
          <a:prstGeom prst="rect">
            <a:avLst/>
          </a:prstGeom>
        </p:spPr>
        <p:txBody>
          <a:bodyPr wrap="square">
            <a:spAutoFit/>
          </a:bodyPr>
          <a:lstStyle/>
          <a:p>
            <a:pPr algn="just">
              <a:lnSpc>
                <a:spcPct val="150000"/>
              </a:lnSpc>
            </a:pPr>
            <a:r>
              <a:rPr lang="en-GB" sz="2200" dirty="0" smtClean="0"/>
              <a:t>Figure </a:t>
            </a:r>
            <a:r>
              <a:rPr lang="en-GB" sz="2200" dirty="0"/>
              <a:t>shows the primary and secondary shear stresses. The vertical and horizontal components of these shear stresses are added and the resultant shear stress is determined. </a:t>
            </a:r>
          </a:p>
        </p:txBody>
      </p:sp>
      <p:pic>
        <p:nvPicPr>
          <p:cNvPr id="6" name="Picture 5"/>
          <p:cNvPicPr>
            <a:picLocks noChangeAspect="1"/>
          </p:cNvPicPr>
          <p:nvPr/>
        </p:nvPicPr>
        <p:blipFill>
          <a:blip r:embed="rId4"/>
          <a:stretch>
            <a:fillRect/>
          </a:stretch>
        </p:blipFill>
        <p:spPr>
          <a:xfrm>
            <a:off x="6471137" y="2040324"/>
            <a:ext cx="5664591" cy="4211036"/>
          </a:xfrm>
          <a:prstGeom prst="rect">
            <a:avLst/>
          </a:prstGeom>
          <a:ln>
            <a:solidFill>
              <a:srgbClr val="FF0000"/>
            </a:solidFill>
          </a:ln>
        </p:spPr>
      </p:pic>
      <p:pic>
        <p:nvPicPr>
          <p:cNvPr id="7" name="Picture 6"/>
          <p:cNvPicPr>
            <a:picLocks noChangeAspect="1"/>
          </p:cNvPicPr>
          <p:nvPr/>
        </p:nvPicPr>
        <p:blipFill>
          <a:blip r:embed="rId5"/>
          <a:stretch>
            <a:fillRect/>
          </a:stretch>
        </p:blipFill>
        <p:spPr>
          <a:xfrm>
            <a:off x="1922752" y="4848594"/>
            <a:ext cx="2538021" cy="994630"/>
          </a:xfrm>
          <a:prstGeom prst="rect">
            <a:avLst/>
          </a:prstGeom>
          <a:ln>
            <a:solidFill>
              <a:srgbClr val="FF0000"/>
            </a:solidFill>
          </a:ln>
        </p:spPr>
      </p:pic>
    </p:spTree>
    <p:extLst>
      <p:ext uri="{BB962C8B-B14F-4D97-AF65-F5344CB8AC3E}">
        <p14:creationId xmlns:p14="http://schemas.microsoft.com/office/powerpoint/2010/main" val="2433204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0810" y="205713"/>
            <a:ext cx="2410596" cy="430887"/>
          </a:xfrm>
          <a:prstGeom prst="rect">
            <a:avLst/>
          </a:prstGeom>
        </p:spPr>
        <p:txBody>
          <a:bodyPr wrap="none">
            <a:spAutoFit/>
          </a:bodyPr>
          <a:lstStyle/>
          <a:p>
            <a:r>
              <a:rPr lang="en-GB" sz="2200" b="1" dirty="0"/>
              <a:t>Step IV </a:t>
            </a:r>
            <a:r>
              <a:rPr lang="en-GB" sz="2200" dirty="0"/>
              <a:t>Size of weld</a:t>
            </a:r>
          </a:p>
        </p:txBody>
      </p:sp>
      <p:pic>
        <p:nvPicPr>
          <p:cNvPr id="3" name="Picture 2"/>
          <p:cNvPicPr>
            <a:picLocks noChangeAspect="1"/>
          </p:cNvPicPr>
          <p:nvPr/>
        </p:nvPicPr>
        <p:blipFill>
          <a:blip r:embed="rId2"/>
          <a:stretch>
            <a:fillRect/>
          </a:stretch>
        </p:blipFill>
        <p:spPr>
          <a:xfrm>
            <a:off x="1140510" y="773064"/>
            <a:ext cx="6245029" cy="1700159"/>
          </a:xfrm>
          <a:prstGeom prst="rect">
            <a:avLst/>
          </a:prstGeom>
          <a:ln>
            <a:solidFill>
              <a:srgbClr val="FF0000"/>
            </a:solidFill>
          </a:ln>
        </p:spPr>
      </p:pic>
    </p:spTree>
    <p:extLst>
      <p:ext uri="{BB962C8B-B14F-4D97-AF65-F5344CB8AC3E}">
        <p14:creationId xmlns:p14="http://schemas.microsoft.com/office/powerpoint/2010/main" val="2907289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1528" y="247916"/>
            <a:ext cx="6250173" cy="430887"/>
          </a:xfrm>
          <a:prstGeom prst="rect">
            <a:avLst/>
          </a:prstGeom>
        </p:spPr>
        <p:txBody>
          <a:bodyPr wrap="none">
            <a:spAutoFit/>
          </a:bodyPr>
          <a:lstStyle/>
          <a:p>
            <a:r>
              <a:rPr lang="en-GB" sz="2200" b="1" dirty="0">
                <a:solidFill>
                  <a:srgbClr val="FF0000"/>
                </a:solidFill>
              </a:rPr>
              <a:t>AXIALLY LOADED UNSYMMETRICAL WELDED JOINTS</a:t>
            </a:r>
          </a:p>
        </p:txBody>
      </p:sp>
      <p:pic>
        <p:nvPicPr>
          <p:cNvPr id="3" name="Picture 2"/>
          <p:cNvPicPr>
            <a:picLocks noChangeAspect="1"/>
          </p:cNvPicPr>
          <p:nvPr/>
        </p:nvPicPr>
        <p:blipFill>
          <a:blip r:embed="rId2"/>
          <a:stretch>
            <a:fillRect/>
          </a:stretch>
        </p:blipFill>
        <p:spPr>
          <a:xfrm>
            <a:off x="7174009" y="1106291"/>
            <a:ext cx="4896070" cy="5071377"/>
          </a:xfrm>
          <a:prstGeom prst="rect">
            <a:avLst/>
          </a:prstGeom>
        </p:spPr>
      </p:pic>
      <mc:AlternateContent xmlns:mc="http://schemas.openxmlformats.org/markup-compatibility/2006" xmlns:a14="http://schemas.microsoft.com/office/drawing/2010/main">
        <mc:Choice Requires="a14">
          <p:sp>
            <p:nvSpPr>
              <p:cNvPr id="4" name="Rectangle 3"/>
              <p:cNvSpPr/>
              <p:nvPr/>
            </p:nvSpPr>
            <p:spPr>
              <a:xfrm>
                <a:off x="2504930" y="5329031"/>
                <a:ext cx="2231316" cy="1200329"/>
              </a:xfrm>
              <a:prstGeom prst="rect">
                <a:avLst/>
              </a:prstGeom>
              <a:ln>
                <a:solidFill>
                  <a:srgbClr val="FF0000"/>
                </a:solidFill>
              </a:ln>
            </p:spPr>
            <p:txBody>
              <a:bodyPr wrap="none">
                <a:spAutoFit/>
              </a:bodyPr>
              <a:lstStyle/>
              <a:p>
                <a:pPr>
                  <a:lnSpc>
                    <a:spcPct val="150000"/>
                  </a:lnSpc>
                </a:pPr>
                <a14:m>
                  <m:oMathPara xmlns:m="http://schemas.openxmlformats.org/officeDocument/2006/math">
                    <m:oMathParaPr>
                      <m:jc m:val="centerGroup"/>
                    </m:oMathParaPr>
                    <m:oMath xmlns:m="http://schemas.openxmlformats.org/officeDocument/2006/math">
                      <m:r>
                        <a:rPr lang="en-IN" sz="2400" b="0" i="1" smtClean="0">
                          <a:latin typeface="Cambria Math" panose="02040503050406030204" pitchFamily="18" charset="0"/>
                        </a:rPr>
                        <m:t>𝑃</m:t>
                      </m:r>
                      <m:r>
                        <a:rPr lang="en-IN" sz="2400" b="0" i="1" baseline="-25000" smtClean="0">
                          <a:latin typeface="Cambria Math" panose="02040503050406030204" pitchFamily="18" charset="0"/>
                        </a:rPr>
                        <m:t>1</m:t>
                      </m:r>
                      <m:r>
                        <a:rPr lang="en-IN" sz="2400" b="0" i="1" smtClean="0">
                          <a:latin typeface="Cambria Math" panose="02040503050406030204" pitchFamily="18" charset="0"/>
                        </a:rPr>
                        <m:t>=0.707</m:t>
                      </m:r>
                      <m:r>
                        <a:rPr lang="en-IN" sz="2400" b="0" i="1" smtClean="0">
                          <a:latin typeface="Cambria Math" panose="02040503050406030204" pitchFamily="18" charset="0"/>
                        </a:rPr>
                        <m:t>h𝑙</m:t>
                      </m:r>
                      <m:r>
                        <a:rPr lang="en-IN" sz="2400" b="0" i="1" baseline="-25000" smtClean="0">
                          <a:latin typeface="Cambria Math" panose="02040503050406030204" pitchFamily="18" charset="0"/>
                        </a:rPr>
                        <m:t>1</m:t>
                      </m:r>
                      <m:r>
                        <a:rPr lang="en-IN" sz="2400" b="0" i="1" smtClean="0">
                          <a:latin typeface="Cambria Math" panose="02040503050406030204" pitchFamily="18" charset="0"/>
                          <a:ea typeface="Cambria Math" panose="02040503050406030204" pitchFamily="18" charset="0"/>
                        </a:rPr>
                        <m:t>𝜏</m:t>
                      </m:r>
                    </m:oMath>
                  </m:oMathPara>
                </a14:m>
                <a:endParaRPr lang="en-IN" sz="2400" b="0" dirty="0" smtClean="0">
                  <a:ea typeface="Cambria Math" panose="02040503050406030204" pitchFamily="18" charset="0"/>
                </a:endParaRPr>
              </a:p>
              <a:p>
                <a:pPr>
                  <a:lnSpc>
                    <a:spcPct val="150000"/>
                  </a:lnSpc>
                </a:pPr>
                <a14:m>
                  <m:oMathPara xmlns:m="http://schemas.openxmlformats.org/officeDocument/2006/math">
                    <m:oMathParaPr>
                      <m:jc m:val="centerGroup"/>
                    </m:oMathParaPr>
                    <m:oMath xmlns:m="http://schemas.openxmlformats.org/officeDocument/2006/math">
                      <m:r>
                        <a:rPr lang="en-IN" sz="2400" b="0" i="1" smtClean="0">
                          <a:latin typeface="Cambria Math" panose="02040503050406030204" pitchFamily="18" charset="0"/>
                          <a:ea typeface="Cambria Math" panose="02040503050406030204" pitchFamily="18" charset="0"/>
                        </a:rPr>
                        <m:t>𝑃</m:t>
                      </m:r>
                      <m:r>
                        <a:rPr lang="en-IN" sz="2400" b="0" i="1" baseline="-25000" smtClean="0">
                          <a:latin typeface="Cambria Math" panose="02040503050406030204" pitchFamily="18" charset="0"/>
                          <a:ea typeface="Cambria Math" panose="02040503050406030204" pitchFamily="18" charset="0"/>
                        </a:rPr>
                        <m:t>2</m:t>
                      </m:r>
                      <m:r>
                        <a:rPr lang="en-IN" sz="2400" b="0" i="1" smtClean="0">
                          <a:latin typeface="Cambria Math" panose="02040503050406030204" pitchFamily="18" charset="0"/>
                          <a:ea typeface="Cambria Math" panose="02040503050406030204" pitchFamily="18" charset="0"/>
                        </a:rPr>
                        <m:t>=0.707</m:t>
                      </m:r>
                      <m:r>
                        <a:rPr lang="en-IN" sz="2400" b="0" i="1" smtClean="0">
                          <a:latin typeface="Cambria Math" panose="02040503050406030204" pitchFamily="18" charset="0"/>
                          <a:ea typeface="Cambria Math" panose="02040503050406030204" pitchFamily="18" charset="0"/>
                        </a:rPr>
                        <m:t>h𝑙</m:t>
                      </m:r>
                      <m:r>
                        <a:rPr lang="en-IN" sz="2400" b="0" i="1" baseline="-25000" smtClean="0">
                          <a:latin typeface="Cambria Math" panose="02040503050406030204" pitchFamily="18" charset="0"/>
                          <a:ea typeface="Cambria Math" panose="02040503050406030204" pitchFamily="18" charset="0"/>
                        </a:rPr>
                        <m:t>2</m:t>
                      </m:r>
                      <m:r>
                        <a:rPr lang="en-IN" sz="2400" b="0" i="1" smtClean="0">
                          <a:latin typeface="Cambria Math" panose="02040503050406030204" pitchFamily="18" charset="0"/>
                          <a:ea typeface="Cambria Math" panose="02040503050406030204" pitchFamily="18" charset="0"/>
                        </a:rPr>
                        <m:t>𝜏</m:t>
                      </m:r>
                    </m:oMath>
                  </m:oMathPara>
                </a14:m>
                <a:endParaRPr lang="en-IN" sz="2400" b="0" dirty="0" smtClean="0">
                  <a:ea typeface="Cambria Math" panose="02040503050406030204" pitchFamily="18" charset="0"/>
                </a:endParaRPr>
              </a:p>
            </p:txBody>
          </p:sp>
        </mc:Choice>
        <mc:Fallback xmlns="">
          <p:sp>
            <p:nvSpPr>
              <p:cNvPr id="4" name="Rectangle 3"/>
              <p:cNvSpPr>
                <a:spLocks noRot="1" noChangeAspect="1" noMove="1" noResize="1" noEditPoints="1" noAdjustHandles="1" noChangeArrowheads="1" noChangeShapeType="1" noTextEdit="1"/>
              </p:cNvSpPr>
              <p:nvPr/>
            </p:nvSpPr>
            <p:spPr>
              <a:xfrm>
                <a:off x="2504930" y="5329031"/>
                <a:ext cx="2231316" cy="1200329"/>
              </a:xfrm>
              <a:prstGeom prst="rect">
                <a:avLst/>
              </a:prstGeom>
              <a:blipFill rotWithShape="0">
                <a:blip r:embed="rId3"/>
                <a:stretch>
                  <a:fillRect/>
                </a:stretch>
              </a:blipFill>
              <a:ln>
                <a:solidFill>
                  <a:srgbClr val="FF0000"/>
                </a:solidFill>
              </a:ln>
            </p:spPr>
            <p:txBody>
              <a:bodyPr/>
              <a:lstStyle/>
              <a:p>
                <a:r>
                  <a:rPr lang="en-GB">
                    <a:noFill/>
                  </a:rPr>
                  <a:t> </a:t>
                </a:r>
              </a:p>
            </p:txBody>
          </p:sp>
        </mc:Fallback>
      </mc:AlternateContent>
      <p:sp>
        <p:nvSpPr>
          <p:cNvPr id="5" name="Rectangle 4"/>
          <p:cNvSpPr/>
          <p:nvPr/>
        </p:nvSpPr>
        <p:spPr>
          <a:xfrm>
            <a:off x="231528" y="678803"/>
            <a:ext cx="6096000" cy="4404988"/>
          </a:xfrm>
          <a:prstGeom prst="rect">
            <a:avLst/>
          </a:prstGeom>
        </p:spPr>
        <p:txBody>
          <a:bodyPr>
            <a:spAutoFit/>
          </a:bodyPr>
          <a:lstStyle/>
          <a:p>
            <a:pPr algn="just">
              <a:lnSpc>
                <a:spcPct val="150000"/>
              </a:lnSpc>
            </a:pPr>
            <a:r>
              <a:rPr lang="en-GB" sz="2100" dirty="0"/>
              <a:t>In some applications, unsymmetrical sections like angles or T-sections are welded to steel plates or beams. For example, an angle section can be attached to a vertical beam using two parallel fillet welds. The external force acting on the joint passes through the section's center of gravity (G), and the welds develop resisting forces to counteract this load. These resisting forces, denoted as </a:t>
            </a:r>
            <a:r>
              <a:rPr lang="en-GB" sz="2100" dirty="0" smtClean="0"/>
              <a:t>P</a:t>
            </a:r>
            <a:r>
              <a:rPr lang="en-GB" sz="2100" baseline="-25000" dirty="0" smtClean="0"/>
              <a:t>1</a:t>
            </a:r>
            <a:r>
              <a:rPr lang="en-GB" sz="2100" dirty="0"/>
              <a:t>​ and </a:t>
            </a:r>
            <a:r>
              <a:rPr lang="en-GB" sz="2100" dirty="0" smtClean="0"/>
              <a:t>P</a:t>
            </a:r>
            <a:r>
              <a:rPr lang="en-GB" sz="2100" baseline="-25000" dirty="0" smtClean="0"/>
              <a:t>2</a:t>
            </a:r>
            <a:r>
              <a:rPr lang="en-GB" sz="2100" dirty="0" smtClean="0"/>
              <a:t>​</a:t>
            </a:r>
            <a:r>
              <a:rPr lang="en-GB" sz="2100" dirty="0"/>
              <a:t>, follow equilibrium equations to ensure structural stability.</a:t>
            </a:r>
          </a:p>
        </p:txBody>
      </p:sp>
    </p:spTree>
    <p:extLst>
      <p:ext uri="{BB962C8B-B14F-4D97-AF65-F5344CB8AC3E}">
        <p14:creationId xmlns:p14="http://schemas.microsoft.com/office/powerpoint/2010/main" val="475264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3136" y="571473"/>
            <a:ext cx="5976957" cy="1246495"/>
          </a:xfrm>
          <a:prstGeom prst="rect">
            <a:avLst/>
          </a:prstGeom>
        </p:spPr>
        <p:txBody>
          <a:bodyPr wrap="none">
            <a:spAutoFit/>
          </a:bodyPr>
          <a:lstStyle/>
          <a:p>
            <a:pPr>
              <a:lnSpc>
                <a:spcPct val="150000"/>
              </a:lnSpc>
            </a:pPr>
            <a:r>
              <a:rPr lang="en-GB" sz="2200" dirty="0"/>
              <a:t>Since the sum of horizontal forces is equal to zero, </a:t>
            </a:r>
            <a:endParaRPr lang="en-GB" sz="2200" dirty="0" smtClean="0"/>
          </a:p>
          <a:p>
            <a:pPr algn="ctr">
              <a:lnSpc>
                <a:spcPct val="150000"/>
              </a:lnSpc>
            </a:pPr>
            <a:r>
              <a:rPr lang="en-GB" sz="2800" dirty="0" smtClean="0"/>
              <a:t>P </a:t>
            </a:r>
            <a:r>
              <a:rPr lang="en-GB" sz="2800" dirty="0"/>
              <a:t>= P</a:t>
            </a:r>
            <a:r>
              <a:rPr lang="en-GB" sz="2800" baseline="-25000" dirty="0"/>
              <a:t>1</a:t>
            </a:r>
            <a:r>
              <a:rPr lang="en-GB" sz="2800" dirty="0"/>
              <a:t> + P</a:t>
            </a:r>
            <a:r>
              <a:rPr lang="en-GB" sz="2800" baseline="-25000" dirty="0"/>
              <a:t>2</a:t>
            </a:r>
            <a:r>
              <a:rPr lang="en-GB" sz="2800" dirty="0"/>
              <a:t> </a:t>
            </a:r>
          </a:p>
        </p:txBody>
      </p:sp>
      <mc:AlternateContent xmlns:mc="http://schemas.openxmlformats.org/markup-compatibility/2006" xmlns:a14="http://schemas.microsoft.com/office/drawing/2010/main">
        <mc:Choice Requires="a14">
          <p:sp>
            <p:nvSpPr>
              <p:cNvPr id="3" name="Rectangle 2"/>
              <p:cNvSpPr/>
              <p:nvPr/>
            </p:nvSpPr>
            <p:spPr>
              <a:xfrm>
                <a:off x="553985" y="2375619"/>
                <a:ext cx="10292206" cy="4482381"/>
              </a:xfrm>
              <a:prstGeom prst="rect">
                <a:avLst/>
              </a:prstGeom>
            </p:spPr>
            <p:txBody>
              <a:bodyPr wrap="square">
                <a:spAutoFit/>
              </a:bodyPr>
              <a:lstStyle/>
              <a:p>
                <a:pPr algn="just">
                  <a:lnSpc>
                    <a:spcPct val="150000"/>
                  </a:lnSpc>
                </a:pPr>
                <a:r>
                  <a:rPr lang="en-GB" sz="2200" dirty="0" smtClean="0"/>
                  <a:t>Since the moment of forces about the centre of gravity is equal to zero, </a:t>
                </a:r>
              </a:p>
              <a:p>
                <a:pPr algn="ctr">
                  <a:lnSpc>
                    <a:spcPct val="150000"/>
                  </a:lnSpc>
                </a:pPr>
                <a:r>
                  <a:rPr lang="en-GB" sz="2800" dirty="0" smtClean="0"/>
                  <a:t>P</a:t>
                </a:r>
                <a:r>
                  <a:rPr lang="en-GB" sz="2800" baseline="-25000" dirty="0" smtClean="0"/>
                  <a:t>1</a:t>
                </a:r>
                <a:r>
                  <a:rPr lang="en-GB" sz="2800" dirty="0" smtClean="0"/>
                  <a:t> .y</a:t>
                </a:r>
                <a:r>
                  <a:rPr lang="en-GB" sz="2800" baseline="-25000" dirty="0" smtClean="0"/>
                  <a:t>1</a:t>
                </a:r>
                <a:r>
                  <a:rPr lang="en-GB" sz="2800" dirty="0" smtClean="0"/>
                  <a:t> </a:t>
                </a:r>
                <a:r>
                  <a:rPr lang="en-GB" sz="2800" dirty="0"/>
                  <a:t>= P</a:t>
                </a:r>
                <a:r>
                  <a:rPr lang="en-GB" sz="2800" baseline="-25000" dirty="0"/>
                  <a:t>2</a:t>
                </a:r>
                <a:r>
                  <a:rPr lang="en-GB" sz="2800" dirty="0"/>
                  <a:t> </a:t>
                </a:r>
                <a:r>
                  <a:rPr lang="en-GB" sz="2800" dirty="0" smtClean="0"/>
                  <a:t>.y</a:t>
                </a:r>
                <a:r>
                  <a:rPr lang="en-GB" sz="2800" baseline="-25000" dirty="0" smtClean="0"/>
                  <a:t>2</a:t>
                </a:r>
              </a:p>
              <a:p>
                <a:pPr algn="ctr">
                  <a:lnSpc>
                    <a:spcPct val="150000"/>
                  </a:lnSpc>
                </a:pPr>
                <a14:m>
                  <m:oMathPara xmlns:m="http://schemas.openxmlformats.org/officeDocument/2006/math">
                    <m:oMathParaPr>
                      <m:jc m:val="centerGroup"/>
                    </m:oMathParaPr>
                    <m:oMath xmlns:m="http://schemas.openxmlformats.org/officeDocument/2006/math">
                      <m:r>
                        <a:rPr lang="en-IN" sz="2500" i="1">
                          <a:latin typeface="Cambria Math" panose="02040503050406030204" pitchFamily="18" charset="0"/>
                        </a:rPr>
                        <m:t>0.707</m:t>
                      </m:r>
                      <m:r>
                        <a:rPr lang="en-IN" sz="2500" i="1">
                          <a:latin typeface="Cambria Math" panose="02040503050406030204" pitchFamily="18" charset="0"/>
                        </a:rPr>
                        <m:t>h𝑙</m:t>
                      </m:r>
                      <m:r>
                        <a:rPr lang="en-IN" sz="2500" i="1" baseline="-25000">
                          <a:latin typeface="Cambria Math" panose="02040503050406030204" pitchFamily="18" charset="0"/>
                        </a:rPr>
                        <m:t>1</m:t>
                      </m:r>
                      <m:r>
                        <a:rPr lang="en-IN" sz="2500" i="1">
                          <a:latin typeface="Cambria Math" panose="02040503050406030204" pitchFamily="18" charset="0"/>
                          <a:ea typeface="Cambria Math" panose="02040503050406030204" pitchFamily="18" charset="0"/>
                        </a:rPr>
                        <m:t>𝜏</m:t>
                      </m:r>
                      <m:r>
                        <a:rPr lang="en-IN" sz="2500" b="0" i="0" smtClean="0">
                          <a:latin typeface="Cambria Math" panose="02040503050406030204" pitchFamily="18" charset="0"/>
                          <a:ea typeface="Cambria Math" panose="02040503050406030204" pitchFamily="18" charset="0"/>
                        </a:rPr>
                        <m:t>.</m:t>
                      </m:r>
                      <m:r>
                        <m:rPr>
                          <m:sty m:val="p"/>
                        </m:rPr>
                        <a:rPr lang="en-IN" sz="2500" b="0" i="0" smtClean="0">
                          <a:latin typeface="Cambria Math" panose="02040503050406030204" pitchFamily="18" charset="0"/>
                          <a:ea typeface="Cambria Math" panose="02040503050406030204" pitchFamily="18" charset="0"/>
                        </a:rPr>
                        <m:t>y</m:t>
                      </m:r>
                      <m:r>
                        <a:rPr lang="en-IN" sz="2500" b="0" i="0" baseline="-25000" smtClean="0">
                          <a:latin typeface="Cambria Math" panose="02040503050406030204" pitchFamily="18" charset="0"/>
                          <a:ea typeface="Cambria Math" panose="02040503050406030204" pitchFamily="18" charset="0"/>
                        </a:rPr>
                        <m:t>1</m:t>
                      </m:r>
                      <m:r>
                        <a:rPr lang="en-IN" sz="2500" b="0" i="0" smtClean="0">
                          <a:latin typeface="Cambria Math" panose="02040503050406030204" pitchFamily="18" charset="0"/>
                          <a:ea typeface="Cambria Math" panose="02040503050406030204" pitchFamily="18" charset="0"/>
                        </a:rPr>
                        <m:t>=</m:t>
                      </m:r>
                      <m:r>
                        <a:rPr lang="en-IN" sz="2500" i="1">
                          <a:latin typeface="Cambria Math" panose="02040503050406030204" pitchFamily="18" charset="0"/>
                          <a:ea typeface="Cambria Math" panose="02040503050406030204" pitchFamily="18" charset="0"/>
                        </a:rPr>
                        <m:t>0.707</m:t>
                      </m:r>
                      <m:r>
                        <a:rPr lang="en-IN" sz="2500" i="1">
                          <a:latin typeface="Cambria Math" panose="02040503050406030204" pitchFamily="18" charset="0"/>
                          <a:ea typeface="Cambria Math" panose="02040503050406030204" pitchFamily="18" charset="0"/>
                        </a:rPr>
                        <m:t>h𝑙</m:t>
                      </m:r>
                      <m:r>
                        <a:rPr lang="en-IN" sz="2500" i="1" baseline="-25000">
                          <a:latin typeface="Cambria Math" panose="02040503050406030204" pitchFamily="18" charset="0"/>
                          <a:ea typeface="Cambria Math" panose="02040503050406030204" pitchFamily="18" charset="0"/>
                        </a:rPr>
                        <m:t>2</m:t>
                      </m:r>
                      <m:r>
                        <a:rPr lang="en-IN" sz="2500" i="1">
                          <a:latin typeface="Cambria Math" panose="02040503050406030204" pitchFamily="18" charset="0"/>
                          <a:ea typeface="Cambria Math" panose="02040503050406030204" pitchFamily="18" charset="0"/>
                        </a:rPr>
                        <m:t>𝜏</m:t>
                      </m:r>
                      <m:r>
                        <a:rPr lang="en-IN" sz="2500" b="0" i="0" smtClean="0">
                          <a:latin typeface="Cambria Math" panose="02040503050406030204" pitchFamily="18" charset="0"/>
                          <a:ea typeface="Cambria Math" panose="02040503050406030204" pitchFamily="18" charset="0"/>
                        </a:rPr>
                        <m:t>.</m:t>
                      </m:r>
                      <m:r>
                        <m:rPr>
                          <m:sty m:val="p"/>
                        </m:rPr>
                        <a:rPr lang="en-IN" sz="2500" b="0" i="0" smtClean="0">
                          <a:latin typeface="Cambria Math" panose="02040503050406030204" pitchFamily="18" charset="0"/>
                          <a:ea typeface="Cambria Math" panose="02040503050406030204" pitchFamily="18" charset="0"/>
                        </a:rPr>
                        <m:t>y</m:t>
                      </m:r>
                      <m:r>
                        <a:rPr lang="en-IN" sz="2500" b="0" i="0" baseline="-25000" smtClean="0">
                          <a:latin typeface="Cambria Math" panose="02040503050406030204" pitchFamily="18" charset="0"/>
                          <a:ea typeface="Cambria Math" panose="02040503050406030204" pitchFamily="18" charset="0"/>
                        </a:rPr>
                        <m:t>2</m:t>
                      </m:r>
                    </m:oMath>
                  </m:oMathPara>
                </a14:m>
                <a:endParaRPr lang="en-GB" sz="2500" baseline="-25000" dirty="0" smtClean="0"/>
              </a:p>
              <a:p>
                <a:pPr algn="ctr">
                  <a:lnSpc>
                    <a:spcPct val="150000"/>
                  </a:lnSpc>
                </a:pPr>
                <a14:m>
                  <m:oMathPara xmlns:m="http://schemas.openxmlformats.org/officeDocument/2006/math">
                    <m:oMathParaPr>
                      <m:jc m:val="centerGroup"/>
                    </m:oMathParaPr>
                    <m:oMath xmlns:m="http://schemas.openxmlformats.org/officeDocument/2006/math">
                      <m:r>
                        <a:rPr lang="en-IN" sz="2500" i="1">
                          <a:latin typeface="Cambria Math" panose="02040503050406030204" pitchFamily="18" charset="0"/>
                        </a:rPr>
                        <m:t>𝑙</m:t>
                      </m:r>
                      <m:r>
                        <a:rPr lang="en-IN" sz="2500" i="1" baseline="-25000">
                          <a:latin typeface="Cambria Math" panose="02040503050406030204" pitchFamily="18" charset="0"/>
                        </a:rPr>
                        <m:t>1</m:t>
                      </m:r>
                      <m:r>
                        <m:rPr>
                          <m:sty m:val="p"/>
                        </m:rPr>
                        <a:rPr lang="en-IN" sz="2500">
                          <a:latin typeface="Cambria Math" panose="02040503050406030204" pitchFamily="18" charset="0"/>
                          <a:ea typeface="Cambria Math" panose="02040503050406030204" pitchFamily="18" charset="0"/>
                        </a:rPr>
                        <m:t>y</m:t>
                      </m:r>
                      <m:r>
                        <a:rPr lang="en-IN" sz="2500" baseline="-25000">
                          <a:latin typeface="Cambria Math" panose="02040503050406030204" pitchFamily="18" charset="0"/>
                          <a:ea typeface="Cambria Math" panose="02040503050406030204" pitchFamily="18" charset="0"/>
                        </a:rPr>
                        <m:t>1</m:t>
                      </m:r>
                      <m:r>
                        <a:rPr lang="en-IN" sz="2500">
                          <a:latin typeface="Cambria Math" panose="02040503050406030204" pitchFamily="18" charset="0"/>
                          <a:ea typeface="Cambria Math" panose="02040503050406030204" pitchFamily="18" charset="0"/>
                        </a:rPr>
                        <m:t>=</m:t>
                      </m:r>
                      <m:r>
                        <a:rPr lang="en-IN" sz="2500" i="1">
                          <a:latin typeface="Cambria Math" panose="02040503050406030204" pitchFamily="18" charset="0"/>
                          <a:ea typeface="Cambria Math" panose="02040503050406030204" pitchFamily="18" charset="0"/>
                        </a:rPr>
                        <m:t>𝑙</m:t>
                      </m:r>
                      <m:r>
                        <a:rPr lang="en-IN" sz="2500" i="1" baseline="-25000">
                          <a:latin typeface="Cambria Math" panose="02040503050406030204" pitchFamily="18" charset="0"/>
                          <a:ea typeface="Cambria Math" panose="02040503050406030204" pitchFamily="18" charset="0"/>
                        </a:rPr>
                        <m:t>2</m:t>
                      </m:r>
                      <m:r>
                        <m:rPr>
                          <m:sty m:val="p"/>
                        </m:rPr>
                        <a:rPr lang="en-IN" sz="2500">
                          <a:latin typeface="Cambria Math" panose="02040503050406030204" pitchFamily="18" charset="0"/>
                          <a:ea typeface="Cambria Math" panose="02040503050406030204" pitchFamily="18" charset="0"/>
                        </a:rPr>
                        <m:t>y</m:t>
                      </m:r>
                      <m:r>
                        <a:rPr lang="en-IN" sz="2500" baseline="-25000">
                          <a:latin typeface="Cambria Math" panose="02040503050406030204" pitchFamily="18" charset="0"/>
                          <a:ea typeface="Cambria Math" panose="02040503050406030204" pitchFamily="18" charset="0"/>
                        </a:rPr>
                        <m:t>2</m:t>
                      </m:r>
                    </m:oMath>
                  </m:oMathPara>
                </a14:m>
                <a:endParaRPr lang="en-GB" sz="2500" baseline="-25000" dirty="0"/>
              </a:p>
              <a:p>
                <a:pPr algn="ctr">
                  <a:lnSpc>
                    <a:spcPct val="150000"/>
                  </a:lnSpc>
                </a:pPr>
                <a:r>
                  <a:rPr lang="en-GB" sz="2500" dirty="0"/>
                  <a:t>Assuming total length of welds as l, </a:t>
                </a:r>
                <a:endParaRPr lang="en-GB" sz="2500" dirty="0" smtClean="0"/>
              </a:p>
              <a:p>
                <a:pPr algn="ctr">
                  <a:lnSpc>
                    <a:spcPct val="150000"/>
                  </a:lnSpc>
                </a:pPr>
                <a:r>
                  <a:rPr lang="en-GB" sz="2500" dirty="0" smtClean="0"/>
                  <a:t>l</a:t>
                </a:r>
                <a:r>
                  <a:rPr lang="en-GB" sz="2500" baseline="-25000" dirty="0" smtClean="0"/>
                  <a:t>1</a:t>
                </a:r>
                <a:r>
                  <a:rPr lang="en-GB" sz="2500" dirty="0" smtClean="0"/>
                  <a:t> </a:t>
                </a:r>
                <a:r>
                  <a:rPr lang="en-GB" sz="2500" dirty="0"/>
                  <a:t>+ l</a:t>
                </a:r>
                <a:r>
                  <a:rPr lang="en-GB" sz="2500" baseline="-25000" dirty="0"/>
                  <a:t>2</a:t>
                </a:r>
                <a:r>
                  <a:rPr lang="en-GB" sz="2500" dirty="0"/>
                  <a:t> = </a:t>
                </a:r>
                <a:r>
                  <a:rPr lang="en-GB" sz="2500" dirty="0" smtClean="0"/>
                  <a:t>l </a:t>
                </a:r>
                <a:endParaRPr lang="en-GB" sz="2500" baseline="-25000" dirty="0" smtClean="0"/>
              </a:p>
              <a:p>
                <a:pPr algn="ctr">
                  <a:lnSpc>
                    <a:spcPct val="150000"/>
                  </a:lnSpc>
                </a:pPr>
                <a:endParaRPr lang="en-GB" sz="2500" baseline="-25000" dirty="0" smtClean="0"/>
              </a:p>
              <a:p>
                <a:pPr algn="ctr">
                  <a:lnSpc>
                    <a:spcPct val="150000"/>
                  </a:lnSpc>
                </a:pPr>
                <a:endParaRPr lang="en-GB" sz="2800" baseline="-25000" dirty="0"/>
              </a:p>
            </p:txBody>
          </p:sp>
        </mc:Choice>
        <mc:Fallback xmlns="">
          <p:sp>
            <p:nvSpPr>
              <p:cNvPr id="3" name="Rectangle 2"/>
              <p:cNvSpPr>
                <a:spLocks noRot="1" noChangeAspect="1" noMove="1" noResize="1" noEditPoints="1" noAdjustHandles="1" noChangeArrowheads="1" noChangeShapeType="1" noTextEdit="1"/>
              </p:cNvSpPr>
              <p:nvPr/>
            </p:nvSpPr>
            <p:spPr>
              <a:xfrm>
                <a:off x="553985" y="2375619"/>
                <a:ext cx="10292206" cy="4482381"/>
              </a:xfrm>
              <a:prstGeom prst="rect">
                <a:avLst/>
              </a:prstGeom>
              <a:blipFill rotWithShape="0">
                <a:blip r:embed="rId2"/>
                <a:stretch>
                  <a:fillRect l="-770"/>
                </a:stretch>
              </a:blipFill>
            </p:spPr>
            <p:txBody>
              <a:bodyPr/>
              <a:lstStyle/>
              <a:p>
                <a:r>
                  <a:rPr lang="en-GB">
                    <a:noFill/>
                  </a:rPr>
                  <a:t> </a:t>
                </a:r>
              </a:p>
            </p:txBody>
          </p:sp>
        </mc:Fallback>
      </mc:AlternateContent>
    </p:spTree>
    <p:extLst>
      <p:ext uri="{BB962C8B-B14F-4D97-AF65-F5344CB8AC3E}">
        <p14:creationId xmlns:p14="http://schemas.microsoft.com/office/powerpoint/2010/main" val="1335594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597" y="172219"/>
            <a:ext cx="11779348" cy="1615827"/>
          </a:xfrm>
          <a:prstGeom prst="rect">
            <a:avLst/>
          </a:prstGeom>
        </p:spPr>
        <p:txBody>
          <a:bodyPr wrap="square">
            <a:spAutoFit/>
          </a:bodyPr>
          <a:lstStyle/>
          <a:p>
            <a:pPr algn="just">
              <a:lnSpc>
                <a:spcPct val="150000"/>
              </a:lnSpc>
            </a:pPr>
            <a:r>
              <a:rPr lang="en-GB" sz="2200" dirty="0"/>
              <a:t>An ISA 200 </a:t>
            </a:r>
            <a:r>
              <a:rPr lang="en-GB" sz="2200" dirty="0" smtClean="0"/>
              <a:t>× </a:t>
            </a:r>
            <a:r>
              <a:rPr lang="en-GB" sz="2200" dirty="0"/>
              <a:t>100 </a:t>
            </a:r>
            <a:r>
              <a:rPr lang="en-GB" sz="2200" dirty="0" smtClean="0"/>
              <a:t>× </a:t>
            </a:r>
            <a:r>
              <a:rPr lang="en-GB" sz="2200" dirty="0"/>
              <a:t>10 angle is welded to a steel plate by means of </a:t>
            </a:r>
            <a:r>
              <a:rPr lang="en-GB" sz="2200" dirty="0" smtClean="0"/>
              <a:t>fillet </a:t>
            </a:r>
            <a:r>
              <a:rPr lang="en-GB" sz="2200" dirty="0"/>
              <a:t>welds as shown in Fig</a:t>
            </a:r>
            <a:r>
              <a:rPr lang="en-GB" sz="2200" dirty="0" smtClean="0"/>
              <a:t>. </a:t>
            </a:r>
            <a:r>
              <a:rPr lang="en-GB" sz="2200" dirty="0"/>
              <a:t>The angle is subjected to a static force of 150 kN and the permissible shear stress for the weld is 70 N/mm</a:t>
            </a:r>
            <a:r>
              <a:rPr lang="en-GB" sz="2200" baseline="30000" dirty="0"/>
              <a:t>2</a:t>
            </a:r>
            <a:r>
              <a:rPr lang="en-GB" sz="2200" dirty="0"/>
              <a:t>. Determine the lengths of weld at the top and bottom.</a:t>
            </a:r>
          </a:p>
        </p:txBody>
      </p:sp>
      <p:pic>
        <p:nvPicPr>
          <p:cNvPr id="3" name="Picture 2"/>
          <p:cNvPicPr>
            <a:picLocks noChangeAspect="1"/>
          </p:cNvPicPr>
          <p:nvPr/>
        </p:nvPicPr>
        <p:blipFill>
          <a:blip r:embed="rId2">
            <a:grayscl/>
          </a:blip>
          <a:stretch>
            <a:fillRect/>
          </a:stretch>
        </p:blipFill>
        <p:spPr>
          <a:xfrm>
            <a:off x="1897856" y="1788046"/>
            <a:ext cx="8508830" cy="3166344"/>
          </a:xfrm>
          <a:prstGeom prst="rect">
            <a:avLst/>
          </a:prstGeom>
        </p:spPr>
      </p:pic>
      <p:sp>
        <p:nvSpPr>
          <p:cNvPr id="4" name="Rectangle 3"/>
          <p:cNvSpPr/>
          <p:nvPr/>
        </p:nvSpPr>
        <p:spPr>
          <a:xfrm>
            <a:off x="921825" y="5799846"/>
            <a:ext cx="6737742" cy="430887"/>
          </a:xfrm>
          <a:prstGeom prst="rect">
            <a:avLst/>
          </a:prstGeom>
        </p:spPr>
        <p:txBody>
          <a:bodyPr wrap="none">
            <a:spAutoFit/>
          </a:bodyPr>
          <a:lstStyle/>
          <a:p>
            <a:r>
              <a:rPr lang="pt-BR" sz="2200" dirty="0"/>
              <a:t>P = 150 kN  </a:t>
            </a:r>
            <a:r>
              <a:rPr lang="pt-BR" sz="2200" dirty="0" smtClean="0"/>
              <a:t>                    t </a:t>
            </a:r>
            <a:r>
              <a:rPr lang="pt-BR" sz="2200" dirty="0"/>
              <a:t>= 70 N/mm</a:t>
            </a:r>
            <a:r>
              <a:rPr lang="pt-BR" sz="2200" baseline="30000" dirty="0"/>
              <a:t>2</a:t>
            </a:r>
            <a:r>
              <a:rPr lang="pt-BR" sz="2200" dirty="0"/>
              <a:t>  </a:t>
            </a:r>
            <a:r>
              <a:rPr lang="pt-BR" sz="2200" dirty="0" smtClean="0"/>
              <a:t>                 h </a:t>
            </a:r>
            <a:r>
              <a:rPr lang="pt-BR" sz="2200" dirty="0"/>
              <a:t>= 10 mm</a:t>
            </a:r>
            <a:endParaRPr lang="en-GB" sz="2200" dirty="0"/>
          </a:p>
        </p:txBody>
      </p:sp>
    </p:spTree>
    <p:extLst>
      <p:ext uri="{BB962C8B-B14F-4D97-AF65-F5344CB8AC3E}">
        <p14:creationId xmlns:p14="http://schemas.microsoft.com/office/powerpoint/2010/main" val="2841139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290732" y="125661"/>
                <a:ext cx="11694942" cy="3370153"/>
              </a:xfrm>
              <a:prstGeom prst="rect">
                <a:avLst/>
              </a:prstGeom>
            </p:spPr>
            <p:txBody>
              <a:bodyPr wrap="square">
                <a:spAutoFit/>
              </a:bodyPr>
              <a:lstStyle/>
              <a:p>
                <a:pPr algn="just">
                  <a:lnSpc>
                    <a:spcPct val="150000"/>
                  </a:lnSpc>
                </a:pPr>
                <a:r>
                  <a:rPr lang="en-GB" sz="2200" b="1" dirty="0" smtClean="0"/>
                  <a:t>Step I </a:t>
                </a:r>
              </a:p>
              <a:p>
                <a:pPr algn="just">
                  <a:lnSpc>
                    <a:spcPct val="200000"/>
                  </a:lnSpc>
                </a:pPr>
                <a:r>
                  <a:rPr lang="en-GB" sz="2200" dirty="0" smtClean="0"/>
                  <a:t>Total </a:t>
                </a:r>
                <a:r>
                  <a:rPr lang="en-GB" sz="2200" dirty="0"/>
                  <a:t>length of weld The total length (l) of the weld required to withstand the load of 150 kN is given by </a:t>
                </a:r>
                <a:endParaRPr lang="en-GB" sz="2200" dirty="0" smtClean="0"/>
              </a:p>
              <a:p>
                <a:pPr algn="just">
                  <a:lnSpc>
                    <a:spcPct val="200000"/>
                  </a:lnSpc>
                </a:pPr>
                <a:r>
                  <a:rPr lang="en-GB" sz="2400" dirty="0"/>
                  <a:t> </a:t>
                </a:r>
                <a:r>
                  <a:rPr lang="en-GB" sz="2400" dirty="0" smtClean="0"/>
                  <a:t>                      </a:t>
                </a:r>
                <a14:m>
                  <m:oMath xmlns:m="http://schemas.openxmlformats.org/officeDocument/2006/math">
                    <m:r>
                      <a:rPr lang="en-IN" sz="2400" i="1">
                        <a:latin typeface="Cambria Math" panose="02040503050406030204" pitchFamily="18" charset="0"/>
                      </a:rPr>
                      <m:t>𝑃</m:t>
                    </m:r>
                    <m:r>
                      <a:rPr lang="en-IN" sz="2400" i="1">
                        <a:latin typeface="Cambria Math" panose="02040503050406030204" pitchFamily="18" charset="0"/>
                      </a:rPr>
                      <m:t>=0.707</m:t>
                    </m:r>
                    <m:r>
                      <a:rPr lang="en-IN" sz="2400" i="1">
                        <a:latin typeface="Cambria Math" panose="02040503050406030204" pitchFamily="18" charset="0"/>
                      </a:rPr>
                      <m:t>h𝑙</m:t>
                    </m:r>
                    <m:r>
                      <a:rPr lang="en-IN" sz="2400" i="1">
                        <a:latin typeface="Cambria Math" panose="02040503050406030204" pitchFamily="18" charset="0"/>
                        <a:ea typeface="Cambria Math" panose="02040503050406030204" pitchFamily="18" charset="0"/>
                      </a:rPr>
                      <m:t>𝜏</m:t>
                    </m:r>
                    <m:r>
                      <a:rPr lang="en-IN" sz="2400" b="0" i="0" smtClean="0">
                        <a:latin typeface="Cambria Math" panose="02040503050406030204" pitchFamily="18" charset="0"/>
                        <a:ea typeface="Cambria Math" panose="02040503050406030204" pitchFamily="18" charset="0"/>
                      </a:rPr>
                      <m:t>            </m:t>
                    </m:r>
                  </m:oMath>
                </a14:m>
                <a:r>
                  <a:rPr lang="en-GB" sz="2200" dirty="0" smtClean="0"/>
                  <a:t>or</a:t>
                </a:r>
                <a:r>
                  <a:rPr lang="en-GB" sz="2200" dirty="0"/>
                  <a:t> </a:t>
                </a:r>
                <a:r>
                  <a:rPr lang="en-GB" sz="2200" dirty="0" smtClean="0"/>
                  <a:t>              150 × </a:t>
                </a:r>
                <a:r>
                  <a:rPr lang="en-GB" sz="2200" dirty="0"/>
                  <a:t>103 = 0.707 (10) l (70) </a:t>
                </a:r>
                <a:endParaRPr lang="en-GB" sz="2200" dirty="0" smtClean="0"/>
              </a:p>
              <a:p>
                <a:pPr algn="just">
                  <a:lnSpc>
                    <a:spcPct val="200000"/>
                  </a:lnSpc>
                </a:pPr>
                <a:r>
                  <a:rPr lang="en-GB" sz="2200" dirty="0" smtClean="0"/>
                  <a:t>l </a:t>
                </a:r>
                <a:r>
                  <a:rPr lang="en-GB" sz="2200" dirty="0"/>
                  <a:t>= 303.09 mm </a:t>
                </a:r>
              </a:p>
            </p:txBody>
          </p:sp>
        </mc:Choice>
        <mc:Fallback xmlns="">
          <p:sp>
            <p:nvSpPr>
              <p:cNvPr id="2" name="Rectangle 1"/>
              <p:cNvSpPr>
                <a:spLocks noRot="1" noChangeAspect="1" noMove="1" noResize="1" noEditPoints="1" noAdjustHandles="1" noChangeArrowheads="1" noChangeShapeType="1" noTextEdit="1"/>
              </p:cNvSpPr>
              <p:nvPr/>
            </p:nvSpPr>
            <p:spPr>
              <a:xfrm>
                <a:off x="290732" y="125661"/>
                <a:ext cx="11694942" cy="3370153"/>
              </a:xfrm>
              <a:prstGeom prst="rect">
                <a:avLst/>
              </a:prstGeom>
              <a:blipFill rotWithShape="0">
                <a:blip r:embed="rId2"/>
                <a:stretch>
                  <a:fillRect l="-678" r="-678"/>
                </a:stretch>
              </a:blipFill>
            </p:spPr>
            <p:txBody>
              <a:bodyPr/>
              <a:lstStyle/>
              <a:p>
                <a:r>
                  <a:rPr lang="en-GB">
                    <a:noFill/>
                  </a:rPr>
                  <a:t> </a:t>
                </a:r>
              </a:p>
            </p:txBody>
          </p:sp>
        </mc:Fallback>
      </mc:AlternateContent>
      <p:sp>
        <p:nvSpPr>
          <p:cNvPr id="3" name="Rectangle 2"/>
          <p:cNvSpPr/>
          <p:nvPr/>
        </p:nvSpPr>
        <p:spPr>
          <a:xfrm>
            <a:off x="290732" y="3612074"/>
            <a:ext cx="3567451" cy="430887"/>
          </a:xfrm>
          <a:prstGeom prst="rect">
            <a:avLst/>
          </a:prstGeom>
        </p:spPr>
        <p:txBody>
          <a:bodyPr wrap="none">
            <a:spAutoFit/>
          </a:bodyPr>
          <a:lstStyle/>
          <a:p>
            <a:r>
              <a:rPr lang="en-GB" sz="2200" b="1" dirty="0"/>
              <a:t>Step II Weld lengths l1 and l2</a:t>
            </a:r>
          </a:p>
        </p:txBody>
      </p:sp>
      <p:sp>
        <p:nvSpPr>
          <p:cNvPr id="4" name="Rectangle 3"/>
          <p:cNvSpPr/>
          <p:nvPr/>
        </p:nvSpPr>
        <p:spPr>
          <a:xfrm>
            <a:off x="3259015" y="4042961"/>
            <a:ext cx="6096000" cy="2071208"/>
          </a:xfrm>
          <a:prstGeom prst="rect">
            <a:avLst/>
          </a:prstGeom>
        </p:spPr>
        <p:txBody>
          <a:bodyPr>
            <a:spAutoFit/>
          </a:bodyPr>
          <a:lstStyle/>
          <a:p>
            <a:pPr>
              <a:lnSpc>
                <a:spcPct val="150000"/>
              </a:lnSpc>
            </a:pPr>
            <a:r>
              <a:rPr lang="en-GB" sz="2200" dirty="0"/>
              <a:t>l</a:t>
            </a:r>
            <a:r>
              <a:rPr lang="en-GB" sz="2200" baseline="-25000" dirty="0"/>
              <a:t>1</a:t>
            </a:r>
            <a:r>
              <a:rPr lang="en-GB" sz="2200" dirty="0"/>
              <a:t>y</a:t>
            </a:r>
            <a:r>
              <a:rPr lang="en-GB" sz="2200" baseline="-25000" dirty="0"/>
              <a:t>1</a:t>
            </a:r>
            <a:r>
              <a:rPr lang="en-GB" sz="2200" dirty="0"/>
              <a:t> = l</a:t>
            </a:r>
            <a:r>
              <a:rPr lang="en-GB" sz="2200" baseline="-25000" dirty="0"/>
              <a:t>2</a:t>
            </a:r>
            <a:r>
              <a:rPr lang="en-GB" sz="2200" dirty="0"/>
              <a:t>y</a:t>
            </a:r>
            <a:r>
              <a:rPr lang="en-GB" sz="2200" baseline="-25000" dirty="0"/>
              <a:t>2</a:t>
            </a:r>
            <a:r>
              <a:rPr lang="en-GB" sz="2200" dirty="0"/>
              <a:t> </a:t>
            </a:r>
            <a:r>
              <a:rPr lang="en-GB" sz="2200" dirty="0" smtClean="0"/>
              <a:t>       or            </a:t>
            </a:r>
            <a:r>
              <a:rPr lang="en-GB" sz="2200" dirty="0"/>
              <a:t>l</a:t>
            </a:r>
            <a:r>
              <a:rPr lang="en-GB" sz="2200" baseline="-25000" dirty="0"/>
              <a:t>1</a:t>
            </a:r>
            <a:r>
              <a:rPr lang="en-GB" sz="2200" dirty="0"/>
              <a:t>(200 – 71.8) = l</a:t>
            </a:r>
            <a:r>
              <a:rPr lang="en-GB" sz="2200" baseline="-25000" dirty="0"/>
              <a:t>2</a:t>
            </a:r>
            <a:r>
              <a:rPr lang="en-GB" sz="2200" dirty="0"/>
              <a:t> (71.8) </a:t>
            </a:r>
            <a:endParaRPr lang="en-GB" sz="2200" dirty="0" smtClean="0"/>
          </a:p>
          <a:p>
            <a:pPr>
              <a:lnSpc>
                <a:spcPct val="150000"/>
              </a:lnSpc>
            </a:pPr>
            <a:r>
              <a:rPr lang="en-GB" sz="2200" dirty="0" smtClean="0"/>
              <a:t>128.2 </a:t>
            </a:r>
            <a:r>
              <a:rPr lang="en-GB" sz="2200" dirty="0"/>
              <a:t>l</a:t>
            </a:r>
            <a:r>
              <a:rPr lang="en-GB" sz="2200" baseline="-25000" dirty="0"/>
              <a:t>1</a:t>
            </a:r>
            <a:r>
              <a:rPr lang="en-GB" sz="2200" dirty="0"/>
              <a:t> = 71.8 l</a:t>
            </a:r>
            <a:r>
              <a:rPr lang="en-GB" sz="2200" baseline="-25000" dirty="0"/>
              <a:t>2</a:t>
            </a:r>
            <a:r>
              <a:rPr lang="en-GB" sz="2200" dirty="0"/>
              <a:t> </a:t>
            </a:r>
            <a:endParaRPr lang="en-GB" sz="2200" dirty="0" smtClean="0"/>
          </a:p>
          <a:p>
            <a:pPr>
              <a:lnSpc>
                <a:spcPct val="150000"/>
              </a:lnSpc>
            </a:pPr>
            <a:r>
              <a:rPr lang="en-GB" sz="2200" dirty="0" smtClean="0"/>
              <a:t>Also</a:t>
            </a:r>
            <a:r>
              <a:rPr lang="en-GB" sz="2200" dirty="0"/>
              <a:t>, l</a:t>
            </a:r>
            <a:r>
              <a:rPr lang="en-GB" sz="2200" baseline="-25000" dirty="0"/>
              <a:t>1</a:t>
            </a:r>
            <a:r>
              <a:rPr lang="en-GB" sz="2200" dirty="0"/>
              <a:t> + l</a:t>
            </a:r>
            <a:r>
              <a:rPr lang="en-GB" sz="2200" baseline="-25000" dirty="0"/>
              <a:t>2</a:t>
            </a:r>
            <a:r>
              <a:rPr lang="en-GB" sz="2200" dirty="0"/>
              <a:t> = l = 303.09 mm </a:t>
            </a:r>
            <a:r>
              <a:rPr lang="en-GB" sz="2200" dirty="0" smtClean="0"/>
              <a:t/>
            </a:r>
            <a:br>
              <a:rPr lang="en-GB" sz="2200" dirty="0" smtClean="0"/>
            </a:br>
            <a:r>
              <a:rPr lang="en-GB" sz="2200" dirty="0" smtClean="0"/>
              <a:t>l</a:t>
            </a:r>
            <a:r>
              <a:rPr lang="en-GB" sz="2200" baseline="-25000" dirty="0" smtClean="0"/>
              <a:t>1</a:t>
            </a:r>
            <a:r>
              <a:rPr lang="en-GB" sz="2200" dirty="0" smtClean="0"/>
              <a:t> </a:t>
            </a:r>
            <a:r>
              <a:rPr lang="en-GB" sz="2200" dirty="0"/>
              <a:t>= 108.81 mm and l</a:t>
            </a:r>
            <a:r>
              <a:rPr lang="en-GB" sz="2200" baseline="-25000" dirty="0"/>
              <a:t>2</a:t>
            </a:r>
            <a:r>
              <a:rPr lang="en-GB" sz="2200" dirty="0"/>
              <a:t> = 194.28 mm</a:t>
            </a:r>
          </a:p>
        </p:txBody>
      </p:sp>
    </p:spTree>
    <p:extLst>
      <p:ext uri="{BB962C8B-B14F-4D97-AF65-F5344CB8AC3E}">
        <p14:creationId xmlns:p14="http://schemas.microsoft.com/office/powerpoint/2010/main" val="2853986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436" y="205712"/>
            <a:ext cx="5187574" cy="430887"/>
          </a:xfrm>
          <a:prstGeom prst="rect">
            <a:avLst/>
          </a:prstGeom>
        </p:spPr>
        <p:txBody>
          <a:bodyPr wrap="none">
            <a:spAutoFit/>
          </a:bodyPr>
          <a:lstStyle/>
          <a:p>
            <a:r>
              <a:rPr lang="en-GB" sz="2200" b="1" dirty="0">
                <a:solidFill>
                  <a:srgbClr val="FF0000"/>
                </a:solidFill>
              </a:rPr>
              <a:t>ECCENTRIC LOAD IN THE PLANE OF WELDS </a:t>
            </a:r>
          </a:p>
        </p:txBody>
      </p:sp>
      <p:sp>
        <p:nvSpPr>
          <p:cNvPr id="3" name="Rectangle 2"/>
          <p:cNvSpPr/>
          <p:nvPr/>
        </p:nvSpPr>
        <p:spPr>
          <a:xfrm>
            <a:off x="245436" y="636599"/>
            <a:ext cx="11824644" cy="1107996"/>
          </a:xfrm>
          <a:prstGeom prst="rect">
            <a:avLst/>
          </a:prstGeom>
        </p:spPr>
        <p:txBody>
          <a:bodyPr wrap="square">
            <a:spAutoFit/>
          </a:bodyPr>
          <a:lstStyle/>
          <a:p>
            <a:pPr>
              <a:lnSpc>
                <a:spcPct val="150000"/>
              </a:lnSpc>
            </a:pPr>
            <a:r>
              <a:rPr lang="en-GB" sz="2200" dirty="0"/>
              <a:t>The design of welded joint subjected to an eccentric load in the plane of welds, consists of calculations of primary and secondary shear stresses.</a:t>
            </a:r>
          </a:p>
        </p:txBody>
      </p:sp>
      <p:pic>
        <p:nvPicPr>
          <p:cNvPr id="4" name="Picture 3"/>
          <p:cNvPicPr>
            <a:picLocks noChangeAspect="1"/>
          </p:cNvPicPr>
          <p:nvPr/>
        </p:nvPicPr>
        <p:blipFill>
          <a:blip r:embed="rId2"/>
          <a:stretch>
            <a:fillRect/>
          </a:stretch>
        </p:blipFill>
        <p:spPr>
          <a:xfrm>
            <a:off x="1710975" y="1744595"/>
            <a:ext cx="8893566" cy="2361395"/>
          </a:xfrm>
          <a:prstGeom prst="rect">
            <a:avLst/>
          </a:prstGeom>
        </p:spPr>
      </p:pic>
      <p:sp>
        <p:nvSpPr>
          <p:cNvPr id="5" name="Rectangle 4"/>
          <p:cNvSpPr/>
          <p:nvPr/>
        </p:nvSpPr>
        <p:spPr>
          <a:xfrm>
            <a:off x="245436" y="4105990"/>
            <a:ext cx="11824644" cy="1615827"/>
          </a:xfrm>
          <a:prstGeom prst="rect">
            <a:avLst/>
          </a:prstGeom>
        </p:spPr>
        <p:txBody>
          <a:bodyPr wrap="square">
            <a:spAutoFit/>
          </a:bodyPr>
          <a:lstStyle/>
          <a:p>
            <a:pPr>
              <a:lnSpc>
                <a:spcPct val="150000"/>
              </a:lnSpc>
            </a:pPr>
            <a:r>
              <a:rPr lang="en-GB" sz="2200" dirty="0"/>
              <a:t>The force P acting through the centre of gravity causes direct shear stress in the welds [</a:t>
            </a:r>
            <a:r>
              <a:rPr lang="en-GB" sz="2200" dirty="0" smtClean="0"/>
              <a:t>Fig. (c) ]It </a:t>
            </a:r>
            <a:r>
              <a:rPr lang="en-GB" sz="2200" dirty="0"/>
              <a:t>is called the primary shear stress. It is assumed that the primary shear stress is uniformly distributed over the throat area of all welds.</a:t>
            </a:r>
          </a:p>
        </p:txBody>
      </p:sp>
      <p:pic>
        <p:nvPicPr>
          <p:cNvPr id="6" name="Picture 5"/>
          <p:cNvPicPr>
            <a:picLocks noChangeAspect="1"/>
          </p:cNvPicPr>
          <p:nvPr/>
        </p:nvPicPr>
        <p:blipFill>
          <a:blip r:embed="rId3"/>
          <a:stretch>
            <a:fillRect/>
          </a:stretch>
        </p:blipFill>
        <p:spPr>
          <a:xfrm>
            <a:off x="5297072" y="5539299"/>
            <a:ext cx="1122938" cy="791161"/>
          </a:xfrm>
          <a:prstGeom prst="rect">
            <a:avLst/>
          </a:prstGeom>
          <a:ln>
            <a:solidFill>
              <a:srgbClr val="FF0000"/>
            </a:solidFill>
          </a:ln>
        </p:spPr>
      </p:pic>
    </p:spTree>
    <p:extLst>
      <p:ext uri="{BB962C8B-B14F-4D97-AF65-F5344CB8AC3E}">
        <p14:creationId xmlns:p14="http://schemas.microsoft.com/office/powerpoint/2010/main" val="2824408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201552" y="230726"/>
            <a:ext cx="5516835" cy="3187724"/>
          </a:xfrm>
          <a:prstGeom prst="rect">
            <a:avLst/>
          </a:prstGeom>
          <a:ln>
            <a:solidFill>
              <a:srgbClr val="FF0000"/>
            </a:solidFill>
          </a:ln>
        </p:spPr>
      </p:pic>
      <p:sp>
        <p:nvSpPr>
          <p:cNvPr id="3" name="Rectangle 2"/>
          <p:cNvSpPr/>
          <p:nvPr/>
        </p:nvSpPr>
        <p:spPr>
          <a:xfrm>
            <a:off x="282600" y="230726"/>
            <a:ext cx="5514535" cy="2705997"/>
          </a:xfrm>
          <a:prstGeom prst="rect">
            <a:avLst/>
          </a:prstGeom>
        </p:spPr>
        <p:txBody>
          <a:bodyPr wrap="square">
            <a:spAutoFit/>
          </a:bodyPr>
          <a:lstStyle/>
          <a:p>
            <a:pPr algn="just">
              <a:lnSpc>
                <a:spcPct val="200000"/>
              </a:lnSpc>
            </a:pPr>
            <a:r>
              <a:rPr lang="en-GB" sz="2200" dirty="0"/>
              <a:t>The couple M causes torsional shear stresses in the throat area of welds [Fig</a:t>
            </a:r>
            <a:r>
              <a:rPr lang="en-GB" sz="2200" dirty="0" smtClean="0"/>
              <a:t>. (b)]. </a:t>
            </a:r>
          </a:p>
          <a:p>
            <a:pPr algn="just">
              <a:lnSpc>
                <a:spcPct val="200000"/>
              </a:lnSpc>
            </a:pPr>
            <a:r>
              <a:rPr lang="en-GB" sz="2200" dirty="0" smtClean="0"/>
              <a:t>They </a:t>
            </a:r>
            <a:r>
              <a:rPr lang="en-GB" sz="2200" dirty="0"/>
              <a:t>are called secondary shear stresses and given by </a:t>
            </a:r>
          </a:p>
        </p:txBody>
      </p:sp>
      <p:pic>
        <p:nvPicPr>
          <p:cNvPr id="4" name="Picture 3"/>
          <p:cNvPicPr>
            <a:picLocks noChangeAspect="1"/>
          </p:cNvPicPr>
          <p:nvPr/>
        </p:nvPicPr>
        <p:blipFill>
          <a:blip r:embed="rId3"/>
          <a:stretch>
            <a:fillRect/>
          </a:stretch>
        </p:blipFill>
        <p:spPr>
          <a:xfrm>
            <a:off x="2365606" y="2616663"/>
            <a:ext cx="1348521" cy="1054784"/>
          </a:xfrm>
          <a:prstGeom prst="rect">
            <a:avLst/>
          </a:prstGeom>
          <a:ln>
            <a:solidFill>
              <a:srgbClr val="FF0000"/>
            </a:solidFill>
          </a:ln>
        </p:spPr>
      </p:pic>
      <p:sp>
        <p:nvSpPr>
          <p:cNvPr id="5" name="Rectangle 4"/>
          <p:cNvSpPr/>
          <p:nvPr/>
        </p:nvSpPr>
        <p:spPr>
          <a:xfrm>
            <a:off x="282600" y="3418450"/>
            <a:ext cx="6096000" cy="1615827"/>
          </a:xfrm>
          <a:prstGeom prst="rect">
            <a:avLst/>
          </a:prstGeom>
        </p:spPr>
        <p:txBody>
          <a:bodyPr>
            <a:spAutoFit/>
          </a:bodyPr>
          <a:lstStyle/>
          <a:p>
            <a:pPr>
              <a:lnSpc>
                <a:spcPct val="150000"/>
              </a:lnSpc>
            </a:pPr>
            <a:r>
              <a:rPr lang="en-GB" sz="2200" dirty="0"/>
              <a:t>where </a:t>
            </a:r>
            <a:endParaRPr lang="en-GB" sz="2200" dirty="0" smtClean="0"/>
          </a:p>
          <a:p>
            <a:pPr marL="342900" indent="-342900">
              <a:lnSpc>
                <a:spcPct val="150000"/>
              </a:lnSpc>
              <a:buFont typeface="Arial" panose="020B0604020202020204" pitchFamily="34" charset="0"/>
              <a:buChar char="•"/>
            </a:pPr>
            <a:r>
              <a:rPr lang="en-GB" sz="2200" dirty="0" smtClean="0"/>
              <a:t>r </a:t>
            </a:r>
            <a:r>
              <a:rPr lang="en-GB" sz="2200" dirty="0"/>
              <a:t>= distance of a point in the weld from G </a:t>
            </a:r>
            <a:endParaRPr lang="en-GB" sz="2200" dirty="0" smtClean="0"/>
          </a:p>
          <a:p>
            <a:pPr marL="342900" indent="-342900">
              <a:lnSpc>
                <a:spcPct val="150000"/>
              </a:lnSpc>
              <a:buFont typeface="Arial" panose="020B0604020202020204" pitchFamily="34" charset="0"/>
              <a:buChar char="•"/>
            </a:pPr>
            <a:r>
              <a:rPr lang="en-GB" sz="2200" dirty="0" smtClean="0"/>
              <a:t>J </a:t>
            </a:r>
            <a:r>
              <a:rPr lang="en-GB" sz="2200" dirty="0"/>
              <a:t>= polar moment of inertia of all welds about G</a:t>
            </a:r>
          </a:p>
        </p:txBody>
      </p:sp>
      <p:sp>
        <p:nvSpPr>
          <p:cNvPr id="6" name="Rectangle 5"/>
          <p:cNvSpPr/>
          <p:nvPr/>
        </p:nvSpPr>
        <p:spPr>
          <a:xfrm>
            <a:off x="282599" y="5030276"/>
            <a:ext cx="11731209" cy="1615827"/>
          </a:xfrm>
          <a:prstGeom prst="rect">
            <a:avLst/>
          </a:prstGeom>
        </p:spPr>
        <p:txBody>
          <a:bodyPr wrap="square">
            <a:spAutoFit/>
          </a:bodyPr>
          <a:lstStyle/>
          <a:p>
            <a:pPr algn="just">
              <a:lnSpc>
                <a:spcPct val="150000"/>
              </a:lnSpc>
            </a:pPr>
            <a:r>
              <a:rPr lang="en-GB" sz="2200" i="1" dirty="0">
                <a:solidFill>
                  <a:srgbClr val="FF0000"/>
                </a:solidFill>
              </a:rPr>
              <a:t>The secondary shear stress at any point in the weld is proportional to its distance from the centre of gravity. Obviously, it is maximum at the farthest point such as A. The resultant shear stress at any point is obtained by vector addition of primary and secondary shear stresses</a:t>
            </a:r>
          </a:p>
        </p:txBody>
      </p:sp>
    </p:spTree>
    <p:extLst>
      <p:ext uri="{BB962C8B-B14F-4D97-AF65-F5344CB8AC3E}">
        <p14:creationId xmlns:p14="http://schemas.microsoft.com/office/powerpoint/2010/main" val="642770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600196" y="130272"/>
            <a:ext cx="3287004" cy="2044672"/>
          </a:xfrm>
          <a:prstGeom prst="rect">
            <a:avLst/>
          </a:prstGeom>
        </p:spPr>
      </p:pic>
      <p:sp>
        <p:nvSpPr>
          <p:cNvPr id="3" name="Rectangle 2"/>
          <p:cNvSpPr/>
          <p:nvPr/>
        </p:nvSpPr>
        <p:spPr>
          <a:xfrm>
            <a:off x="262597" y="130272"/>
            <a:ext cx="8107680" cy="2631490"/>
          </a:xfrm>
          <a:prstGeom prst="rect">
            <a:avLst/>
          </a:prstGeom>
        </p:spPr>
        <p:txBody>
          <a:bodyPr wrap="square">
            <a:spAutoFit/>
          </a:bodyPr>
          <a:lstStyle/>
          <a:p>
            <a:pPr algn="just">
              <a:lnSpc>
                <a:spcPct val="150000"/>
              </a:lnSpc>
            </a:pPr>
            <a:r>
              <a:rPr lang="en-GB" sz="2200" dirty="0" smtClean="0"/>
              <a:t>Figure shows </a:t>
            </a:r>
            <a:r>
              <a:rPr lang="en-GB" sz="2200" dirty="0"/>
              <a:t>a weld of length l and throat t. </a:t>
            </a:r>
            <a:endParaRPr lang="en-GB" sz="2200" dirty="0" smtClean="0"/>
          </a:p>
          <a:p>
            <a:pPr algn="just">
              <a:lnSpc>
                <a:spcPct val="150000"/>
              </a:lnSpc>
            </a:pPr>
            <a:r>
              <a:rPr lang="en-GB" sz="2200" dirty="0" smtClean="0"/>
              <a:t>G</a:t>
            </a:r>
            <a:r>
              <a:rPr lang="en-GB" sz="2200" baseline="-25000" dirty="0" smtClean="0"/>
              <a:t>1</a:t>
            </a:r>
            <a:r>
              <a:rPr lang="en-GB" sz="2200" dirty="0" smtClean="0"/>
              <a:t> </a:t>
            </a:r>
            <a:r>
              <a:rPr lang="en-GB" sz="2200" dirty="0"/>
              <a:t>is the centre of gravity of the weld, </a:t>
            </a:r>
            <a:r>
              <a:rPr lang="en-GB" sz="2200" dirty="0" smtClean="0"/>
              <a:t>while </a:t>
            </a:r>
          </a:p>
          <a:p>
            <a:pPr algn="just">
              <a:lnSpc>
                <a:spcPct val="150000"/>
              </a:lnSpc>
            </a:pPr>
            <a:r>
              <a:rPr lang="en-GB" sz="2200" dirty="0" smtClean="0"/>
              <a:t>G is </a:t>
            </a:r>
            <a:r>
              <a:rPr lang="en-GB" sz="2200" dirty="0"/>
              <a:t>the centre of gravity of a group of welds. </a:t>
            </a:r>
            <a:endParaRPr lang="en-GB" sz="2200" dirty="0" smtClean="0"/>
          </a:p>
          <a:p>
            <a:pPr algn="just">
              <a:lnSpc>
                <a:spcPct val="150000"/>
              </a:lnSpc>
            </a:pPr>
            <a:r>
              <a:rPr lang="en-GB" sz="2200" dirty="0" smtClean="0">
                <a:solidFill>
                  <a:srgbClr val="FF0000"/>
                </a:solidFill>
              </a:rPr>
              <a:t>The </a:t>
            </a:r>
            <a:r>
              <a:rPr lang="en-GB" sz="2200" dirty="0">
                <a:solidFill>
                  <a:srgbClr val="FF0000"/>
                </a:solidFill>
              </a:rPr>
              <a:t>moment of inertia of this weld about its centre of gravity G</a:t>
            </a:r>
            <a:r>
              <a:rPr lang="en-GB" sz="2200" baseline="-25000" dirty="0">
                <a:solidFill>
                  <a:srgbClr val="FF0000"/>
                </a:solidFill>
              </a:rPr>
              <a:t>1</a:t>
            </a:r>
            <a:r>
              <a:rPr lang="en-GB" sz="2200" dirty="0">
                <a:solidFill>
                  <a:srgbClr val="FF0000"/>
                </a:solidFill>
              </a:rPr>
              <a:t> is given by,</a:t>
            </a:r>
          </a:p>
        </p:txBody>
      </p:sp>
      <p:pic>
        <p:nvPicPr>
          <p:cNvPr id="4" name="Picture 3"/>
          <p:cNvPicPr>
            <a:picLocks noChangeAspect="1"/>
          </p:cNvPicPr>
          <p:nvPr/>
        </p:nvPicPr>
        <p:blipFill>
          <a:blip r:embed="rId3"/>
          <a:stretch>
            <a:fillRect/>
          </a:stretch>
        </p:blipFill>
        <p:spPr>
          <a:xfrm>
            <a:off x="1515635" y="2287486"/>
            <a:ext cx="6491268" cy="3086373"/>
          </a:xfrm>
          <a:prstGeom prst="rect">
            <a:avLst/>
          </a:prstGeom>
        </p:spPr>
      </p:pic>
      <p:pic>
        <p:nvPicPr>
          <p:cNvPr id="5" name="Picture 4"/>
          <p:cNvPicPr>
            <a:picLocks noChangeAspect="1"/>
          </p:cNvPicPr>
          <p:nvPr/>
        </p:nvPicPr>
        <p:blipFill>
          <a:blip r:embed="rId4"/>
          <a:stretch>
            <a:fillRect/>
          </a:stretch>
        </p:blipFill>
        <p:spPr>
          <a:xfrm>
            <a:off x="3640821" y="5373859"/>
            <a:ext cx="2628747" cy="1400468"/>
          </a:xfrm>
          <a:prstGeom prst="rect">
            <a:avLst/>
          </a:prstGeom>
        </p:spPr>
      </p:pic>
    </p:spTree>
    <p:extLst>
      <p:ext uri="{BB962C8B-B14F-4D97-AF65-F5344CB8AC3E}">
        <p14:creationId xmlns:p14="http://schemas.microsoft.com/office/powerpoint/2010/main" val="1056295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596" y="127839"/>
            <a:ext cx="11821551" cy="1615827"/>
          </a:xfrm>
          <a:prstGeom prst="rect">
            <a:avLst/>
          </a:prstGeom>
        </p:spPr>
        <p:txBody>
          <a:bodyPr wrap="square">
            <a:spAutoFit/>
          </a:bodyPr>
          <a:lstStyle/>
          <a:p>
            <a:pPr algn="just">
              <a:lnSpc>
                <a:spcPct val="150000"/>
              </a:lnSpc>
            </a:pPr>
            <a:r>
              <a:rPr lang="en-GB" sz="2200" dirty="0"/>
              <a:t>where A is the throat area of the weld and J</a:t>
            </a:r>
            <a:r>
              <a:rPr lang="en-GB" sz="2200" baseline="-25000" dirty="0"/>
              <a:t>G1</a:t>
            </a:r>
            <a:r>
              <a:rPr lang="en-GB" sz="2200" dirty="0"/>
              <a:t> is the polar moment of inertia of the weld about its centre of gravity. The polar moment of inertia about an axis passing through G is determined by the parallel axis theorem.</a:t>
            </a:r>
          </a:p>
        </p:txBody>
      </p:sp>
      <p:pic>
        <p:nvPicPr>
          <p:cNvPr id="3" name="Picture 2"/>
          <p:cNvPicPr>
            <a:picLocks noChangeAspect="1"/>
          </p:cNvPicPr>
          <p:nvPr/>
        </p:nvPicPr>
        <p:blipFill>
          <a:blip r:embed="rId2"/>
          <a:stretch>
            <a:fillRect/>
          </a:stretch>
        </p:blipFill>
        <p:spPr>
          <a:xfrm>
            <a:off x="5040550" y="1743666"/>
            <a:ext cx="2265641" cy="630775"/>
          </a:xfrm>
          <a:prstGeom prst="rect">
            <a:avLst/>
          </a:prstGeom>
          <a:ln>
            <a:solidFill>
              <a:srgbClr val="FF0000"/>
            </a:solidFill>
          </a:ln>
        </p:spPr>
      </p:pic>
      <p:sp>
        <p:nvSpPr>
          <p:cNvPr id="4" name="Rectangle 3"/>
          <p:cNvSpPr/>
          <p:nvPr/>
        </p:nvSpPr>
        <p:spPr>
          <a:xfrm>
            <a:off x="262596" y="2540949"/>
            <a:ext cx="5182894" cy="430887"/>
          </a:xfrm>
          <a:prstGeom prst="rect">
            <a:avLst/>
          </a:prstGeom>
        </p:spPr>
        <p:txBody>
          <a:bodyPr wrap="none">
            <a:spAutoFit/>
          </a:bodyPr>
          <a:lstStyle/>
          <a:p>
            <a:pPr algn="just"/>
            <a:r>
              <a:rPr lang="en-GB" sz="2200" dirty="0"/>
              <a:t>where r</a:t>
            </a:r>
            <a:r>
              <a:rPr lang="en-GB" sz="2200" baseline="-25000" dirty="0"/>
              <a:t>1</a:t>
            </a:r>
            <a:r>
              <a:rPr lang="en-GB" sz="2200" dirty="0"/>
              <a:t> is the distance between G and G</a:t>
            </a:r>
            <a:r>
              <a:rPr lang="en-GB" sz="2200" baseline="-25000" dirty="0"/>
              <a:t>1</a:t>
            </a:r>
            <a:r>
              <a:rPr lang="en-GB" sz="2200" dirty="0"/>
              <a:t>.</a:t>
            </a:r>
          </a:p>
        </p:txBody>
      </p:sp>
      <p:pic>
        <p:nvPicPr>
          <p:cNvPr id="5" name="Picture 4"/>
          <p:cNvPicPr>
            <a:picLocks noChangeAspect="1"/>
          </p:cNvPicPr>
          <p:nvPr/>
        </p:nvPicPr>
        <p:blipFill>
          <a:blip r:embed="rId3"/>
          <a:stretch>
            <a:fillRect/>
          </a:stretch>
        </p:blipFill>
        <p:spPr>
          <a:xfrm>
            <a:off x="4960800" y="3138344"/>
            <a:ext cx="2425139" cy="1182703"/>
          </a:xfrm>
          <a:prstGeom prst="rect">
            <a:avLst/>
          </a:prstGeom>
          <a:ln>
            <a:solidFill>
              <a:srgbClr val="FF0000"/>
            </a:solidFill>
          </a:ln>
        </p:spPr>
      </p:pic>
      <p:sp>
        <p:nvSpPr>
          <p:cNvPr id="6" name="Rectangle 5"/>
          <p:cNvSpPr/>
          <p:nvPr/>
        </p:nvSpPr>
        <p:spPr>
          <a:xfrm>
            <a:off x="262595" y="4321047"/>
            <a:ext cx="11821551" cy="1107996"/>
          </a:xfrm>
          <a:prstGeom prst="rect">
            <a:avLst/>
          </a:prstGeom>
        </p:spPr>
        <p:txBody>
          <a:bodyPr wrap="square">
            <a:spAutoFit/>
          </a:bodyPr>
          <a:lstStyle/>
          <a:p>
            <a:pPr algn="just">
              <a:lnSpc>
                <a:spcPct val="150000"/>
              </a:lnSpc>
            </a:pPr>
            <a:r>
              <a:rPr lang="en-GB" sz="2200" dirty="0"/>
              <a:t>Where there are a number of welds, with polar moment of inertias J</a:t>
            </a:r>
            <a:r>
              <a:rPr lang="en-GB" sz="2200" baseline="-25000" dirty="0"/>
              <a:t>1</a:t>
            </a:r>
            <a:r>
              <a:rPr lang="en-GB" sz="2200" dirty="0"/>
              <a:t>, J</a:t>
            </a:r>
            <a:r>
              <a:rPr lang="en-GB" sz="2200" baseline="-25000" dirty="0"/>
              <a:t>2</a:t>
            </a:r>
            <a:r>
              <a:rPr lang="en-GB" sz="2200" dirty="0"/>
              <a:t>, J</a:t>
            </a:r>
            <a:r>
              <a:rPr lang="en-GB" sz="2200" baseline="-25000" dirty="0"/>
              <a:t>3</a:t>
            </a:r>
            <a:r>
              <a:rPr lang="en-GB" sz="2200" dirty="0"/>
              <a:t>,…, etc., about the centre of gravity G, the resultant polar moment of inertia is given by</a:t>
            </a:r>
          </a:p>
        </p:txBody>
      </p:sp>
      <p:pic>
        <p:nvPicPr>
          <p:cNvPr id="7" name="Picture 6"/>
          <p:cNvPicPr>
            <a:picLocks noChangeAspect="1"/>
          </p:cNvPicPr>
          <p:nvPr/>
        </p:nvPicPr>
        <p:blipFill>
          <a:blip r:embed="rId4"/>
          <a:stretch>
            <a:fillRect/>
          </a:stretch>
        </p:blipFill>
        <p:spPr>
          <a:xfrm>
            <a:off x="4607234" y="5715725"/>
            <a:ext cx="3129997" cy="486888"/>
          </a:xfrm>
          <a:prstGeom prst="rect">
            <a:avLst/>
          </a:prstGeom>
          <a:ln>
            <a:solidFill>
              <a:srgbClr val="FF0000"/>
            </a:solidFill>
          </a:ln>
        </p:spPr>
      </p:pic>
      <p:sp>
        <p:nvSpPr>
          <p:cNvPr id="8" name="Rectangle 7"/>
          <p:cNvSpPr/>
          <p:nvPr/>
        </p:nvSpPr>
        <p:spPr>
          <a:xfrm>
            <a:off x="262595" y="6273851"/>
            <a:ext cx="10260039" cy="430887"/>
          </a:xfrm>
          <a:prstGeom prst="rect">
            <a:avLst/>
          </a:prstGeom>
        </p:spPr>
        <p:txBody>
          <a:bodyPr wrap="square">
            <a:spAutoFit/>
          </a:bodyPr>
          <a:lstStyle/>
          <a:p>
            <a:r>
              <a:rPr lang="en-GB" sz="2200" dirty="0">
                <a:solidFill>
                  <a:srgbClr val="FF0000"/>
                </a:solidFill>
              </a:rPr>
              <a:t>The above value of J is to be </a:t>
            </a:r>
            <a:r>
              <a:rPr lang="en-GB" sz="2200" dirty="0" smtClean="0">
                <a:solidFill>
                  <a:srgbClr val="FF0000"/>
                </a:solidFill>
              </a:rPr>
              <a:t>to </a:t>
            </a:r>
            <a:r>
              <a:rPr lang="en-GB" sz="2200" dirty="0">
                <a:solidFill>
                  <a:srgbClr val="FF0000"/>
                </a:solidFill>
              </a:rPr>
              <a:t>determine secondary shear stresses.</a:t>
            </a:r>
          </a:p>
        </p:txBody>
      </p:sp>
    </p:spTree>
    <p:extLst>
      <p:ext uri="{BB962C8B-B14F-4D97-AF65-F5344CB8AC3E}">
        <p14:creationId xmlns:p14="http://schemas.microsoft.com/office/powerpoint/2010/main" val="4080941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761</TotalTime>
  <Words>827</Words>
  <Application>Microsoft Office PowerPoint</Application>
  <PresentationFormat>Widescreen</PresentationFormat>
  <Paragraphs>60</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808</cp:revision>
  <dcterms:created xsi:type="dcterms:W3CDTF">2022-03-30T06:30:43Z</dcterms:created>
  <dcterms:modified xsi:type="dcterms:W3CDTF">2025-02-21T07:34:08Z</dcterms:modified>
</cp:coreProperties>
</file>