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ExN60hSCV3rX3C4uF5L6kNCVF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801680" y="407017"/>
            <a:ext cx="8425532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 i="0" u="none" strike="noStrike" cap="none">
                <a:solidFill>
                  <a:srgbClr val="DBDBDB"/>
                </a:solidFill>
                <a:latin typeface="Calibri"/>
                <a:ea typeface="Calibri"/>
                <a:cs typeface="Calibri"/>
                <a:sym typeface="Calibri"/>
              </a:rPr>
              <a:t>DESIGN OF MACHINE ELEMENTS-I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BME 2201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15 Module 3</a:t>
            </a: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8679765" y="5387926"/>
            <a:ext cx="33762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Dinesh Kumar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 Professor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of Engineering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DYPIU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964" y="1669143"/>
            <a:ext cx="11388796" cy="2936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890" y="295421"/>
            <a:ext cx="9126224" cy="6239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57" y="239151"/>
            <a:ext cx="9126224" cy="6144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8249" y="460117"/>
            <a:ext cx="9364382" cy="574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 rotWithShape="1">
          <a:blip r:embed="rId3">
            <a:alphaModFix/>
          </a:blip>
          <a:srcRect l="10932" t="7932" r="27547" b="25336"/>
          <a:stretch/>
        </p:blipFill>
        <p:spPr>
          <a:xfrm>
            <a:off x="886265" y="520504"/>
            <a:ext cx="9833317" cy="59967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/>
          <p:nvPr/>
        </p:nvSpPr>
        <p:spPr>
          <a:xfrm>
            <a:off x="3516923" y="139701"/>
            <a:ext cx="1392702" cy="958913"/>
          </a:xfrm>
          <a:custGeom>
            <a:avLst/>
            <a:gdLst/>
            <a:ahLst/>
            <a:cxnLst/>
            <a:rect l="l" t="t" r="r" b="b"/>
            <a:pathLst>
              <a:path w="1392702" h="958913" extrusionOk="0">
                <a:moveTo>
                  <a:pt x="140677" y="57247"/>
                </a:moveTo>
                <a:lnTo>
                  <a:pt x="140677" y="57247"/>
                </a:lnTo>
                <a:cubicBezTo>
                  <a:pt x="107852" y="90072"/>
                  <a:pt x="66532" y="116186"/>
                  <a:pt x="42203" y="155721"/>
                </a:cubicBezTo>
                <a:cubicBezTo>
                  <a:pt x="27254" y="180013"/>
                  <a:pt x="33237" y="212064"/>
                  <a:pt x="28135" y="240127"/>
                </a:cubicBezTo>
                <a:cubicBezTo>
                  <a:pt x="2542" y="380888"/>
                  <a:pt x="22389" y="235581"/>
                  <a:pt x="0" y="437074"/>
                </a:cubicBezTo>
                <a:cubicBezTo>
                  <a:pt x="4689" y="493345"/>
                  <a:pt x="2994" y="550517"/>
                  <a:pt x="14068" y="605887"/>
                </a:cubicBezTo>
                <a:cubicBezTo>
                  <a:pt x="21710" y="644097"/>
                  <a:pt x="94974" y="688989"/>
                  <a:pt x="112542" y="704361"/>
                </a:cubicBezTo>
                <a:cubicBezTo>
                  <a:pt x="186271" y="768874"/>
                  <a:pt x="128247" y="720884"/>
                  <a:pt x="182880" y="802834"/>
                </a:cubicBezTo>
                <a:cubicBezTo>
                  <a:pt x="204363" y="835059"/>
                  <a:pt x="233115" y="842020"/>
                  <a:pt x="267286" y="859105"/>
                </a:cubicBezTo>
                <a:cubicBezTo>
                  <a:pt x="276665" y="868484"/>
                  <a:pt x="285065" y="878955"/>
                  <a:pt x="295422" y="887241"/>
                </a:cubicBezTo>
                <a:cubicBezTo>
                  <a:pt x="308624" y="897803"/>
                  <a:pt x="322503" y="907815"/>
                  <a:pt x="337625" y="915376"/>
                </a:cubicBezTo>
                <a:cubicBezTo>
                  <a:pt x="404753" y="948940"/>
                  <a:pt x="564467" y="941753"/>
                  <a:pt x="590843" y="943511"/>
                </a:cubicBezTo>
                <a:cubicBezTo>
                  <a:pt x="696869" y="958658"/>
                  <a:pt x="711896" y="968818"/>
                  <a:pt x="829994" y="943511"/>
                </a:cubicBezTo>
                <a:cubicBezTo>
                  <a:pt x="850499" y="939117"/>
                  <a:pt x="868057" y="925780"/>
                  <a:pt x="886265" y="915376"/>
                </a:cubicBezTo>
                <a:cubicBezTo>
                  <a:pt x="920688" y="895706"/>
                  <a:pt x="930073" y="877949"/>
                  <a:pt x="970671" y="873173"/>
                </a:cubicBezTo>
                <a:cubicBezTo>
                  <a:pt x="1036037" y="865483"/>
                  <a:pt x="1101970" y="863794"/>
                  <a:pt x="1167619" y="859105"/>
                </a:cubicBezTo>
                <a:cubicBezTo>
                  <a:pt x="1231246" y="763663"/>
                  <a:pt x="1199978" y="798609"/>
                  <a:pt x="1252025" y="746564"/>
                </a:cubicBezTo>
                <a:cubicBezTo>
                  <a:pt x="1256714" y="713739"/>
                  <a:pt x="1259589" y="680604"/>
                  <a:pt x="1266092" y="648090"/>
                </a:cubicBezTo>
                <a:cubicBezTo>
                  <a:pt x="1269000" y="633549"/>
                  <a:pt x="1280160" y="620716"/>
                  <a:pt x="1280160" y="605887"/>
                </a:cubicBezTo>
                <a:cubicBezTo>
                  <a:pt x="1280160" y="586553"/>
                  <a:pt x="1270781" y="568373"/>
                  <a:pt x="1266092" y="549616"/>
                </a:cubicBezTo>
                <a:cubicBezTo>
                  <a:pt x="1270781" y="526170"/>
                  <a:pt x="1268297" y="500037"/>
                  <a:pt x="1280160" y="479277"/>
                </a:cubicBezTo>
                <a:cubicBezTo>
                  <a:pt x="1288548" y="464597"/>
                  <a:pt x="1309161" y="461704"/>
                  <a:pt x="1322363" y="451142"/>
                </a:cubicBezTo>
                <a:cubicBezTo>
                  <a:pt x="1344173" y="433695"/>
                  <a:pt x="1366446" y="405179"/>
                  <a:pt x="1378634" y="380804"/>
                </a:cubicBezTo>
                <a:cubicBezTo>
                  <a:pt x="1385266" y="367541"/>
                  <a:pt x="1388013" y="352669"/>
                  <a:pt x="1392702" y="338601"/>
                </a:cubicBezTo>
                <a:cubicBezTo>
                  <a:pt x="1383323" y="305776"/>
                  <a:pt x="1382130" y="269400"/>
                  <a:pt x="1364566" y="240127"/>
                </a:cubicBezTo>
                <a:cubicBezTo>
                  <a:pt x="1352503" y="220022"/>
                  <a:pt x="1325819" y="213501"/>
                  <a:pt x="1308295" y="197924"/>
                </a:cubicBezTo>
                <a:cubicBezTo>
                  <a:pt x="1283513" y="175895"/>
                  <a:pt x="1269413" y="138071"/>
                  <a:pt x="1237957" y="127585"/>
                </a:cubicBezTo>
                <a:cubicBezTo>
                  <a:pt x="1223889" y="122896"/>
                  <a:pt x="1209384" y="119358"/>
                  <a:pt x="1195754" y="113517"/>
                </a:cubicBezTo>
                <a:cubicBezTo>
                  <a:pt x="1176479" y="105256"/>
                  <a:pt x="1159378" y="92014"/>
                  <a:pt x="1139483" y="85382"/>
                </a:cubicBezTo>
                <a:cubicBezTo>
                  <a:pt x="1037745" y="51470"/>
                  <a:pt x="996533" y="54206"/>
                  <a:pt x="886265" y="43179"/>
                </a:cubicBezTo>
                <a:cubicBezTo>
                  <a:pt x="867508" y="33801"/>
                  <a:pt x="850080" y="21070"/>
                  <a:pt x="829994" y="15044"/>
                </a:cubicBezTo>
                <a:cubicBezTo>
                  <a:pt x="727451" y="-15719"/>
                  <a:pt x="604319" y="9286"/>
                  <a:pt x="506437" y="15044"/>
                </a:cubicBezTo>
                <a:cubicBezTo>
                  <a:pt x="348570" y="67664"/>
                  <a:pt x="479063" y="29111"/>
                  <a:pt x="98474" y="29111"/>
                </a:cubicBezTo>
                <a:lnTo>
                  <a:pt x="140677" y="5724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>
            <a:off x="174101" y="280405"/>
            <a:ext cx="35720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OF KNUCKLE JOINT</a:t>
            </a:r>
            <a:endParaRPr sz="2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174101" y="937233"/>
            <a:ext cx="423096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Calculate the diameter of each rod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5"/>
          <p:cNvPicPr preferRelativeResize="0"/>
          <p:nvPr/>
        </p:nvPicPr>
        <p:blipFill rotWithShape="1">
          <a:blip r:embed="rId3">
            <a:alphaModFix/>
          </a:blip>
          <a:srcRect l="32340" t="23893" r="55442" b="64952"/>
          <a:stretch/>
        </p:blipFill>
        <p:spPr>
          <a:xfrm>
            <a:off x="4079631" y="1547894"/>
            <a:ext cx="1744394" cy="89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5"/>
          <p:cNvSpPr/>
          <p:nvPr/>
        </p:nvSpPr>
        <p:spPr>
          <a:xfrm>
            <a:off x="174100" y="2852616"/>
            <a:ext cx="1068615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Calculate the enlarged diameter of each rod by empirical relationship</a:t>
            </a:r>
            <a:endParaRPr/>
          </a:p>
        </p:txBody>
      </p:sp>
      <p:pic>
        <p:nvPicPr>
          <p:cNvPr id="161" name="Google Shape;161;p15"/>
          <p:cNvPicPr preferRelativeResize="0"/>
          <p:nvPr/>
        </p:nvPicPr>
        <p:blipFill rotWithShape="1">
          <a:blip r:embed="rId4">
            <a:alphaModFix/>
          </a:blip>
          <a:srcRect l="30178" t="41587" r="55008" b="51297"/>
          <a:stretch/>
        </p:blipFill>
        <p:spPr>
          <a:xfrm>
            <a:off x="4220307" y="3463277"/>
            <a:ext cx="1927274" cy="52050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/>
          <p:nvPr/>
        </p:nvSpPr>
        <p:spPr>
          <a:xfrm>
            <a:off x="174100" y="4560250"/>
            <a:ext cx="680769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Calculate the dimensions a and b by empirical relationship</a:t>
            </a:r>
            <a:endParaRPr/>
          </a:p>
        </p:txBody>
      </p:sp>
      <p:pic>
        <p:nvPicPr>
          <p:cNvPr id="163" name="Google Shape;163;p15"/>
          <p:cNvPicPr preferRelativeResize="0"/>
          <p:nvPr/>
        </p:nvPicPr>
        <p:blipFill rotWithShape="1">
          <a:blip r:embed="rId5">
            <a:alphaModFix/>
          </a:blip>
          <a:srcRect l="17312" t="51010" r="48954" b="42259"/>
          <a:stretch/>
        </p:blipFill>
        <p:spPr>
          <a:xfrm>
            <a:off x="2757267" y="5378660"/>
            <a:ext cx="4389121" cy="49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/>
          <p:nvPr/>
        </p:nvSpPr>
        <p:spPr>
          <a:xfrm>
            <a:off x="276664" y="322609"/>
            <a:ext cx="1161053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Calculate the diameters of the pin by shear consideration and bending consideration and select the diameter, whichever is maximum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6"/>
          <p:cNvPicPr preferRelativeResize="0"/>
          <p:nvPr/>
        </p:nvPicPr>
        <p:blipFill rotWithShape="1">
          <a:blip r:embed="rId3">
            <a:alphaModFix/>
          </a:blip>
          <a:srcRect l="32989" t="41587" r="26790" b="40721"/>
          <a:stretch/>
        </p:blipFill>
        <p:spPr>
          <a:xfrm>
            <a:off x="2912012" y="1223888"/>
            <a:ext cx="5233182" cy="129422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6"/>
          <p:cNvSpPr/>
          <p:nvPr/>
        </p:nvSpPr>
        <p:spPr>
          <a:xfrm>
            <a:off x="276664" y="2680731"/>
            <a:ext cx="709944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Calculate the dimensions do and d1 by empirical relationship</a:t>
            </a:r>
            <a:endParaRPr/>
          </a:p>
        </p:txBody>
      </p:sp>
      <p:pic>
        <p:nvPicPr>
          <p:cNvPr id="171" name="Google Shape;171;p16"/>
          <p:cNvPicPr preferRelativeResize="0"/>
          <p:nvPr/>
        </p:nvPicPr>
        <p:blipFill rotWithShape="1">
          <a:blip r:embed="rId4">
            <a:alphaModFix/>
          </a:blip>
          <a:srcRect l="35691" t="57740" r="40954" b="37452"/>
          <a:stretch/>
        </p:blipFill>
        <p:spPr>
          <a:xfrm>
            <a:off x="3444682" y="3258844"/>
            <a:ext cx="3931426" cy="45502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6"/>
          <p:cNvSpPr/>
          <p:nvPr/>
        </p:nvSpPr>
        <p:spPr>
          <a:xfrm>
            <a:off x="276664" y="3876486"/>
            <a:ext cx="56737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Check the tensile, crushing and shear stresses in the eye</a:t>
            </a:r>
            <a:endParaRPr/>
          </a:p>
        </p:txBody>
      </p:sp>
      <p:pic>
        <p:nvPicPr>
          <p:cNvPr id="173" name="Google Shape;173;p16"/>
          <p:cNvPicPr preferRelativeResize="0"/>
          <p:nvPr/>
        </p:nvPicPr>
        <p:blipFill rotWithShape="1">
          <a:blip r:embed="rId5">
            <a:alphaModFix/>
          </a:blip>
          <a:srcRect l="32449" t="43125" r="48414" b="25913"/>
          <a:stretch/>
        </p:blipFill>
        <p:spPr>
          <a:xfrm>
            <a:off x="3826386" y="4257261"/>
            <a:ext cx="2489981" cy="226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/>
          <p:nvPr/>
        </p:nvSpPr>
        <p:spPr>
          <a:xfrm>
            <a:off x="257471" y="346389"/>
            <a:ext cx="66297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Check the tensile, crushing and shear stresses in the fork</a:t>
            </a:r>
            <a:endParaRPr/>
          </a:p>
        </p:txBody>
      </p:sp>
      <p:pic>
        <p:nvPicPr>
          <p:cNvPr id="179" name="Google Shape;179;p17"/>
          <p:cNvPicPr preferRelativeResize="0"/>
          <p:nvPr/>
        </p:nvPicPr>
        <p:blipFill rotWithShape="1">
          <a:blip r:embed="rId3">
            <a:alphaModFix/>
          </a:blip>
          <a:srcRect l="35152" t="30241" r="45603" b="37451"/>
          <a:stretch/>
        </p:blipFill>
        <p:spPr>
          <a:xfrm>
            <a:off x="4135902" y="761887"/>
            <a:ext cx="2504049" cy="2363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976" y="200296"/>
            <a:ext cx="10585057" cy="649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138" y="850090"/>
            <a:ext cx="9948029" cy="4861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1466" y="206178"/>
            <a:ext cx="8130534" cy="606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19" y="1043424"/>
            <a:ext cx="4368800" cy="4393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528" y="437150"/>
            <a:ext cx="9834075" cy="62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4" y="726607"/>
            <a:ext cx="8463711" cy="538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872" y="346334"/>
            <a:ext cx="9573297" cy="6240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737" y="467042"/>
            <a:ext cx="9250066" cy="5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817" y="496603"/>
            <a:ext cx="9040487" cy="587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Widescreen</PresentationFormat>
  <Paragraphs>15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Doctor_Strange</dc:creator>
  <cp:lastModifiedBy>Dinesh Kumar</cp:lastModifiedBy>
  <cp:revision>1</cp:revision>
  <dcterms:created xsi:type="dcterms:W3CDTF">2022-03-30T06:30:43Z</dcterms:created>
  <dcterms:modified xsi:type="dcterms:W3CDTF">2026-01-02T12:29:21Z</dcterms:modified>
</cp:coreProperties>
</file>