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6" roundtripDataSignature="AMtx7miTrY841zm1MY/DZuKVie4uiBpzz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874"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customschemas.google.com/relationships/presentationmetadata" Target="meta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1"/>
          <p:cNvSpPr>
            <a:spLocks noGrp="1"/>
          </p:cNvSpPr>
          <p:nvPr>
            <p:ph type="pic" idx="2"/>
          </p:nvPr>
        </p:nvSpPr>
        <p:spPr>
          <a:xfrm>
            <a:off x="5183188" y="987425"/>
            <a:ext cx="6172200" cy="4873625"/>
          </a:xfrm>
          <a:prstGeom prst="rect">
            <a:avLst/>
          </a:prstGeom>
          <a:noFill/>
          <a:ln>
            <a:noFill/>
          </a:ln>
        </p:spPr>
      </p:sp>
      <p:sp>
        <p:nvSpPr>
          <p:cNvPr id="64" name="Google Shape;64;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1801680" y="407017"/>
            <a:ext cx="8425532" cy="390876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7000" b="1" i="0" u="none" strike="noStrike" cap="none">
                <a:solidFill>
                  <a:srgbClr val="DBDBDB"/>
                </a:solidFill>
                <a:latin typeface="Calibri"/>
                <a:ea typeface="Calibri"/>
                <a:cs typeface="Calibri"/>
                <a:sym typeface="Calibri"/>
              </a:rPr>
              <a:t>DESIGN OF MACHINE ELEMENTS-I</a:t>
            </a:r>
            <a:endParaRPr/>
          </a:p>
          <a:p>
            <a:pPr marL="0" marR="0" lvl="0" indent="0" algn="ctr" rtl="0">
              <a:spcBef>
                <a:spcPts val="0"/>
              </a:spcBef>
              <a:spcAft>
                <a:spcPts val="0"/>
              </a:spcAft>
              <a:buNone/>
            </a:pPr>
            <a:r>
              <a:rPr lang="en-GB" sz="5400" b="1" i="0" u="none" strike="noStrike" cap="none">
                <a:solidFill>
                  <a:schemeClr val="dk1"/>
                </a:solidFill>
                <a:latin typeface="Calibri"/>
                <a:ea typeface="Calibri"/>
                <a:cs typeface="Calibri"/>
                <a:sym typeface="Calibri"/>
              </a:rPr>
              <a:t>BME 2201</a:t>
            </a:r>
            <a:endParaRPr/>
          </a:p>
          <a:p>
            <a:pPr marL="0" marR="0" lvl="0" indent="0" algn="ctr" rtl="0">
              <a:spcBef>
                <a:spcPts val="0"/>
              </a:spcBef>
              <a:spcAft>
                <a:spcPts val="0"/>
              </a:spcAft>
              <a:buNone/>
            </a:pPr>
            <a:r>
              <a:rPr lang="en-GB" sz="5400" b="1" i="0" u="none" strike="noStrike" cap="none">
                <a:solidFill>
                  <a:schemeClr val="dk1"/>
                </a:solidFill>
                <a:latin typeface="Calibri"/>
                <a:ea typeface="Calibri"/>
                <a:cs typeface="Calibri"/>
                <a:sym typeface="Calibri"/>
              </a:rPr>
              <a:t>Lecture 16 Module 3</a:t>
            </a:r>
            <a:endParaRPr sz="5400" b="1" i="0" u="none" strike="noStrike" cap="none">
              <a:solidFill>
                <a:schemeClr val="dk1"/>
              </a:solidFill>
              <a:latin typeface="Calibri"/>
              <a:ea typeface="Calibri"/>
              <a:cs typeface="Calibri"/>
              <a:sym typeface="Calibri"/>
            </a:endParaRPr>
          </a:p>
        </p:txBody>
      </p:sp>
      <p:sp>
        <p:nvSpPr>
          <p:cNvPr id="85" name="Google Shape;85;p1"/>
          <p:cNvSpPr txBox="1"/>
          <p:nvPr/>
        </p:nvSpPr>
        <p:spPr>
          <a:xfrm>
            <a:off x="8679765" y="5387926"/>
            <a:ext cx="3376247"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i="0" u="none" strike="noStrike" cap="none">
                <a:solidFill>
                  <a:schemeClr val="dk1"/>
                </a:solidFill>
                <a:latin typeface="Calibri"/>
                <a:ea typeface="Calibri"/>
                <a:cs typeface="Calibri"/>
                <a:sym typeface="Calibri"/>
              </a:rPr>
              <a:t>Dinesh Kumar</a:t>
            </a:r>
            <a:endParaRPr/>
          </a:p>
          <a:p>
            <a:pPr marL="0" marR="0" lvl="0" indent="0" algn="l" rtl="0">
              <a:spcBef>
                <a:spcPts val="0"/>
              </a:spcBef>
              <a:spcAft>
                <a:spcPts val="0"/>
              </a:spcAft>
              <a:buNone/>
            </a:pPr>
            <a:r>
              <a:rPr lang="en-GB" sz="2000" b="1">
                <a:solidFill>
                  <a:schemeClr val="dk1"/>
                </a:solidFill>
                <a:latin typeface="Calibri"/>
                <a:ea typeface="Calibri"/>
                <a:cs typeface="Calibri"/>
                <a:sym typeface="Calibri"/>
              </a:rPr>
              <a:t>Assistant Professor </a:t>
            </a:r>
            <a:endParaRPr/>
          </a:p>
          <a:p>
            <a:pPr marL="0" marR="0" lvl="0" indent="0" algn="l" rtl="0">
              <a:spcBef>
                <a:spcPts val="0"/>
              </a:spcBef>
              <a:spcAft>
                <a:spcPts val="0"/>
              </a:spcAft>
              <a:buNone/>
            </a:pPr>
            <a:r>
              <a:rPr lang="en-GB" sz="2000" b="1">
                <a:solidFill>
                  <a:schemeClr val="dk1"/>
                </a:solidFill>
                <a:latin typeface="Calibri"/>
                <a:ea typeface="Calibri"/>
                <a:cs typeface="Calibri"/>
                <a:sym typeface="Calibri"/>
              </a:rPr>
              <a:t>School of Engineering</a:t>
            </a:r>
            <a:endParaRPr/>
          </a:p>
          <a:p>
            <a:pPr marL="0" marR="0" lvl="0" indent="0" algn="l" rtl="0">
              <a:spcBef>
                <a:spcPts val="0"/>
              </a:spcBef>
              <a:spcAft>
                <a:spcPts val="0"/>
              </a:spcAft>
              <a:buNone/>
            </a:pPr>
            <a:r>
              <a:rPr lang="en-GB" sz="2000" b="1">
                <a:solidFill>
                  <a:schemeClr val="dk1"/>
                </a:solidFill>
                <a:latin typeface="Calibri"/>
                <a:ea typeface="Calibri"/>
                <a:cs typeface="Calibri"/>
                <a:sym typeface="Calibri"/>
              </a:rPr>
              <a:t>DYPIU</a:t>
            </a:r>
            <a:endParaRPr sz="2000" b="1">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
          <p:cNvSpPr/>
          <p:nvPr/>
        </p:nvSpPr>
        <p:spPr>
          <a:xfrm>
            <a:off x="220394" y="118126"/>
            <a:ext cx="11751212" cy="1938992"/>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GB" sz="2000">
                <a:solidFill>
                  <a:schemeClr val="dk1"/>
                </a:solidFill>
                <a:latin typeface="Calibri"/>
                <a:ea typeface="Calibri"/>
                <a:cs typeface="Calibri"/>
                <a:sym typeface="Calibri"/>
              </a:rPr>
              <a:t>Ex:-  It is required to design a knuckle joint to connect two circular rods subjected to an axial tensile force of 50 kN. The rods are co-axial and a small amount of angular movement between their axes is permissible. Design the joint and specify the dimensions of its components. Select suitable materials for the parts. </a:t>
            </a:r>
            <a:endParaRPr/>
          </a:p>
        </p:txBody>
      </p:sp>
      <p:pic>
        <p:nvPicPr>
          <p:cNvPr id="91" name="Google Shape;91;p2"/>
          <p:cNvPicPr preferRelativeResize="0"/>
          <p:nvPr/>
        </p:nvPicPr>
        <p:blipFill rotWithShape="1">
          <a:blip r:embed="rId3">
            <a:alphaModFix/>
          </a:blip>
          <a:srcRect/>
          <a:stretch/>
        </p:blipFill>
        <p:spPr>
          <a:xfrm>
            <a:off x="5275386" y="1698762"/>
            <a:ext cx="6780628" cy="506076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3"/>
          <p:cNvPicPr preferRelativeResize="0"/>
          <p:nvPr/>
        </p:nvPicPr>
        <p:blipFill rotWithShape="1">
          <a:blip r:embed="rId3">
            <a:alphaModFix/>
          </a:blip>
          <a:srcRect l="9419" t="21779" r="38251" b="57066"/>
          <a:stretch/>
        </p:blipFill>
        <p:spPr>
          <a:xfrm>
            <a:off x="527539" y="225082"/>
            <a:ext cx="6808764" cy="1547446"/>
          </a:xfrm>
          <a:prstGeom prst="rect">
            <a:avLst/>
          </a:prstGeom>
          <a:noFill/>
          <a:ln>
            <a:noFill/>
          </a:ln>
        </p:spPr>
      </p:pic>
      <p:pic>
        <p:nvPicPr>
          <p:cNvPr id="97" name="Google Shape;97;p3"/>
          <p:cNvPicPr preferRelativeResize="0"/>
          <p:nvPr/>
        </p:nvPicPr>
        <p:blipFill rotWithShape="1">
          <a:blip r:embed="rId4">
            <a:alphaModFix/>
          </a:blip>
          <a:srcRect l="13528" t="23894" r="38791" b="30913"/>
          <a:stretch/>
        </p:blipFill>
        <p:spPr>
          <a:xfrm>
            <a:off x="527539" y="2152356"/>
            <a:ext cx="6203854" cy="330590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4"/>
          <p:cNvPicPr preferRelativeResize="0"/>
          <p:nvPr/>
        </p:nvPicPr>
        <p:blipFill rotWithShape="1">
          <a:blip r:embed="rId3">
            <a:alphaModFix/>
          </a:blip>
          <a:srcRect l="7797" t="18702" r="37818" b="30335"/>
          <a:stretch/>
        </p:blipFill>
        <p:spPr>
          <a:xfrm>
            <a:off x="422031" y="168812"/>
            <a:ext cx="7076049" cy="3727940"/>
          </a:xfrm>
          <a:prstGeom prst="rect">
            <a:avLst/>
          </a:prstGeom>
          <a:noFill/>
          <a:ln>
            <a:noFill/>
          </a:ln>
        </p:spPr>
      </p:pic>
      <p:pic>
        <p:nvPicPr>
          <p:cNvPr id="103" name="Google Shape;103;p4"/>
          <p:cNvPicPr preferRelativeResize="0"/>
          <p:nvPr/>
        </p:nvPicPr>
        <p:blipFill rotWithShape="1">
          <a:blip r:embed="rId4">
            <a:alphaModFix/>
          </a:blip>
          <a:srcRect l="27907" t="18894" r="38467" b="58413"/>
          <a:stretch/>
        </p:blipFill>
        <p:spPr>
          <a:xfrm>
            <a:off x="422031" y="3896752"/>
            <a:ext cx="7322645" cy="277836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p5"/>
          <p:cNvPicPr preferRelativeResize="0"/>
          <p:nvPr/>
        </p:nvPicPr>
        <p:blipFill rotWithShape="1">
          <a:blip r:embed="rId3">
            <a:alphaModFix/>
          </a:blip>
          <a:srcRect l="28124" t="41010" r="42360" b="30913"/>
          <a:stretch/>
        </p:blipFill>
        <p:spPr>
          <a:xfrm>
            <a:off x="436097" y="154744"/>
            <a:ext cx="5064369" cy="2708418"/>
          </a:xfrm>
          <a:prstGeom prst="rect">
            <a:avLst/>
          </a:prstGeom>
          <a:noFill/>
          <a:ln>
            <a:noFill/>
          </a:ln>
        </p:spPr>
      </p:pic>
      <p:pic>
        <p:nvPicPr>
          <p:cNvPr id="109" name="Google Shape;109;p5"/>
          <p:cNvPicPr preferRelativeResize="0"/>
          <p:nvPr/>
        </p:nvPicPr>
        <p:blipFill rotWithShape="1">
          <a:blip r:embed="rId4">
            <a:alphaModFix/>
          </a:blip>
          <a:srcRect l="28124" t="19663" r="36413" b="31875"/>
          <a:stretch/>
        </p:blipFill>
        <p:spPr>
          <a:xfrm>
            <a:off x="5233182" y="1674054"/>
            <a:ext cx="6443003" cy="495011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6"/>
          <p:cNvPicPr preferRelativeResize="0"/>
          <p:nvPr/>
        </p:nvPicPr>
        <p:blipFill rotWithShape="1">
          <a:blip r:embed="rId3">
            <a:alphaModFix/>
          </a:blip>
          <a:srcRect l="31043" t="17933" r="37926" b="35913"/>
          <a:stretch/>
        </p:blipFill>
        <p:spPr>
          <a:xfrm>
            <a:off x="703385" y="323556"/>
            <a:ext cx="6091310" cy="5093779"/>
          </a:xfrm>
          <a:prstGeom prst="rect">
            <a:avLst/>
          </a:prstGeom>
          <a:noFill/>
          <a:ln>
            <a:noFill/>
          </a:ln>
        </p:spPr>
      </p:pic>
      <p:sp>
        <p:nvSpPr>
          <p:cNvPr id="115" name="Google Shape;115;p6"/>
          <p:cNvSpPr/>
          <p:nvPr/>
        </p:nvSpPr>
        <p:spPr>
          <a:xfrm>
            <a:off x="1053462" y="5734316"/>
            <a:ext cx="428918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It is observed that stresses are within limits.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7"/>
          <p:cNvSpPr/>
          <p:nvPr/>
        </p:nvSpPr>
        <p:spPr>
          <a:xfrm>
            <a:off x="150050" y="110588"/>
            <a:ext cx="11526129" cy="1938992"/>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GB" sz="2000">
                <a:solidFill>
                  <a:schemeClr val="dk1"/>
                </a:solidFill>
                <a:latin typeface="Calibri"/>
                <a:ea typeface="Calibri"/>
                <a:cs typeface="Calibri"/>
                <a:sym typeface="Calibri"/>
              </a:rPr>
              <a:t>Ex:-  It is required to design a knuckle joint to connect two circular rods subjected to an axial tensile force of 75 kN. The rods are co-axial and a small amount of angular movement between their axes is permissible. Design the joint and specify the dimensions of its components. The joint is made up of plain carbon steel 30C8 (S</a:t>
            </a:r>
            <a:r>
              <a:rPr lang="en-GB" sz="2000" baseline="-25000">
                <a:solidFill>
                  <a:schemeClr val="dk1"/>
                </a:solidFill>
                <a:latin typeface="Calibri"/>
                <a:ea typeface="Calibri"/>
                <a:cs typeface="Calibri"/>
                <a:sym typeface="Calibri"/>
              </a:rPr>
              <a:t>yt</a:t>
            </a:r>
            <a:r>
              <a:rPr lang="en-GB" sz="2000">
                <a:solidFill>
                  <a:schemeClr val="dk1"/>
                </a:solidFill>
                <a:latin typeface="Calibri"/>
                <a:ea typeface="Calibri"/>
                <a:cs typeface="Calibri"/>
                <a:sym typeface="Calibri"/>
              </a:rPr>
              <a:t>=360 N/mm</a:t>
            </a:r>
            <a:r>
              <a:rPr lang="en-GB" sz="2000" baseline="30000">
                <a:solidFill>
                  <a:schemeClr val="dk1"/>
                </a:solidFill>
                <a:latin typeface="Calibri"/>
                <a:ea typeface="Calibri"/>
                <a:cs typeface="Calibri"/>
                <a:sym typeface="Calibri"/>
              </a:rPr>
              <a:t>2</a:t>
            </a:r>
            <a:r>
              <a:rPr lang="en-GB" sz="2000">
                <a:solidFill>
                  <a:schemeClr val="dk1"/>
                </a:solidFill>
                <a:latin typeface="Calibri"/>
                <a:ea typeface="Calibri"/>
                <a:cs typeface="Calibri"/>
                <a:sym typeface="Calibri"/>
              </a:rPr>
              <a:t>). Take Factor of safety for all parts as 3.</a:t>
            </a:r>
            <a:endParaRPr sz="2000">
              <a:solidFill>
                <a:schemeClr val="dk1"/>
              </a:solidFill>
              <a:latin typeface="Calibri"/>
              <a:ea typeface="Calibri"/>
              <a:cs typeface="Calibri"/>
              <a:sym typeface="Calibri"/>
            </a:endParaRPr>
          </a:p>
        </p:txBody>
      </p:sp>
      <p:pic>
        <p:nvPicPr>
          <p:cNvPr id="121" name="Google Shape;121;p7"/>
          <p:cNvPicPr preferRelativeResize="0"/>
          <p:nvPr/>
        </p:nvPicPr>
        <p:blipFill rotWithShape="1">
          <a:blip r:embed="rId3">
            <a:alphaModFix/>
          </a:blip>
          <a:srcRect/>
          <a:stretch/>
        </p:blipFill>
        <p:spPr>
          <a:xfrm>
            <a:off x="5913114" y="2049580"/>
            <a:ext cx="6260124" cy="467228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168</Words>
  <Application>Microsoft Office PowerPoint</Application>
  <PresentationFormat>Widescreen</PresentationFormat>
  <Paragraphs>10</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Doctor_Strange</dc:creator>
  <cp:lastModifiedBy>Dinesh Kumar</cp:lastModifiedBy>
  <cp:revision>1</cp:revision>
  <dcterms:created xsi:type="dcterms:W3CDTF">2022-03-30T06:30:43Z</dcterms:created>
  <dcterms:modified xsi:type="dcterms:W3CDTF">2026-01-02T12:29:38Z</dcterms:modified>
</cp:coreProperties>
</file>