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l/FGi/ihrnVzfId7DlNUTX38Zk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801680" y="407017"/>
            <a:ext cx="8425532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 i="0" u="none" strike="noStrike" cap="none">
                <a:solidFill>
                  <a:srgbClr val="DBDBDB"/>
                </a:solidFill>
                <a:latin typeface="Calibri"/>
                <a:ea typeface="Calibri"/>
                <a:cs typeface="Calibri"/>
                <a:sym typeface="Calibri"/>
              </a:rPr>
              <a:t>DESIGN OF MACHINE ELEMENTS-I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BME 2201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17 Module 3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679765" y="5387926"/>
            <a:ext cx="33762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Dinesh Kumar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Professor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Engineering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DYPIU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191491" y="543337"/>
            <a:ext cx="20646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COTTER JOINT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191491" y="1005002"/>
            <a:ext cx="11836386" cy="1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cotter joint is used to connect two co-axial rods, which are subjected to either axial tensile force or axial compressive force. It is also used to connect a rod on one side with some machine part like a crosshead or base plate on the other side. It is not used for connecting shafts that rotate and transmit torque.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/>
          <p:cNvPicPr preferRelativeResize="0"/>
          <p:nvPr/>
        </p:nvPicPr>
        <p:blipFill rotWithShape="1">
          <a:blip r:embed="rId3">
            <a:alphaModFix/>
          </a:blip>
          <a:srcRect l="16879" t="13510" r="20086" b="51875"/>
          <a:stretch/>
        </p:blipFill>
        <p:spPr>
          <a:xfrm>
            <a:off x="1716259" y="3400693"/>
            <a:ext cx="8201465" cy="25321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3"/>
          <p:cNvPicPr preferRelativeResize="0"/>
          <p:nvPr/>
        </p:nvPicPr>
        <p:blipFill rotWithShape="1">
          <a:blip r:embed="rId3">
            <a:alphaModFix/>
          </a:blip>
          <a:srcRect l="15906" t="12356" r="21601" b="16106"/>
          <a:stretch/>
        </p:blipFill>
        <p:spPr>
          <a:xfrm>
            <a:off x="4953716" y="182879"/>
            <a:ext cx="7060092" cy="4543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3"/>
          <p:cNvPicPr preferRelativeResize="0"/>
          <p:nvPr/>
        </p:nvPicPr>
        <p:blipFill rotWithShape="1">
          <a:blip r:embed="rId4">
            <a:alphaModFix/>
          </a:blip>
          <a:srcRect l="25636" t="16394" r="37169" b="26299"/>
          <a:stretch/>
        </p:blipFill>
        <p:spPr>
          <a:xfrm>
            <a:off x="22136" y="1336429"/>
            <a:ext cx="4931580" cy="4797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4"/>
          <p:cNvPicPr preferRelativeResize="0"/>
          <p:nvPr/>
        </p:nvPicPr>
        <p:blipFill rotWithShape="1">
          <a:blip r:embed="rId3">
            <a:alphaModFix/>
          </a:blip>
          <a:srcRect l="36233" t="15432" r="14897" b="32836"/>
          <a:stretch/>
        </p:blipFill>
        <p:spPr>
          <a:xfrm>
            <a:off x="140677" y="182880"/>
            <a:ext cx="6145856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5022166" y="2574388"/>
            <a:ext cx="928467" cy="548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4">
            <a:alphaModFix/>
          </a:blip>
          <a:srcRect l="29097" t="11394" r="23979" b="27452"/>
          <a:stretch/>
        </p:blipFill>
        <p:spPr>
          <a:xfrm>
            <a:off x="6286533" y="2352676"/>
            <a:ext cx="5774390" cy="423100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/>
          <p:nvPr/>
        </p:nvSpPr>
        <p:spPr>
          <a:xfrm>
            <a:off x="10295207" y="1556167"/>
            <a:ext cx="804202" cy="45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4"/>
          <p:cNvSpPr/>
          <p:nvPr/>
        </p:nvSpPr>
        <p:spPr>
          <a:xfrm>
            <a:off x="10914184" y="5863884"/>
            <a:ext cx="928467" cy="5486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8" name="Google Shape;108;p4"/>
          <p:cNvGrpSpPr/>
          <p:nvPr/>
        </p:nvGrpSpPr>
        <p:grpSpPr>
          <a:xfrm>
            <a:off x="140677" y="154745"/>
            <a:ext cx="11920246" cy="6400800"/>
            <a:chOff x="140677" y="154745"/>
            <a:chExt cx="11920246" cy="6400800"/>
          </a:xfrm>
        </p:grpSpPr>
        <p:pic>
          <p:nvPicPr>
            <p:cNvPr id="109" name="Google Shape;109;p4"/>
            <p:cNvPicPr preferRelativeResize="0"/>
            <p:nvPr/>
          </p:nvPicPr>
          <p:blipFill rotWithShape="1">
            <a:blip r:embed="rId3">
              <a:alphaModFix/>
            </a:blip>
            <a:srcRect l="36233" t="15432" r="14897" b="32836"/>
            <a:stretch/>
          </p:blipFill>
          <p:spPr>
            <a:xfrm>
              <a:off x="140677" y="154745"/>
              <a:ext cx="6145856" cy="365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0" name="Google Shape;110;p4"/>
            <p:cNvSpPr/>
            <p:nvPr/>
          </p:nvSpPr>
          <p:spPr>
            <a:xfrm>
              <a:off x="5022166" y="2546253"/>
              <a:ext cx="928467" cy="5486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" name="Google Shape;111;p4"/>
            <p:cNvPicPr preferRelativeResize="0"/>
            <p:nvPr/>
          </p:nvPicPr>
          <p:blipFill rotWithShape="1">
            <a:blip r:embed="rId4">
              <a:alphaModFix/>
            </a:blip>
            <a:srcRect l="29097" t="11394" r="23979" b="27452"/>
            <a:stretch/>
          </p:blipFill>
          <p:spPr>
            <a:xfrm>
              <a:off x="6286533" y="2324541"/>
              <a:ext cx="5774390" cy="42310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" name="Google Shape;112;p4"/>
            <p:cNvSpPr/>
            <p:nvPr/>
          </p:nvSpPr>
          <p:spPr>
            <a:xfrm>
              <a:off x="10914184" y="5835749"/>
              <a:ext cx="928467" cy="54864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361071" y="507724"/>
            <a:ext cx="1075240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thickness of the cotter is usually determined by the following empirical relationship,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5"/>
          <p:cNvGrpSpPr/>
          <p:nvPr/>
        </p:nvGrpSpPr>
        <p:grpSpPr>
          <a:xfrm>
            <a:off x="349347" y="1223888"/>
            <a:ext cx="10864949" cy="5376172"/>
            <a:chOff x="349347" y="1223888"/>
            <a:chExt cx="10864949" cy="5376172"/>
          </a:xfrm>
        </p:grpSpPr>
        <p:pic>
          <p:nvPicPr>
            <p:cNvPr id="119" name="Google Shape;119;p5"/>
            <p:cNvPicPr preferRelativeResize="0"/>
            <p:nvPr/>
          </p:nvPicPr>
          <p:blipFill rotWithShape="1">
            <a:blip r:embed="rId3">
              <a:alphaModFix/>
            </a:blip>
            <a:srcRect l="35583" t="57356" r="54145" b="37067"/>
            <a:stretch/>
          </p:blipFill>
          <p:spPr>
            <a:xfrm>
              <a:off x="4105422" y="1223888"/>
              <a:ext cx="1336431" cy="4079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0" name="Google Shape;120;p5"/>
            <p:cNvPicPr preferRelativeResize="0"/>
            <p:nvPr/>
          </p:nvPicPr>
          <p:blipFill rotWithShape="1">
            <a:blip r:embed="rId4">
              <a:alphaModFix/>
            </a:blip>
            <a:srcRect l="18717" t="50433" r="49172" b="35913"/>
            <a:stretch/>
          </p:blipFill>
          <p:spPr>
            <a:xfrm>
              <a:off x="349347" y="2016928"/>
              <a:ext cx="5589563" cy="13362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1" name="Google Shape;121;p5"/>
            <p:cNvSpPr/>
            <p:nvPr/>
          </p:nvSpPr>
          <p:spPr>
            <a:xfrm>
              <a:off x="4933072" y="1993150"/>
              <a:ext cx="1017562" cy="4555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2" name="Google Shape;122;p5"/>
            <p:cNvPicPr preferRelativeResize="0"/>
            <p:nvPr/>
          </p:nvPicPr>
          <p:blipFill rotWithShape="1">
            <a:blip r:embed="rId5">
              <a:alphaModFix/>
            </a:blip>
            <a:srcRect l="34394" t="24471" r="33709" b="42836"/>
            <a:stretch/>
          </p:blipFill>
          <p:spPr>
            <a:xfrm>
              <a:off x="5648179" y="3392467"/>
              <a:ext cx="5566117" cy="320759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3" name="Google Shape;123;p5"/>
            <p:cNvSpPr/>
            <p:nvPr/>
          </p:nvSpPr>
          <p:spPr>
            <a:xfrm>
              <a:off x="10095915" y="5399650"/>
              <a:ext cx="1017562" cy="4555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6"/>
          <p:cNvPicPr preferRelativeResize="0"/>
          <p:nvPr/>
        </p:nvPicPr>
        <p:blipFill rotWithShape="1">
          <a:blip r:embed="rId3">
            <a:alphaModFix/>
          </a:blip>
          <a:srcRect l="23150" t="34664" r="43980" b="30720"/>
          <a:stretch/>
        </p:blipFill>
        <p:spPr>
          <a:xfrm>
            <a:off x="239151" y="998805"/>
            <a:ext cx="5866227" cy="3473423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6"/>
          <p:cNvSpPr/>
          <p:nvPr/>
        </p:nvSpPr>
        <p:spPr>
          <a:xfrm>
            <a:off x="5087816" y="3064414"/>
            <a:ext cx="1017562" cy="45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417341" y="3767799"/>
            <a:ext cx="2199249" cy="3681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1" name="Google Shape;131;p6"/>
          <p:cNvPicPr preferRelativeResize="0"/>
          <p:nvPr/>
        </p:nvPicPr>
        <p:blipFill rotWithShape="1">
          <a:blip r:embed="rId4">
            <a:alphaModFix/>
          </a:blip>
          <a:srcRect l="28340" t="28894" r="38792" b="33798"/>
          <a:stretch/>
        </p:blipFill>
        <p:spPr>
          <a:xfrm>
            <a:off x="6105378" y="1945385"/>
            <a:ext cx="5964702" cy="380642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6"/>
          <p:cNvSpPr/>
          <p:nvPr/>
        </p:nvSpPr>
        <p:spPr>
          <a:xfrm>
            <a:off x="10954043" y="4152975"/>
            <a:ext cx="1017562" cy="45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4154662" y="1350498"/>
            <a:ext cx="656490" cy="26794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10853225" y="2280003"/>
            <a:ext cx="1017562" cy="45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6"/>
          <p:cNvSpPr/>
          <p:nvPr/>
        </p:nvSpPr>
        <p:spPr>
          <a:xfrm>
            <a:off x="7040880" y="4909625"/>
            <a:ext cx="2018713" cy="36641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"/>
          <p:cNvSpPr/>
          <p:nvPr/>
        </p:nvSpPr>
        <p:spPr>
          <a:xfrm>
            <a:off x="186826" y="937232"/>
            <a:ext cx="547072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DESIGN PROCEDURE FOR COTTER JOINT 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1" name="Google Shape;141;p7"/>
          <p:cNvPicPr preferRelativeResize="0"/>
          <p:nvPr/>
        </p:nvPicPr>
        <p:blipFill rotWithShape="1">
          <a:blip r:embed="rId3">
            <a:alphaModFix/>
          </a:blip>
          <a:srcRect l="35476" t="15240" r="16842" b="36683"/>
          <a:stretch/>
        </p:blipFill>
        <p:spPr>
          <a:xfrm>
            <a:off x="186826" y="1398897"/>
            <a:ext cx="6203853" cy="351692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7"/>
          <p:cNvSpPr/>
          <p:nvPr/>
        </p:nvSpPr>
        <p:spPr>
          <a:xfrm>
            <a:off x="895643" y="2375097"/>
            <a:ext cx="1017562" cy="45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7"/>
          <p:cNvSpPr/>
          <p:nvPr/>
        </p:nvSpPr>
        <p:spPr>
          <a:xfrm>
            <a:off x="5552050" y="2147340"/>
            <a:ext cx="1017562" cy="45551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7"/>
          <p:cNvSpPr/>
          <p:nvPr/>
        </p:nvSpPr>
        <p:spPr>
          <a:xfrm>
            <a:off x="3441896" y="3995223"/>
            <a:ext cx="2494670" cy="3406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5" name="Google Shape;145;p7"/>
          <p:cNvPicPr preferRelativeResize="0"/>
          <p:nvPr/>
        </p:nvPicPr>
        <p:blipFill rotWithShape="1">
          <a:blip r:embed="rId4">
            <a:alphaModFix/>
          </a:blip>
          <a:srcRect l="22824" t="18509" r="32737" b="8413"/>
          <a:stretch/>
        </p:blipFill>
        <p:spPr>
          <a:xfrm>
            <a:off x="5936566" y="675249"/>
            <a:ext cx="5781823" cy="5345724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7"/>
          <p:cNvSpPr/>
          <p:nvPr/>
        </p:nvSpPr>
        <p:spPr>
          <a:xfrm>
            <a:off x="9066625" y="1168064"/>
            <a:ext cx="2340669" cy="3763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7"/>
          <p:cNvSpPr/>
          <p:nvPr/>
        </p:nvSpPr>
        <p:spPr>
          <a:xfrm>
            <a:off x="7532940" y="3977384"/>
            <a:ext cx="2340669" cy="25699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8"/>
          <p:cNvPicPr preferRelativeResize="0"/>
          <p:nvPr/>
        </p:nvPicPr>
        <p:blipFill rotWithShape="1">
          <a:blip r:embed="rId3">
            <a:alphaModFix/>
          </a:blip>
          <a:srcRect l="23907" t="18509" r="32736" b="12452"/>
          <a:stretch/>
        </p:blipFill>
        <p:spPr>
          <a:xfrm>
            <a:off x="196947" y="1026941"/>
            <a:ext cx="5641145" cy="5050303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8"/>
          <p:cNvSpPr/>
          <p:nvPr/>
        </p:nvSpPr>
        <p:spPr>
          <a:xfrm>
            <a:off x="3017519" y="3967089"/>
            <a:ext cx="1259059" cy="28135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8"/>
          <p:cNvSpPr/>
          <p:nvPr/>
        </p:nvSpPr>
        <p:spPr>
          <a:xfrm>
            <a:off x="2331716" y="4248442"/>
            <a:ext cx="1902658" cy="3376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8"/>
          <p:cNvPicPr preferRelativeResize="0"/>
          <p:nvPr/>
        </p:nvPicPr>
        <p:blipFill rotWithShape="1">
          <a:blip r:embed="rId4">
            <a:alphaModFix/>
          </a:blip>
          <a:srcRect l="22933" t="9279" r="32953" b="23606"/>
          <a:stretch/>
        </p:blipFill>
        <p:spPr>
          <a:xfrm>
            <a:off x="5950634" y="1026941"/>
            <a:ext cx="5739619" cy="490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8"/>
          <p:cNvSpPr/>
          <p:nvPr/>
        </p:nvSpPr>
        <p:spPr>
          <a:xfrm>
            <a:off x="7869113" y="1404424"/>
            <a:ext cx="3821139" cy="3376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8"/>
          <p:cNvSpPr/>
          <p:nvPr/>
        </p:nvSpPr>
        <p:spPr>
          <a:xfrm>
            <a:off x="7981656" y="3798276"/>
            <a:ext cx="3821139" cy="33762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 l="35800" t="21779" r="19438" b="57837"/>
          <a:stretch/>
        </p:blipFill>
        <p:spPr>
          <a:xfrm>
            <a:off x="225083" y="928467"/>
            <a:ext cx="5824025" cy="149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102</Words>
  <Application>Microsoft Office PowerPoint</Application>
  <PresentationFormat>Widescreen</PresentationFormat>
  <Paragraphs>11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Doctor_Strange</dc:creator>
  <cp:lastModifiedBy>Dinesh Kumar</cp:lastModifiedBy>
  <cp:revision>1</cp:revision>
  <dcterms:created xsi:type="dcterms:W3CDTF">2022-03-30T06:30:43Z</dcterms:created>
  <dcterms:modified xsi:type="dcterms:W3CDTF">2026-01-02T12:29:56Z</dcterms:modified>
</cp:coreProperties>
</file>