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4" roundtripDataSignature="AMtx7mi+TSQfXa6f29ny7EbCTOrvFFnsK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874" y="4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801680" y="407017"/>
            <a:ext cx="8425532" cy="3908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 b="1" i="0" u="none" strike="noStrike" cap="none">
                <a:solidFill>
                  <a:srgbClr val="DBDBDB"/>
                </a:solidFill>
                <a:latin typeface="Calibri"/>
                <a:ea typeface="Calibri"/>
                <a:cs typeface="Calibri"/>
                <a:sym typeface="Calibri"/>
              </a:rPr>
              <a:t>DESIGN OF MACHINE ELEMENTS-I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BME 2201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Lecture 18 Module 3</a:t>
            </a:r>
            <a:endParaRPr sz="54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 txBox="1"/>
          <p:nvPr/>
        </p:nvSpPr>
        <p:spPr>
          <a:xfrm>
            <a:off x="8679765" y="5387926"/>
            <a:ext cx="337624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Dinesh Kumar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Assistant Professor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School of Engineering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DYPIU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/>
          <p:nvPr/>
        </p:nvSpPr>
        <p:spPr>
          <a:xfrm>
            <a:off x="271976" y="187518"/>
            <a:ext cx="11751300" cy="101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It is required to design a cotter joint to connect two steel rods of equal diameter. Each rod is subjected to an axial tensile force of 50 kN. Design the joint and specify its main dimensions.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2"/>
          <p:cNvSpPr/>
          <p:nvPr/>
        </p:nvSpPr>
        <p:spPr>
          <a:xfrm>
            <a:off x="304800" y="1853810"/>
            <a:ext cx="1065393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Solution.  </a:t>
            </a:r>
            <a:r>
              <a:rPr lang="en-GB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Step-1: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cotter is selected as plain carbon steel of Grade 30C8 (Syt = 400 N/mm2).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2"/>
          <p:cNvSpPr/>
          <p:nvPr/>
        </p:nvSpPr>
        <p:spPr>
          <a:xfrm>
            <a:off x="304800" y="2456935"/>
            <a:ext cx="11751212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Step-2: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factor of safety for the rods, spigot end and socket end is assumed as 6, while for the cotter, it is taken as 4.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2"/>
          <p:cNvSpPr/>
          <p:nvPr/>
        </p:nvSpPr>
        <p:spPr>
          <a:xfrm>
            <a:off x="304800" y="3315120"/>
            <a:ext cx="4834272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Step-3: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 of permissible stresses 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4" name="Google Shape;94;p2"/>
          <p:cNvPicPr preferRelativeResize="0"/>
          <p:nvPr/>
        </p:nvPicPr>
        <p:blipFill rotWithShape="1">
          <a:blip r:embed="rId3">
            <a:alphaModFix/>
          </a:blip>
          <a:srcRect l="23366" t="26971" r="19978" b="40913"/>
          <a:stretch/>
        </p:blipFill>
        <p:spPr>
          <a:xfrm>
            <a:off x="304800" y="3850139"/>
            <a:ext cx="5842782" cy="18621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3"/>
          <p:cNvPicPr preferRelativeResize="0"/>
          <p:nvPr/>
        </p:nvPicPr>
        <p:blipFill rotWithShape="1">
          <a:blip r:embed="rId3">
            <a:alphaModFix/>
          </a:blip>
          <a:srcRect l="18285" t="13894" r="21600" b="28412"/>
          <a:stretch/>
        </p:blipFill>
        <p:spPr>
          <a:xfrm>
            <a:off x="365760" y="823462"/>
            <a:ext cx="7181939" cy="3875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/>
          <p:nvPr/>
        </p:nvSpPr>
        <p:spPr>
          <a:xfrm>
            <a:off x="520505" y="1062613"/>
            <a:ext cx="422348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Step-4: </a:t>
            </a:r>
            <a:r>
              <a:rPr lang="en-GB" sz="2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Calculation of dimensions</a:t>
            </a:r>
            <a:endParaRPr sz="2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p4"/>
          <p:cNvPicPr preferRelativeResize="0"/>
          <p:nvPr/>
        </p:nvPicPr>
        <p:blipFill rotWithShape="1">
          <a:blip r:embed="rId3">
            <a:alphaModFix/>
          </a:blip>
          <a:srcRect l="19367" t="23702" r="20627" b="34567"/>
          <a:stretch/>
        </p:blipFill>
        <p:spPr>
          <a:xfrm>
            <a:off x="407964" y="1478111"/>
            <a:ext cx="8776451" cy="3431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Google Shape;110;p5"/>
          <p:cNvPicPr preferRelativeResize="0"/>
          <p:nvPr/>
        </p:nvPicPr>
        <p:blipFill rotWithShape="1">
          <a:blip r:embed="rId3">
            <a:alphaModFix/>
          </a:blip>
          <a:srcRect l="25422" t="7163" r="31438" b="9952"/>
          <a:stretch/>
        </p:blipFill>
        <p:spPr>
          <a:xfrm>
            <a:off x="745588" y="225084"/>
            <a:ext cx="5938590" cy="64148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6"/>
          <p:cNvPicPr preferRelativeResize="0"/>
          <p:nvPr/>
        </p:nvPicPr>
        <p:blipFill rotWithShape="1">
          <a:blip r:embed="rId3">
            <a:alphaModFix/>
          </a:blip>
          <a:srcRect l="36233" t="6972" r="22033" b="8605"/>
          <a:stretch/>
        </p:blipFill>
        <p:spPr>
          <a:xfrm>
            <a:off x="691340" y="295422"/>
            <a:ext cx="5467237" cy="6217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7"/>
          <p:cNvPicPr preferRelativeResize="0"/>
          <p:nvPr/>
        </p:nvPicPr>
        <p:blipFill rotWithShape="1">
          <a:blip r:embed="rId3">
            <a:alphaModFix/>
          </a:blip>
          <a:srcRect l="41639" t="4663" r="23979" b="10529"/>
          <a:stretch/>
        </p:blipFill>
        <p:spPr>
          <a:xfrm>
            <a:off x="844061" y="112544"/>
            <a:ext cx="4698610" cy="6515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Google Shape;125;p8"/>
          <p:cNvPicPr preferRelativeResize="0"/>
          <p:nvPr/>
        </p:nvPicPr>
        <p:blipFill rotWithShape="1">
          <a:blip r:embed="rId3">
            <a:alphaModFix/>
          </a:blip>
          <a:srcRect l="20123" t="16586" r="45495" b="62259"/>
          <a:stretch/>
        </p:blipFill>
        <p:spPr>
          <a:xfrm>
            <a:off x="815925" y="281353"/>
            <a:ext cx="6750959" cy="23352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8"/>
          <p:cNvPicPr preferRelativeResize="0"/>
          <p:nvPr/>
        </p:nvPicPr>
        <p:blipFill rotWithShape="1">
          <a:blip r:embed="rId4">
            <a:alphaModFix/>
          </a:blip>
          <a:srcRect l="50288" t="24855" r="17708" b="62836"/>
          <a:stretch/>
        </p:blipFill>
        <p:spPr>
          <a:xfrm>
            <a:off x="743065" y="3474720"/>
            <a:ext cx="6896678" cy="1491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Google Shape;131;p9"/>
          <p:cNvPicPr preferRelativeResize="0"/>
          <p:nvPr/>
        </p:nvPicPr>
        <p:blipFill rotWithShape="1">
          <a:blip r:embed="rId3">
            <a:alphaModFix/>
          </a:blip>
          <a:srcRect l="21204" t="10815" r="19869" b="13800"/>
          <a:stretch/>
        </p:blipFill>
        <p:spPr>
          <a:xfrm>
            <a:off x="2560319" y="98474"/>
            <a:ext cx="8683929" cy="62460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</Words>
  <Application>Microsoft Office PowerPoint</Application>
  <PresentationFormat>Widescreen</PresentationFormat>
  <Paragraphs>12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Doctor_Strange</dc:creator>
  <cp:lastModifiedBy>Dinesh Kumar</cp:lastModifiedBy>
  <cp:revision>1</cp:revision>
  <dcterms:created xsi:type="dcterms:W3CDTF">2022-03-30T06:30:43Z</dcterms:created>
  <dcterms:modified xsi:type="dcterms:W3CDTF">2026-01-02T12:30:13Z</dcterms:modified>
</cp:coreProperties>
</file>