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j6TeQV4/likJ5794V3pSzkipCEA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15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9" name="Google Shape;149;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2" name="Google Shape;11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2" name="Google Shape;13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2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3"/>
          <p:cNvSpPr>
            <a:spLocks noGrp="1"/>
          </p:cNvSpPr>
          <p:nvPr>
            <p:ph type="pic" idx="2"/>
          </p:nvPr>
        </p:nvSpPr>
        <p:spPr>
          <a:xfrm>
            <a:off x="5183188" y="987425"/>
            <a:ext cx="6172200" cy="4873625"/>
          </a:xfrm>
          <a:prstGeom prst="rect">
            <a:avLst/>
          </a:prstGeom>
          <a:noFill/>
          <a:ln>
            <a:noFill/>
          </a:ln>
        </p:spPr>
      </p:sp>
      <p:sp>
        <p:nvSpPr>
          <p:cNvPr id="64" name="Google Shape;64;p2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83"/>
        <p:cNvGrpSpPr/>
        <p:nvPr/>
      </p:nvGrpSpPr>
      <p:grpSpPr>
        <a:xfrm>
          <a:off x="0" y="0"/>
          <a:ext cx="0" cy="0"/>
          <a:chOff x="0" y="0"/>
          <a:chExt cx="0" cy="0"/>
        </a:xfrm>
      </p:grpSpPr>
      <p:sp>
        <p:nvSpPr>
          <p:cNvPr id="84" name="Google Shape;84;p1"/>
          <p:cNvSpPr/>
          <p:nvPr/>
        </p:nvSpPr>
        <p:spPr>
          <a:xfrm>
            <a:off x="1801680" y="407017"/>
            <a:ext cx="8425532" cy="390876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7000" b="1" i="0" u="none" strike="noStrike" cap="none">
                <a:solidFill>
                  <a:srgbClr val="DBDBDB"/>
                </a:solidFill>
                <a:latin typeface="Calibri"/>
                <a:ea typeface="Calibri"/>
                <a:cs typeface="Calibri"/>
                <a:sym typeface="Calibri"/>
              </a:rPr>
              <a:t>DESIGN OF MACHINE ELEMENTS-I</a:t>
            </a:r>
            <a:endParaRPr/>
          </a:p>
          <a:p>
            <a:pPr marL="0" marR="0" lvl="0" indent="0" algn="ctr" rtl="0">
              <a:spcBef>
                <a:spcPts val="0"/>
              </a:spcBef>
              <a:spcAft>
                <a:spcPts val="0"/>
              </a:spcAft>
              <a:buNone/>
            </a:pPr>
            <a:r>
              <a:rPr lang="en-GB" sz="5400" b="1" i="0" u="none" strike="noStrike" cap="none">
                <a:solidFill>
                  <a:schemeClr val="dk1"/>
                </a:solidFill>
                <a:latin typeface="Calibri"/>
                <a:ea typeface="Calibri"/>
                <a:cs typeface="Calibri"/>
                <a:sym typeface="Calibri"/>
              </a:rPr>
              <a:t>BME 2201</a:t>
            </a:r>
            <a:endParaRPr/>
          </a:p>
          <a:p>
            <a:pPr marL="0" marR="0" lvl="0" indent="0" algn="ctr" rtl="0">
              <a:spcBef>
                <a:spcPts val="0"/>
              </a:spcBef>
              <a:spcAft>
                <a:spcPts val="0"/>
              </a:spcAft>
              <a:buNone/>
            </a:pPr>
            <a:r>
              <a:rPr lang="en-GB" sz="5400" b="1" i="0" u="none" strike="noStrike" cap="none">
                <a:solidFill>
                  <a:schemeClr val="dk1"/>
                </a:solidFill>
                <a:latin typeface="Calibri"/>
                <a:ea typeface="Calibri"/>
                <a:cs typeface="Calibri"/>
                <a:sym typeface="Calibri"/>
              </a:rPr>
              <a:t>Lecture 2 Module 1</a:t>
            </a:r>
            <a:endParaRPr sz="5400" b="1" i="0" u="none" strike="noStrike" cap="none">
              <a:solidFill>
                <a:schemeClr val="dk1"/>
              </a:solidFill>
              <a:latin typeface="Calibri"/>
              <a:ea typeface="Calibri"/>
              <a:cs typeface="Calibri"/>
              <a:sym typeface="Calibri"/>
            </a:endParaRPr>
          </a:p>
        </p:txBody>
      </p:sp>
      <p:sp>
        <p:nvSpPr>
          <p:cNvPr id="85" name="Google Shape;85;p1"/>
          <p:cNvSpPr txBox="1"/>
          <p:nvPr/>
        </p:nvSpPr>
        <p:spPr>
          <a:xfrm>
            <a:off x="8679765" y="5387926"/>
            <a:ext cx="3376247"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i="0" u="none" strike="noStrike" cap="none">
                <a:solidFill>
                  <a:schemeClr val="dk1"/>
                </a:solidFill>
                <a:latin typeface="Calibri"/>
                <a:ea typeface="Calibri"/>
                <a:cs typeface="Calibri"/>
                <a:sym typeface="Calibri"/>
              </a:rPr>
              <a:t>Dinesh Kumar</a:t>
            </a:r>
            <a:endParaRPr/>
          </a:p>
          <a:p>
            <a:pPr marL="0" marR="0" lvl="0" indent="0" algn="l" rtl="0">
              <a:spcBef>
                <a:spcPts val="0"/>
              </a:spcBef>
              <a:spcAft>
                <a:spcPts val="0"/>
              </a:spcAft>
              <a:buNone/>
            </a:pPr>
            <a:r>
              <a:rPr lang="en-GB" sz="2000" b="1">
                <a:solidFill>
                  <a:schemeClr val="dk1"/>
                </a:solidFill>
                <a:latin typeface="Calibri"/>
                <a:ea typeface="Calibri"/>
                <a:cs typeface="Calibri"/>
                <a:sym typeface="Calibri"/>
              </a:rPr>
              <a:t>Assistant Professor </a:t>
            </a:r>
            <a:endParaRPr/>
          </a:p>
          <a:p>
            <a:pPr marL="0" marR="0" lvl="0" indent="0" algn="l" rtl="0">
              <a:spcBef>
                <a:spcPts val="0"/>
              </a:spcBef>
              <a:spcAft>
                <a:spcPts val="0"/>
              </a:spcAft>
              <a:buNone/>
            </a:pPr>
            <a:r>
              <a:rPr lang="en-GB" sz="2000" b="1">
                <a:solidFill>
                  <a:schemeClr val="dk1"/>
                </a:solidFill>
                <a:latin typeface="Calibri"/>
                <a:ea typeface="Calibri"/>
                <a:cs typeface="Calibri"/>
                <a:sym typeface="Calibri"/>
              </a:rPr>
              <a:t>School of Engineering</a:t>
            </a:r>
            <a:endParaRPr/>
          </a:p>
          <a:p>
            <a:pPr marL="0" marR="0" lvl="0" indent="0" algn="l" rtl="0">
              <a:spcBef>
                <a:spcPts val="0"/>
              </a:spcBef>
              <a:spcAft>
                <a:spcPts val="0"/>
              </a:spcAft>
              <a:buNone/>
            </a:pPr>
            <a:r>
              <a:rPr lang="en-GB" sz="2000" b="1">
                <a:solidFill>
                  <a:schemeClr val="dk1"/>
                </a:solidFill>
                <a:latin typeface="Calibri"/>
                <a:ea typeface="Calibri"/>
                <a:cs typeface="Calibri"/>
                <a:sym typeface="Calibri"/>
              </a:rPr>
              <a:t>DYPIU</a:t>
            </a:r>
            <a:endParaRPr sz="2000" b="1">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38"/>
        <p:cNvGrpSpPr/>
        <p:nvPr/>
      </p:nvGrpSpPr>
      <p:grpSpPr>
        <a:xfrm>
          <a:off x="0" y="0"/>
          <a:ext cx="0" cy="0"/>
          <a:chOff x="0" y="0"/>
          <a:chExt cx="0" cy="0"/>
        </a:xfrm>
      </p:grpSpPr>
      <p:sp>
        <p:nvSpPr>
          <p:cNvPr id="139" name="Google Shape;139;p10"/>
          <p:cNvSpPr/>
          <p:nvPr/>
        </p:nvSpPr>
        <p:spPr>
          <a:xfrm>
            <a:off x="273545" y="332322"/>
            <a:ext cx="3499741" cy="7694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b="1">
                <a:solidFill>
                  <a:schemeClr val="dk1"/>
                </a:solidFill>
                <a:latin typeface="Calibri"/>
                <a:ea typeface="Calibri"/>
                <a:cs typeface="Calibri"/>
                <a:sym typeface="Calibri"/>
              </a:rPr>
              <a:t>Step 3: Selection of Material</a:t>
            </a:r>
            <a:endParaRPr/>
          </a:p>
          <a:p>
            <a:pPr marL="0" marR="0" lvl="0" indent="0" algn="l" rtl="0">
              <a:spcBef>
                <a:spcPts val="0"/>
              </a:spcBef>
              <a:spcAft>
                <a:spcPts val="0"/>
              </a:spcAft>
              <a:buNone/>
            </a:pPr>
            <a:endParaRPr sz="2200" b="1">
              <a:solidFill>
                <a:schemeClr val="dk1"/>
              </a:solidFill>
              <a:latin typeface="Calibri"/>
              <a:ea typeface="Calibri"/>
              <a:cs typeface="Calibri"/>
              <a:sym typeface="Calibri"/>
            </a:endParaRPr>
          </a:p>
        </p:txBody>
      </p:sp>
      <p:sp>
        <p:nvSpPr>
          <p:cNvPr id="140" name="Google Shape;140;p10"/>
          <p:cNvSpPr/>
          <p:nvPr/>
        </p:nvSpPr>
        <p:spPr>
          <a:xfrm>
            <a:off x="273545" y="857719"/>
            <a:ext cx="11698061" cy="4060214"/>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200">
                <a:solidFill>
                  <a:srgbClr val="0D0D0D"/>
                </a:solidFill>
                <a:latin typeface="Calibri"/>
                <a:ea typeface="Calibri"/>
                <a:cs typeface="Calibri"/>
                <a:sym typeface="Calibri"/>
              </a:rPr>
              <a:t>Material selection in engineering considers availability, cost, mechanical properties, and manufacturing ease. For complex-shaped components like flywheels or gearbox housings, cast iron is preferred due to its casting process. Transmission shafts use plain carbon steels for their availability and strength. Automobile bodies use low carbon steels for cold formability. Free cutting steels, with added sulphur, are suitable for easily machinable parts like bolts. Components enduring fluctuating forces, such as crankshafts, utilize nickel-chromium steel for its high fatigue strength.</a:t>
            </a:r>
            <a:endParaRPr sz="22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44"/>
        <p:cNvGrpSpPr/>
        <p:nvPr/>
      </p:nvGrpSpPr>
      <p:grpSpPr>
        <a:xfrm>
          <a:off x="0" y="0"/>
          <a:ext cx="0" cy="0"/>
          <a:chOff x="0" y="0"/>
          <a:chExt cx="0" cy="0"/>
        </a:xfrm>
      </p:grpSpPr>
      <p:sp>
        <p:nvSpPr>
          <p:cNvPr id="145" name="Google Shape;145;p11"/>
          <p:cNvSpPr/>
          <p:nvPr/>
        </p:nvSpPr>
        <p:spPr>
          <a:xfrm>
            <a:off x="327101" y="276050"/>
            <a:ext cx="2938497" cy="4308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b="1">
                <a:solidFill>
                  <a:schemeClr val="dk1"/>
                </a:solidFill>
                <a:latin typeface="Calibri"/>
                <a:ea typeface="Calibri"/>
                <a:cs typeface="Calibri"/>
                <a:sym typeface="Calibri"/>
              </a:rPr>
              <a:t>Step 4: Failure Criterion</a:t>
            </a:r>
            <a:endParaRPr/>
          </a:p>
        </p:txBody>
      </p:sp>
      <p:sp>
        <p:nvSpPr>
          <p:cNvPr id="146" name="Google Shape;146;p11"/>
          <p:cNvSpPr/>
          <p:nvPr/>
        </p:nvSpPr>
        <p:spPr>
          <a:xfrm>
            <a:off x="327100" y="706937"/>
            <a:ext cx="11742979" cy="4832092"/>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200">
                <a:solidFill>
                  <a:srgbClr val="0D0D0D"/>
                </a:solidFill>
                <a:latin typeface="Calibri"/>
                <a:ea typeface="Calibri"/>
                <a:cs typeface="Calibri"/>
                <a:sym typeface="Calibri"/>
              </a:rPr>
              <a:t>Prior to dimensioning components, understanding potential failure modes is crucial. Three primary types of failure are elastic deflection, general yielding, and fracture. For instance, in transmission shafts supporting gears, excessive deflection disrupts gear meshing, leading to elastic deflection failure. Ductile materials like steel may fail due to yielding, whereas brittle materials like cast iron may experience sudden fracture. Gear-tooth failure modes include breakage and surface pitting, indicative of surface fatigue. Ball bearing components may fail from fatigue cracks, while sliding contact bearings may suffer from corrosion and abrasive wear by foreign particles.</a:t>
            </a:r>
            <a:endParaRPr sz="2200">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50"/>
        <p:cNvGrpSpPr/>
        <p:nvPr/>
      </p:nvGrpSpPr>
      <p:grpSpPr>
        <a:xfrm>
          <a:off x="0" y="0"/>
          <a:ext cx="0" cy="0"/>
          <a:chOff x="0" y="0"/>
          <a:chExt cx="0" cy="0"/>
        </a:xfrm>
      </p:grpSpPr>
      <p:sp>
        <p:nvSpPr>
          <p:cNvPr id="151" name="Google Shape;151;p12"/>
          <p:cNvSpPr/>
          <p:nvPr/>
        </p:nvSpPr>
        <p:spPr>
          <a:xfrm>
            <a:off x="327101" y="276050"/>
            <a:ext cx="4502899" cy="4308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b="1">
                <a:solidFill>
                  <a:schemeClr val="dk1"/>
                </a:solidFill>
                <a:latin typeface="Calibri"/>
                <a:ea typeface="Calibri"/>
                <a:cs typeface="Calibri"/>
                <a:sym typeface="Calibri"/>
              </a:rPr>
              <a:t>Step 5: Determination of Dimensions</a:t>
            </a:r>
            <a:endParaRPr/>
          </a:p>
        </p:txBody>
      </p:sp>
      <p:sp>
        <p:nvSpPr>
          <p:cNvPr id="152" name="Google Shape;152;p12"/>
          <p:cNvSpPr/>
          <p:nvPr/>
        </p:nvSpPr>
        <p:spPr>
          <a:xfrm>
            <a:off x="327100" y="706937"/>
            <a:ext cx="11742979" cy="1404680"/>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200">
                <a:solidFill>
                  <a:schemeClr val="dk1"/>
                </a:solidFill>
                <a:latin typeface="Calibri"/>
                <a:ea typeface="Calibri"/>
                <a:cs typeface="Calibri"/>
                <a:sym typeface="Calibri"/>
              </a:rPr>
              <a:t>The shape of the machine element depends on two factors, viz., the operating conditions and the shape of the adjoining machine element. Permissible tensile stress is 80 N/mm2. </a:t>
            </a:r>
            <a:endParaRPr/>
          </a:p>
        </p:txBody>
      </p:sp>
      <p:pic>
        <p:nvPicPr>
          <p:cNvPr id="153" name="Google Shape;153;p12"/>
          <p:cNvPicPr preferRelativeResize="0"/>
          <p:nvPr/>
        </p:nvPicPr>
        <p:blipFill rotWithShape="1">
          <a:blip r:embed="rId3">
            <a:alphaModFix/>
          </a:blip>
          <a:srcRect/>
          <a:stretch/>
        </p:blipFill>
        <p:spPr>
          <a:xfrm>
            <a:off x="882674" y="2890984"/>
            <a:ext cx="6004112" cy="2426604"/>
          </a:xfrm>
          <a:prstGeom prst="rect">
            <a:avLst/>
          </a:prstGeom>
          <a:noFill/>
          <a:ln>
            <a:noFill/>
          </a:ln>
        </p:spPr>
      </p:pic>
      <p:pic>
        <p:nvPicPr>
          <p:cNvPr id="154" name="Google Shape;154;p12"/>
          <p:cNvPicPr preferRelativeResize="0"/>
          <p:nvPr/>
        </p:nvPicPr>
        <p:blipFill rotWithShape="1">
          <a:blip r:embed="rId4">
            <a:alphaModFix/>
          </a:blip>
          <a:srcRect l="57808" t="20087" r="31461" b="7056"/>
          <a:stretch/>
        </p:blipFill>
        <p:spPr>
          <a:xfrm>
            <a:off x="10107637" y="1607270"/>
            <a:ext cx="1308295" cy="4994031"/>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58"/>
        <p:cNvGrpSpPr/>
        <p:nvPr/>
      </p:nvGrpSpPr>
      <p:grpSpPr>
        <a:xfrm>
          <a:off x="0" y="0"/>
          <a:ext cx="0" cy="0"/>
          <a:chOff x="0" y="0"/>
          <a:chExt cx="0" cy="0"/>
        </a:xfrm>
      </p:grpSpPr>
      <p:sp>
        <p:nvSpPr>
          <p:cNvPr id="159" name="Google Shape;159;p13"/>
          <p:cNvSpPr/>
          <p:nvPr/>
        </p:nvSpPr>
        <p:spPr>
          <a:xfrm>
            <a:off x="327101" y="276050"/>
            <a:ext cx="3077637" cy="4308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b="1">
                <a:solidFill>
                  <a:schemeClr val="dk1"/>
                </a:solidFill>
                <a:latin typeface="Calibri"/>
                <a:ea typeface="Calibri"/>
                <a:cs typeface="Calibri"/>
                <a:sym typeface="Calibri"/>
              </a:rPr>
              <a:t>Step 6: Working Drawing</a:t>
            </a:r>
            <a:endParaRPr/>
          </a:p>
        </p:txBody>
      </p:sp>
      <p:sp>
        <p:nvSpPr>
          <p:cNvPr id="160" name="Google Shape;160;p13"/>
          <p:cNvSpPr/>
          <p:nvPr/>
        </p:nvSpPr>
        <p:spPr>
          <a:xfrm>
            <a:off x="327100" y="706937"/>
            <a:ext cx="11742979" cy="4060214"/>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200">
                <a:solidFill>
                  <a:schemeClr val="dk1"/>
                </a:solidFill>
                <a:latin typeface="Calibri"/>
                <a:ea typeface="Calibri"/>
                <a:cs typeface="Calibri"/>
                <a:sym typeface="Calibri"/>
              </a:rPr>
              <a:t>The last design step entails creating a comprehensive working drawing for the machine element, detailing dimensions, tolerances, surface finish grades, and special production requirements like heat treatment. It must be clear, concise, and include ample views and cross-sections to depict all details accurately. The main view should show the element's service position, with every dimension specified to avoid guesswork or scaling. Critical dimensions for assembly and interchangeability must be accompanied by tolerances to ensure precision.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89"/>
        <p:cNvGrpSpPr/>
        <p:nvPr/>
      </p:nvGrpSpPr>
      <p:grpSpPr>
        <a:xfrm>
          <a:off x="0" y="0"/>
          <a:ext cx="0" cy="0"/>
          <a:chOff x="0" y="0"/>
          <a:chExt cx="0" cy="0"/>
        </a:xfrm>
      </p:grpSpPr>
      <p:sp>
        <p:nvSpPr>
          <p:cNvPr id="90" name="Google Shape;90;p2"/>
          <p:cNvSpPr txBox="1"/>
          <p:nvPr/>
        </p:nvSpPr>
        <p:spPr>
          <a:xfrm>
            <a:off x="2578894" y="174171"/>
            <a:ext cx="7169509"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BASIC REQUIREMENTS OF MACHINE ELEMENTS </a:t>
            </a:r>
            <a:endParaRPr sz="2800" b="1">
              <a:solidFill>
                <a:schemeClr val="dk1"/>
              </a:solidFill>
              <a:latin typeface="Calibri"/>
              <a:ea typeface="Calibri"/>
              <a:cs typeface="Calibri"/>
              <a:sym typeface="Calibri"/>
            </a:endParaRPr>
          </a:p>
        </p:txBody>
      </p:sp>
      <p:sp>
        <p:nvSpPr>
          <p:cNvPr id="91" name="Google Shape;91;p2"/>
          <p:cNvSpPr/>
          <p:nvPr/>
        </p:nvSpPr>
        <p:spPr>
          <a:xfrm>
            <a:off x="243152" y="1325470"/>
            <a:ext cx="11840991" cy="4420890"/>
          </a:xfrm>
          <a:prstGeom prst="rect">
            <a:avLst/>
          </a:prstGeom>
          <a:noFill/>
          <a:ln>
            <a:noFill/>
          </a:ln>
        </p:spPr>
        <p:txBody>
          <a:bodyPr spcFirstLastPara="1" wrap="square" lIns="91425" tIns="45700" rIns="91425" bIns="45700" anchor="t" anchorCtr="0">
            <a:spAutoFit/>
          </a:bodyPr>
          <a:lstStyle/>
          <a:p>
            <a:pPr marL="0" marR="0" lvl="0" indent="0" algn="just" rtl="0">
              <a:lnSpc>
                <a:spcPct val="200000"/>
              </a:lnSpc>
              <a:spcBef>
                <a:spcPts val="0"/>
              </a:spcBef>
              <a:spcAft>
                <a:spcPts val="0"/>
              </a:spcAft>
              <a:buNone/>
            </a:pPr>
            <a:r>
              <a:rPr lang="en-GB" sz="2400">
                <a:solidFill>
                  <a:schemeClr val="dk1"/>
                </a:solidFill>
                <a:latin typeface="Calibri"/>
                <a:ea typeface="Calibri"/>
                <a:cs typeface="Calibri"/>
                <a:sym typeface="Calibri"/>
              </a:rPr>
              <a:t>Machine elements can be classiﬁed into two groups—general-purpose and special-purpose machine elements. General purpose machine elements include shafts, couplings, clutches, bearings, springs, gears and machine frames Special-purpose machine elements include pistons, valves or spindles. Special-purpose machine elements are used only in certain types of applications. On the contrary, general-purpose machine elements are used in a large number of machines. </a:t>
            </a:r>
            <a:endParaRPr sz="24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95"/>
        <p:cNvGrpSpPr/>
        <p:nvPr/>
      </p:nvGrpSpPr>
      <p:grpSpPr>
        <a:xfrm>
          <a:off x="0" y="0"/>
          <a:ext cx="0" cy="0"/>
          <a:chOff x="0" y="0"/>
          <a:chExt cx="0" cy="0"/>
        </a:xfrm>
      </p:grpSpPr>
      <p:sp>
        <p:nvSpPr>
          <p:cNvPr id="96" name="Google Shape;96;p3"/>
          <p:cNvSpPr txBox="1"/>
          <p:nvPr/>
        </p:nvSpPr>
        <p:spPr>
          <a:xfrm>
            <a:off x="2578894" y="174171"/>
            <a:ext cx="7169509"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BASIC REQUIREMENTS OF MACHINE ELEMENTS </a:t>
            </a:r>
            <a:endParaRPr sz="2800" b="1">
              <a:solidFill>
                <a:schemeClr val="dk1"/>
              </a:solidFill>
              <a:latin typeface="Calibri"/>
              <a:ea typeface="Calibri"/>
              <a:cs typeface="Calibri"/>
              <a:sym typeface="Calibri"/>
            </a:endParaRPr>
          </a:p>
        </p:txBody>
      </p:sp>
      <p:sp>
        <p:nvSpPr>
          <p:cNvPr id="97" name="Google Shape;97;p3"/>
          <p:cNvSpPr/>
          <p:nvPr/>
        </p:nvSpPr>
        <p:spPr>
          <a:xfrm>
            <a:off x="1233751" y="1476412"/>
            <a:ext cx="9859793" cy="4420890"/>
          </a:xfrm>
          <a:prstGeom prst="rect">
            <a:avLst/>
          </a:prstGeom>
          <a:noFill/>
          <a:ln>
            <a:noFill/>
          </a:ln>
        </p:spPr>
        <p:txBody>
          <a:bodyPr spcFirstLastPara="1" wrap="square" lIns="91425" tIns="45700" rIns="91425" bIns="45700" anchor="t" anchorCtr="0">
            <a:spAutoFit/>
          </a:bodyPr>
          <a:lstStyle/>
          <a:p>
            <a:pPr marL="457200" marR="0" lvl="0" indent="-457200" algn="l" rtl="0">
              <a:lnSpc>
                <a:spcPct val="200000"/>
              </a:lnSpc>
              <a:spcBef>
                <a:spcPts val="0"/>
              </a:spcBef>
              <a:spcAft>
                <a:spcPts val="0"/>
              </a:spcAft>
              <a:buClr>
                <a:schemeClr val="dk1"/>
              </a:buClr>
              <a:buSzPts val="2400"/>
              <a:buFont typeface="Calibri"/>
              <a:buAutoNum type="arabicPeriod"/>
            </a:pPr>
            <a:r>
              <a:rPr lang="en-GB" sz="2400" i="1">
                <a:solidFill>
                  <a:schemeClr val="dk1"/>
                </a:solidFill>
                <a:latin typeface="Calibri"/>
                <a:ea typeface="Calibri"/>
                <a:cs typeface="Calibri"/>
                <a:sym typeface="Calibri"/>
              </a:rPr>
              <a:t>Strength			              2. Rigidity</a:t>
            </a:r>
            <a:endParaRPr/>
          </a:p>
          <a:p>
            <a:pPr marL="0" marR="0" lvl="0" indent="0" algn="l" rtl="0">
              <a:lnSpc>
                <a:spcPct val="200000"/>
              </a:lnSpc>
              <a:spcBef>
                <a:spcPts val="0"/>
              </a:spcBef>
              <a:spcAft>
                <a:spcPts val="0"/>
              </a:spcAft>
              <a:buNone/>
            </a:pPr>
            <a:r>
              <a:rPr lang="en-GB" sz="2400" i="1">
                <a:solidFill>
                  <a:schemeClr val="dk1"/>
                </a:solidFill>
                <a:latin typeface="Calibri"/>
                <a:ea typeface="Calibri"/>
                <a:cs typeface="Calibri"/>
                <a:sym typeface="Calibri"/>
              </a:rPr>
              <a:t>3.     Wear Resistance 	                           4. Minimum Dimensions and Weight</a:t>
            </a:r>
            <a:endParaRPr/>
          </a:p>
          <a:p>
            <a:pPr marL="0" marR="0" lvl="0" indent="0" algn="l" rtl="0">
              <a:lnSpc>
                <a:spcPct val="200000"/>
              </a:lnSpc>
              <a:spcBef>
                <a:spcPts val="0"/>
              </a:spcBef>
              <a:spcAft>
                <a:spcPts val="0"/>
              </a:spcAft>
              <a:buNone/>
            </a:pPr>
            <a:r>
              <a:rPr lang="en-GB" sz="2400" i="1">
                <a:solidFill>
                  <a:schemeClr val="dk1"/>
                </a:solidFill>
                <a:latin typeface="Calibri"/>
                <a:ea typeface="Calibri"/>
                <a:cs typeface="Calibri"/>
                <a:sym typeface="Calibri"/>
              </a:rPr>
              <a:t>5.     Manufacturability		6. Safety</a:t>
            </a:r>
            <a:endParaRPr/>
          </a:p>
          <a:p>
            <a:pPr marL="0" marR="0" lvl="0" indent="0" algn="l" rtl="0">
              <a:lnSpc>
                <a:spcPct val="200000"/>
              </a:lnSpc>
              <a:spcBef>
                <a:spcPts val="0"/>
              </a:spcBef>
              <a:spcAft>
                <a:spcPts val="0"/>
              </a:spcAft>
              <a:buNone/>
            </a:pPr>
            <a:r>
              <a:rPr lang="en-GB" sz="2400" i="1">
                <a:solidFill>
                  <a:schemeClr val="dk1"/>
                </a:solidFill>
                <a:latin typeface="Calibri"/>
                <a:ea typeface="Calibri"/>
                <a:cs typeface="Calibri"/>
                <a:sym typeface="Calibri"/>
              </a:rPr>
              <a:t>7.     Conformance to Standards	8. Reliability</a:t>
            </a:r>
            <a:endParaRPr/>
          </a:p>
          <a:p>
            <a:pPr marL="0" marR="0" lvl="0" indent="0" algn="l" rtl="0">
              <a:lnSpc>
                <a:spcPct val="200000"/>
              </a:lnSpc>
              <a:spcBef>
                <a:spcPts val="0"/>
              </a:spcBef>
              <a:spcAft>
                <a:spcPts val="0"/>
              </a:spcAft>
              <a:buNone/>
            </a:pPr>
            <a:r>
              <a:rPr lang="en-GB" sz="2400" i="1">
                <a:solidFill>
                  <a:schemeClr val="dk1"/>
                </a:solidFill>
                <a:latin typeface="Calibri"/>
                <a:ea typeface="Calibri"/>
                <a:cs typeface="Calibri"/>
                <a:sym typeface="Calibri"/>
              </a:rPr>
              <a:t>9.     Maintainability		             10. Minimum: Life-cycle Cost</a:t>
            </a:r>
            <a:endParaRPr/>
          </a:p>
          <a:p>
            <a:pPr marL="457200" marR="0" lvl="0" indent="-304800" algn="l" rtl="0">
              <a:lnSpc>
                <a:spcPct val="200000"/>
              </a:lnSpc>
              <a:spcBef>
                <a:spcPts val="0"/>
              </a:spcBef>
              <a:spcAft>
                <a:spcPts val="0"/>
              </a:spcAft>
              <a:buClr>
                <a:schemeClr val="dk1"/>
              </a:buClr>
              <a:buSzPts val="2400"/>
              <a:buFont typeface="Calibri"/>
              <a:buNone/>
            </a:pPr>
            <a:endParaRPr sz="2400" i="1">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01"/>
        <p:cNvGrpSpPr/>
        <p:nvPr/>
      </p:nvGrpSpPr>
      <p:grpSpPr>
        <a:xfrm>
          <a:off x="0" y="0"/>
          <a:ext cx="0" cy="0"/>
          <a:chOff x="0" y="0"/>
          <a:chExt cx="0" cy="0"/>
        </a:xfrm>
      </p:grpSpPr>
      <p:sp>
        <p:nvSpPr>
          <p:cNvPr id="102" name="Google Shape;102;p4"/>
          <p:cNvSpPr txBox="1"/>
          <p:nvPr/>
        </p:nvSpPr>
        <p:spPr>
          <a:xfrm>
            <a:off x="2578894" y="174171"/>
            <a:ext cx="7169509"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BASIC REQUIREMENTS OF MACHINE ELEMENTS </a:t>
            </a:r>
            <a:endParaRPr sz="2800" b="1">
              <a:solidFill>
                <a:schemeClr val="dk1"/>
              </a:solidFill>
              <a:latin typeface="Calibri"/>
              <a:ea typeface="Calibri"/>
              <a:cs typeface="Calibri"/>
              <a:sym typeface="Calibri"/>
            </a:endParaRPr>
          </a:p>
        </p:txBody>
      </p:sp>
      <p:sp>
        <p:nvSpPr>
          <p:cNvPr id="103" name="Google Shape;103;p4"/>
          <p:cNvSpPr/>
          <p:nvPr/>
        </p:nvSpPr>
        <p:spPr>
          <a:xfrm>
            <a:off x="206325" y="843114"/>
            <a:ext cx="11554265" cy="5509200"/>
          </a:xfrm>
          <a:prstGeom prst="rect">
            <a:avLst/>
          </a:prstGeom>
          <a:noFill/>
          <a:ln>
            <a:noFill/>
          </a:ln>
        </p:spPr>
        <p:txBody>
          <a:bodyPr spcFirstLastPara="1" wrap="square" lIns="91425" tIns="45700" rIns="91425" bIns="45700" anchor="t" anchorCtr="0">
            <a:spAutoFit/>
          </a:bodyPr>
          <a:lstStyle/>
          <a:p>
            <a:pPr marL="342900" marR="0" lvl="0" indent="-342900" algn="just" rtl="0">
              <a:lnSpc>
                <a:spcPct val="200000"/>
              </a:lnSpc>
              <a:spcBef>
                <a:spcPts val="0"/>
              </a:spcBef>
              <a:spcAft>
                <a:spcPts val="0"/>
              </a:spcAft>
              <a:buClr>
                <a:schemeClr val="dk1"/>
              </a:buClr>
              <a:buSzPts val="2200"/>
              <a:buFont typeface="Arial"/>
              <a:buChar char="•"/>
            </a:pPr>
            <a:r>
              <a:rPr lang="en-GB" sz="2200" b="1" i="1">
                <a:solidFill>
                  <a:schemeClr val="dk1"/>
                </a:solidFill>
                <a:latin typeface="Calibri"/>
                <a:ea typeface="Calibri"/>
                <a:cs typeface="Calibri"/>
                <a:sym typeface="Calibri"/>
              </a:rPr>
              <a:t>Strength: </a:t>
            </a:r>
            <a:r>
              <a:rPr lang="en-GB" sz="2200">
                <a:solidFill>
                  <a:schemeClr val="dk1"/>
                </a:solidFill>
                <a:latin typeface="Calibri"/>
                <a:ea typeface="Calibri"/>
                <a:cs typeface="Calibri"/>
                <a:sym typeface="Calibri"/>
              </a:rPr>
              <a:t>A machine part should not fail under the effect of the forces that act on it. It should have sufficient strength to avoid failure either due to fracture or due to general yielding.</a:t>
            </a:r>
            <a:endParaRPr/>
          </a:p>
          <a:p>
            <a:pPr marL="342900" marR="0" lvl="0" indent="-342900" algn="just" rtl="0">
              <a:lnSpc>
                <a:spcPct val="200000"/>
              </a:lnSpc>
              <a:spcBef>
                <a:spcPts val="0"/>
              </a:spcBef>
              <a:spcAft>
                <a:spcPts val="0"/>
              </a:spcAft>
              <a:buClr>
                <a:schemeClr val="dk1"/>
              </a:buClr>
              <a:buSzPts val="2200"/>
              <a:buFont typeface="Arial"/>
              <a:buChar char="•"/>
            </a:pPr>
            <a:r>
              <a:rPr lang="en-GB" sz="2200" b="1" i="1">
                <a:solidFill>
                  <a:schemeClr val="dk1"/>
                </a:solidFill>
                <a:latin typeface="Calibri"/>
                <a:ea typeface="Calibri"/>
                <a:cs typeface="Calibri"/>
                <a:sym typeface="Calibri"/>
              </a:rPr>
              <a:t>Rigidity: </a:t>
            </a:r>
            <a:r>
              <a:rPr lang="en-GB" sz="2200">
                <a:solidFill>
                  <a:schemeClr val="dk1"/>
                </a:solidFill>
                <a:latin typeface="Calibri"/>
                <a:ea typeface="Calibri"/>
                <a:cs typeface="Calibri"/>
                <a:sym typeface="Calibri"/>
              </a:rPr>
              <a:t>A machine component should be rigid, that is, it should not deflect or bend too much due to forces or moments that act on it.</a:t>
            </a:r>
            <a:endParaRPr sz="2200">
              <a:solidFill>
                <a:schemeClr val="dk1"/>
              </a:solidFill>
              <a:latin typeface="Calibri"/>
              <a:ea typeface="Calibri"/>
              <a:cs typeface="Calibri"/>
              <a:sym typeface="Calibri"/>
            </a:endParaRPr>
          </a:p>
          <a:p>
            <a:pPr marL="342900" marR="0" lvl="0" indent="-342900" algn="just" rtl="0">
              <a:lnSpc>
                <a:spcPct val="200000"/>
              </a:lnSpc>
              <a:spcBef>
                <a:spcPts val="0"/>
              </a:spcBef>
              <a:spcAft>
                <a:spcPts val="0"/>
              </a:spcAft>
              <a:buClr>
                <a:schemeClr val="dk1"/>
              </a:buClr>
              <a:buSzPts val="2200"/>
              <a:buFont typeface="Arial"/>
              <a:buChar char="•"/>
            </a:pPr>
            <a:r>
              <a:rPr lang="en-GB" sz="2200" b="1" i="1">
                <a:solidFill>
                  <a:schemeClr val="dk1"/>
                </a:solidFill>
                <a:latin typeface="Calibri"/>
                <a:ea typeface="Calibri"/>
                <a:cs typeface="Calibri"/>
                <a:sym typeface="Calibri"/>
              </a:rPr>
              <a:t>Wear Resistance: </a:t>
            </a:r>
            <a:r>
              <a:rPr lang="en-GB" sz="2200">
                <a:solidFill>
                  <a:schemeClr val="dk1"/>
                </a:solidFill>
                <a:latin typeface="Calibri"/>
                <a:ea typeface="Calibri"/>
                <a:cs typeface="Calibri"/>
                <a:sym typeface="Calibri"/>
              </a:rPr>
              <a:t>Wear is the main reason for putting the machine part out of order. It reduces useful life of the component. Wear also leads to the loss of accuracy of machine tools. There are different types of wear such as abrasive wear, corrosive wear and pitting. </a:t>
            </a:r>
            <a:r>
              <a:rPr lang="en-GB" sz="2200" b="1">
                <a:solidFill>
                  <a:srgbClr val="FF0000"/>
                </a:solidFill>
                <a:latin typeface="Calibri"/>
                <a:ea typeface="Calibri"/>
                <a:cs typeface="Calibri"/>
                <a:sym typeface="Calibri"/>
              </a:rPr>
              <a:t>Surface hardening </a:t>
            </a:r>
            <a:r>
              <a:rPr lang="en-GB" sz="2200">
                <a:solidFill>
                  <a:schemeClr val="dk1"/>
                </a:solidFill>
                <a:latin typeface="Calibri"/>
                <a:ea typeface="Calibri"/>
                <a:cs typeface="Calibri"/>
                <a:sym typeface="Calibri"/>
              </a:rPr>
              <a:t>can increase the wear resistance of the machine components, such as gears and cams.</a:t>
            </a:r>
            <a:endParaRPr sz="22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07"/>
        <p:cNvGrpSpPr/>
        <p:nvPr/>
      </p:nvGrpSpPr>
      <p:grpSpPr>
        <a:xfrm>
          <a:off x="0" y="0"/>
          <a:ext cx="0" cy="0"/>
          <a:chOff x="0" y="0"/>
          <a:chExt cx="0" cy="0"/>
        </a:xfrm>
      </p:grpSpPr>
      <p:sp>
        <p:nvSpPr>
          <p:cNvPr id="108" name="Google Shape;108;p5"/>
          <p:cNvSpPr txBox="1"/>
          <p:nvPr/>
        </p:nvSpPr>
        <p:spPr>
          <a:xfrm>
            <a:off x="2578894" y="174171"/>
            <a:ext cx="7169509"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BASIC REQUIREMENTS OF MACHINE ELEMENTS </a:t>
            </a:r>
            <a:endParaRPr sz="2800" b="1">
              <a:solidFill>
                <a:schemeClr val="dk1"/>
              </a:solidFill>
              <a:latin typeface="Calibri"/>
              <a:ea typeface="Calibri"/>
              <a:cs typeface="Calibri"/>
              <a:sym typeface="Calibri"/>
            </a:endParaRPr>
          </a:p>
        </p:txBody>
      </p:sp>
      <p:sp>
        <p:nvSpPr>
          <p:cNvPr id="109" name="Google Shape;109;p5"/>
          <p:cNvSpPr/>
          <p:nvPr/>
        </p:nvSpPr>
        <p:spPr>
          <a:xfrm>
            <a:off x="365414" y="1182915"/>
            <a:ext cx="11596468" cy="4832092"/>
          </a:xfrm>
          <a:prstGeom prst="rect">
            <a:avLst/>
          </a:prstGeom>
          <a:noFill/>
          <a:ln>
            <a:noFill/>
          </a:ln>
        </p:spPr>
        <p:txBody>
          <a:bodyPr spcFirstLastPara="1" wrap="square" lIns="91425" tIns="45700" rIns="91425" bIns="45700" anchor="t" anchorCtr="0">
            <a:spAutoFit/>
          </a:bodyPr>
          <a:lstStyle/>
          <a:p>
            <a:pPr marL="342900" marR="0" lvl="0" indent="-342900" algn="just" rtl="0">
              <a:lnSpc>
                <a:spcPct val="200000"/>
              </a:lnSpc>
              <a:spcBef>
                <a:spcPts val="0"/>
              </a:spcBef>
              <a:spcAft>
                <a:spcPts val="0"/>
              </a:spcAft>
              <a:buClr>
                <a:schemeClr val="dk1"/>
              </a:buClr>
              <a:buSzPts val="2200"/>
              <a:buFont typeface="Arial"/>
              <a:buChar char="•"/>
            </a:pPr>
            <a:r>
              <a:rPr lang="en-GB" sz="2200" b="1" i="1">
                <a:solidFill>
                  <a:schemeClr val="dk1"/>
                </a:solidFill>
                <a:latin typeface="Calibri"/>
                <a:ea typeface="Calibri"/>
                <a:cs typeface="Calibri"/>
                <a:sym typeface="Calibri"/>
              </a:rPr>
              <a:t>Minimum Dimensions and Weight: </a:t>
            </a:r>
            <a:r>
              <a:rPr lang="en-GB" sz="2200">
                <a:solidFill>
                  <a:schemeClr val="dk1"/>
                </a:solidFill>
                <a:latin typeface="Calibri"/>
                <a:ea typeface="Calibri"/>
                <a:cs typeface="Calibri"/>
                <a:sym typeface="Calibri"/>
              </a:rPr>
              <a:t>A machine part should be sufficiently strong, rigid and wear resistant and at the same time, with minimum possible dimensions and weight. </a:t>
            </a:r>
            <a:r>
              <a:rPr lang="en-GB" sz="2200" b="1">
                <a:solidFill>
                  <a:srgbClr val="FF0000"/>
                </a:solidFill>
                <a:latin typeface="Calibri"/>
                <a:ea typeface="Calibri"/>
                <a:cs typeface="Calibri"/>
                <a:sym typeface="Calibri"/>
              </a:rPr>
              <a:t>This will result in minimum material cost.</a:t>
            </a:r>
            <a:endParaRPr/>
          </a:p>
          <a:p>
            <a:pPr marL="342900" marR="0" lvl="0" indent="-342900" algn="just" rtl="0">
              <a:lnSpc>
                <a:spcPct val="200000"/>
              </a:lnSpc>
              <a:spcBef>
                <a:spcPts val="0"/>
              </a:spcBef>
              <a:spcAft>
                <a:spcPts val="0"/>
              </a:spcAft>
              <a:buClr>
                <a:schemeClr val="dk1"/>
              </a:buClr>
              <a:buSzPts val="2200"/>
              <a:buFont typeface="Arial"/>
              <a:buChar char="•"/>
            </a:pPr>
            <a:r>
              <a:rPr lang="en-GB" sz="2200" b="1" i="1">
                <a:solidFill>
                  <a:schemeClr val="dk1"/>
                </a:solidFill>
                <a:latin typeface="Calibri"/>
                <a:ea typeface="Calibri"/>
                <a:cs typeface="Calibri"/>
                <a:sym typeface="Calibri"/>
              </a:rPr>
              <a:t>Manufacturability: </a:t>
            </a:r>
            <a:r>
              <a:rPr lang="en-GB" sz="2200">
                <a:solidFill>
                  <a:schemeClr val="dk1"/>
                </a:solidFill>
                <a:latin typeface="Calibri"/>
                <a:ea typeface="Calibri"/>
                <a:cs typeface="Calibri"/>
                <a:sym typeface="Calibri"/>
              </a:rPr>
              <a:t>Manufacturability is the ease of fabrication and assembly. The shape and material of the machine part should be selected in such a way that it can be </a:t>
            </a:r>
            <a:r>
              <a:rPr lang="en-GB" sz="2200" b="1">
                <a:solidFill>
                  <a:srgbClr val="FF0000"/>
                </a:solidFill>
                <a:latin typeface="Calibri"/>
                <a:ea typeface="Calibri"/>
                <a:cs typeface="Calibri"/>
                <a:sym typeface="Calibri"/>
              </a:rPr>
              <a:t>produced with minimum labour cost.</a:t>
            </a:r>
            <a:endParaRPr/>
          </a:p>
          <a:p>
            <a:pPr marL="342900" marR="0" lvl="0" indent="-203200" algn="just" rtl="0">
              <a:lnSpc>
                <a:spcPct val="200000"/>
              </a:lnSpc>
              <a:spcBef>
                <a:spcPts val="0"/>
              </a:spcBef>
              <a:spcAft>
                <a:spcPts val="0"/>
              </a:spcAft>
              <a:buClr>
                <a:schemeClr val="dk1"/>
              </a:buClr>
              <a:buSzPts val="2200"/>
              <a:buFont typeface="Arial"/>
              <a:buNone/>
            </a:pPr>
            <a:endParaRPr sz="22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13"/>
        <p:cNvGrpSpPr/>
        <p:nvPr/>
      </p:nvGrpSpPr>
      <p:grpSpPr>
        <a:xfrm>
          <a:off x="0" y="0"/>
          <a:ext cx="0" cy="0"/>
          <a:chOff x="0" y="0"/>
          <a:chExt cx="0" cy="0"/>
        </a:xfrm>
      </p:grpSpPr>
      <p:sp>
        <p:nvSpPr>
          <p:cNvPr id="114" name="Google Shape;114;p6"/>
          <p:cNvSpPr txBox="1"/>
          <p:nvPr/>
        </p:nvSpPr>
        <p:spPr>
          <a:xfrm>
            <a:off x="2578894" y="174171"/>
            <a:ext cx="7169509"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BASIC REQUIREMENTS OF MACHINE ELEMENTS </a:t>
            </a:r>
            <a:endParaRPr sz="2800" b="1">
              <a:solidFill>
                <a:schemeClr val="dk1"/>
              </a:solidFill>
              <a:latin typeface="Calibri"/>
              <a:ea typeface="Calibri"/>
              <a:cs typeface="Calibri"/>
              <a:sym typeface="Calibri"/>
            </a:endParaRPr>
          </a:p>
        </p:txBody>
      </p:sp>
      <p:sp>
        <p:nvSpPr>
          <p:cNvPr id="115" name="Google Shape;115;p6"/>
          <p:cNvSpPr/>
          <p:nvPr/>
        </p:nvSpPr>
        <p:spPr>
          <a:xfrm>
            <a:off x="365414" y="1182915"/>
            <a:ext cx="11596468" cy="4832092"/>
          </a:xfrm>
          <a:prstGeom prst="rect">
            <a:avLst/>
          </a:prstGeom>
          <a:noFill/>
          <a:ln>
            <a:noFill/>
          </a:ln>
        </p:spPr>
        <p:txBody>
          <a:bodyPr spcFirstLastPara="1" wrap="square" lIns="91425" tIns="45700" rIns="91425" bIns="45700" anchor="t" anchorCtr="0">
            <a:spAutoFit/>
          </a:bodyPr>
          <a:lstStyle/>
          <a:p>
            <a:pPr marL="342900" marR="0" lvl="0" indent="-342900" algn="just" rtl="0">
              <a:lnSpc>
                <a:spcPct val="200000"/>
              </a:lnSpc>
              <a:spcBef>
                <a:spcPts val="0"/>
              </a:spcBef>
              <a:spcAft>
                <a:spcPts val="0"/>
              </a:spcAft>
              <a:buClr>
                <a:schemeClr val="dk1"/>
              </a:buClr>
              <a:buSzPts val="2200"/>
              <a:buFont typeface="Arial"/>
              <a:buChar char="•"/>
            </a:pPr>
            <a:r>
              <a:rPr lang="en-GB" sz="2200" b="1" i="1">
                <a:solidFill>
                  <a:schemeClr val="dk1"/>
                </a:solidFill>
                <a:latin typeface="Calibri"/>
                <a:ea typeface="Calibri"/>
                <a:cs typeface="Calibri"/>
                <a:sym typeface="Calibri"/>
              </a:rPr>
              <a:t>Safety: </a:t>
            </a:r>
            <a:r>
              <a:rPr lang="en-GB" sz="2200">
                <a:solidFill>
                  <a:schemeClr val="dk1"/>
                </a:solidFill>
                <a:latin typeface="Calibri"/>
                <a:ea typeface="Calibri"/>
                <a:cs typeface="Calibri"/>
                <a:sym typeface="Calibri"/>
              </a:rPr>
              <a:t>The shape and dimensions of the machine parts should </a:t>
            </a:r>
            <a:r>
              <a:rPr lang="en-GB" sz="2200" b="1">
                <a:solidFill>
                  <a:srgbClr val="FF0000"/>
                </a:solidFill>
                <a:latin typeface="Calibri"/>
                <a:ea typeface="Calibri"/>
                <a:cs typeface="Calibri"/>
                <a:sym typeface="Calibri"/>
              </a:rPr>
              <a:t>ensure safety to the operator of the machine</a:t>
            </a:r>
            <a:r>
              <a:rPr lang="en-GB" sz="2200">
                <a:solidFill>
                  <a:schemeClr val="dk1"/>
                </a:solidFill>
                <a:latin typeface="Calibri"/>
                <a:ea typeface="Calibri"/>
                <a:cs typeface="Calibri"/>
                <a:sym typeface="Calibri"/>
              </a:rPr>
              <a:t>. The designer should assume the worst possible conditions and apply ‘fail-safe’ or ‘redundancy’ principles in such cases.</a:t>
            </a:r>
            <a:endParaRPr/>
          </a:p>
          <a:p>
            <a:pPr marL="342900" marR="0" lvl="0" indent="-342900" algn="just" rtl="0">
              <a:lnSpc>
                <a:spcPct val="200000"/>
              </a:lnSpc>
              <a:spcBef>
                <a:spcPts val="0"/>
              </a:spcBef>
              <a:spcAft>
                <a:spcPts val="0"/>
              </a:spcAft>
              <a:buClr>
                <a:schemeClr val="dk1"/>
              </a:buClr>
              <a:buSzPts val="2200"/>
              <a:buFont typeface="Arial"/>
              <a:buChar char="•"/>
            </a:pPr>
            <a:r>
              <a:rPr lang="en-GB" sz="2200" b="1" i="1">
                <a:solidFill>
                  <a:schemeClr val="dk1"/>
                </a:solidFill>
                <a:latin typeface="Calibri"/>
                <a:ea typeface="Calibri"/>
                <a:cs typeface="Calibri"/>
                <a:sym typeface="Calibri"/>
              </a:rPr>
              <a:t>Conformance to Standards: </a:t>
            </a:r>
            <a:r>
              <a:rPr lang="en-GB" sz="2200">
                <a:solidFill>
                  <a:schemeClr val="dk1"/>
                </a:solidFill>
                <a:latin typeface="Calibri"/>
                <a:ea typeface="Calibri"/>
                <a:cs typeface="Calibri"/>
                <a:sym typeface="Calibri"/>
              </a:rPr>
              <a:t>A machine part should conform to the </a:t>
            </a:r>
            <a:r>
              <a:rPr lang="en-GB" sz="2200" b="1">
                <a:solidFill>
                  <a:srgbClr val="FF0000"/>
                </a:solidFill>
                <a:latin typeface="Calibri"/>
                <a:ea typeface="Calibri"/>
                <a:cs typeface="Calibri"/>
                <a:sym typeface="Calibri"/>
              </a:rPr>
              <a:t>national or international standard covering its profile, dimensions, grade and material.</a:t>
            </a:r>
            <a:endParaRPr/>
          </a:p>
          <a:p>
            <a:pPr marL="342900" marR="0" lvl="0" indent="-342900" algn="just" rtl="0">
              <a:lnSpc>
                <a:spcPct val="200000"/>
              </a:lnSpc>
              <a:spcBef>
                <a:spcPts val="0"/>
              </a:spcBef>
              <a:spcAft>
                <a:spcPts val="0"/>
              </a:spcAft>
              <a:buClr>
                <a:schemeClr val="dk1"/>
              </a:buClr>
              <a:buSzPts val="2200"/>
              <a:buFont typeface="Arial"/>
              <a:buChar char="•"/>
            </a:pPr>
            <a:r>
              <a:rPr lang="en-GB" sz="2200" b="1" i="1">
                <a:solidFill>
                  <a:schemeClr val="dk1"/>
                </a:solidFill>
                <a:latin typeface="Calibri"/>
                <a:ea typeface="Calibri"/>
                <a:cs typeface="Calibri"/>
                <a:sym typeface="Calibri"/>
              </a:rPr>
              <a:t>Reliability: </a:t>
            </a:r>
            <a:r>
              <a:rPr lang="en-GB" sz="2200">
                <a:solidFill>
                  <a:schemeClr val="dk1"/>
                </a:solidFill>
                <a:latin typeface="Calibri"/>
                <a:ea typeface="Calibri"/>
                <a:cs typeface="Calibri"/>
                <a:sym typeface="Calibri"/>
              </a:rPr>
              <a:t>Reliability is the probability that a machine part will perform its intended functions under desired operating conditions over a specified period of time.</a:t>
            </a:r>
            <a:endParaRPr sz="2200" b="1">
              <a:solidFill>
                <a:srgbClr val="FF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19"/>
        <p:cNvGrpSpPr/>
        <p:nvPr/>
      </p:nvGrpSpPr>
      <p:grpSpPr>
        <a:xfrm>
          <a:off x="0" y="0"/>
          <a:ext cx="0" cy="0"/>
          <a:chOff x="0" y="0"/>
          <a:chExt cx="0" cy="0"/>
        </a:xfrm>
      </p:grpSpPr>
      <p:sp>
        <p:nvSpPr>
          <p:cNvPr id="120" name="Google Shape;120;p7"/>
          <p:cNvSpPr txBox="1"/>
          <p:nvPr/>
        </p:nvSpPr>
        <p:spPr>
          <a:xfrm>
            <a:off x="2578894" y="174171"/>
            <a:ext cx="7169509"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BASIC REQUIREMENTS OF MACHINE ELEMENTS </a:t>
            </a:r>
            <a:endParaRPr sz="2800" b="1">
              <a:solidFill>
                <a:schemeClr val="dk1"/>
              </a:solidFill>
              <a:latin typeface="Calibri"/>
              <a:ea typeface="Calibri"/>
              <a:cs typeface="Calibri"/>
              <a:sym typeface="Calibri"/>
            </a:endParaRPr>
          </a:p>
        </p:txBody>
      </p:sp>
      <p:sp>
        <p:nvSpPr>
          <p:cNvPr id="121" name="Google Shape;121;p7"/>
          <p:cNvSpPr/>
          <p:nvPr/>
        </p:nvSpPr>
        <p:spPr>
          <a:xfrm>
            <a:off x="365414" y="1098509"/>
            <a:ext cx="11596468" cy="3477875"/>
          </a:xfrm>
          <a:prstGeom prst="rect">
            <a:avLst/>
          </a:prstGeom>
          <a:noFill/>
          <a:ln>
            <a:noFill/>
          </a:ln>
        </p:spPr>
        <p:txBody>
          <a:bodyPr spcFirstLastPara="1" wrap="square" lIns="91425" tIns="45700" rIns="91425" bIns="45700" anchor="t" anchorCtr="0">
            <a:spAutoFit/>
          </a:bodyPr>
          <a:lstStyle/>
          <a:p>
            <a:pPr marL="342900" marR="0" lvl="0" indent="-342900" algn="just" rtl="0">
              <a:lnSpc>
                <a:spcPct val="250000"/>
              </a:lnSpc>
              <a:spcBef>
                <a:spcPts val="0"/>
              </a:spcBef>
              <a:spcAft>
                <a:spcPts val="0"/>
              </a:spcAft>
              <a:buClr>
                <a:schemeClr val="dk1"/>
              </a:buClr>
              <a:buSzPts val="2200"/>
              <a:buFont typeface="Arial"/>
              <a:buChar char="•"/>
            </a:pPr>
            <a:r>
              <a:rPr lang="en-GB" sz="2200" b="1" i="1">
                <a:solidFill>
                  <a:schemeClr val="dk1"/>
                </a:solidFill>
                <a:latin typeface="Calibri"/>
                <a:ea typeface="Calibri"/>
                <a:cs typeface="Calibri"/>
                <a:sym typeface="Calibri"/>
              </a:rPr>
              <a:t>Maintainability: </a:t>
            </a:r>
            <a:r>
              <a:rPr lang="en-GB" sz="2200">
                <a:solidFill>
                  <a:schemeClr val="dk1"/>
                </a:solidFill>
                <a:latin typeface="Calibri"/>
                <a:ea typeface="Calibri"/>
                <a:cs typeface="Calibri"/>
                <a:sym typeface="Calibri"/>
              </a:rPr>
              <a:t>A machine part should be maintainable. </a:t>
            </a:r>
            <a:r>
              <a:rPr lang="en-GB" sz="2200" b="1">
                <a:solidFill>
                  <a:srgbClr val="FF0000"/>
                </a:solidFill>
                <a:latin typeface="Calibri"/>
                <a:ea typeface="Calibri"/>
                <a:cs typeface="Calibri"/>
                <a:sym typeface="Calibri"/>
              </a:rPr>
              <a:t>Maintainability is the ease with which a machine part can be serviced or repaired.</a:t>
            </a:r>
            <a:endParaRPr/>
          </a:p>
          <a:p>
            <a:pPr marL="342900" marR="0" lvl="0" indent="-342900" algn="just" rtl="0">
              <a:lnSpc>
                <a:spcPct val="250000"/>
              </a:lnSpc>
              <a:spcBef>
                <a:spcPts val="0"/>
              </a:spcBef>
              <a:spcAft>
                <a:spcPts val="0"/>
              </a:spcAft>
              <a:buClr>
                <a:schemeClr val="dk1"/>
              </a:buClr>
              <a:buSzPts val="2200"/>
              <a:buFont typeface="Arial"/>
              <a:buChar char="•"/>
            </a:pPr>
            <a:r>
              <a:rPr lang="en-GB" sz="2200" b="1" i="1">
                <a:solidFill>
                  <a:schemeClr val="dk1"/>
                </a:solidFill>
                <a:latin typeface="Calibri"/>
                <a:ea typeface="Calibri"/>
                <a:cs typeface="Calibri"/>
                <a:sym typeface="Calibri"/>
              </a:rPr>
              <a:t>Minimum: Life-cycle Cost: </a:t>
            </a:r>
            <a:r>
              <a:rPr lang="en-GB" sz="2200">
                <a:solidFill>
                  <a:schemeClr val="dk1"/>
                </a:solidFill>
                <a:latin typeface="Calibri"/>
                <a:ea typeface="Calibri"/>
                <a:cs typeface="Calibri"/>
                <a:sym typeface="Calibri"/>
              </a:rPr>
              <a:t>Life-cycle cost of the machine part is the </a:t>
            </a:r>
            <a:r>
              <a:rPr lang="en-GB" sz="2200" b="1">
                <a:solidFill>
                  <a:srgbClr val="FF0000"/>
                </a:solidFill>
                <a:latin typeface="Calibri"/>
                <a:ea typeface="Calibri"/>
                <a:cs typeface="Calibri"/>
                <a:sym typeface="Calibri"/>
              </a:rPr>
              <a:t>total cost to be paid by the purchaser for purchasing the part and operating and maintaining it over its life span.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25"/>
        <p:cNvGrpSpPr/>
        <p:nvPr/>
      </p:nvGrpSpPr>
      <p:grpSpPr>
        <a:xfrm>
          <a:off x="0" y="0"/>
          <a:ext cx="0" cy="0"/>
          <a:chOff x="0" y="0"/>
          <a:chExt cx="0" cy="0"/>
        </a:xfrm>
      </p:grpSpPr>
      <p:sp>
        <p:nvSpPr>
          <p:cNvPr id="126" name="Google Shape;126;p8"/>
          <p:cNvSpPr txBox="1"/>
          <p:nvPr/>
        </p:nvSpPr>
        <p:spPr>
          <a:xfrm>
            <a:off x="3479226" y="33491"/>
            <a:ext cx="4947321"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b="1">
                <a:solidFill>
                  <a:schemeClr val="dk1"/>
                </a:solidFill>
                <a:latin typeface="Calibri"/>
                <a:ea typeface="Calibri"/>
                <a:cs typeface="Calibri"/>
                <a:sym typeface="Calibri"/>
              </a:rPr>
              <a:t>DESIGN OF MACHINE ELEMENTS</a:t>
            </a:r>
            <a:endParaRPr/>
          </a:p>
        </p:txBody>
      </p:sp>
      <p:pic>
        <p:nvPicPr>
          <p:cNvPr id="127" name="Google Shape;127;p8"/>
          <p:cNvPicPr preferRelativeResize="0"/>
          <p:nvPr/>
        </p:nvPicPr>
        <p:blipFill rotWithShape="1">
          <a:blip r:embed="rId3">
            <a:alphaModFix/>
          </a:blip>
          <a:srcRect/>
          <a:stretch/>
        </p:blipFill>
        <p:spPr>
          <a:xfrm>
            <a:off x="7216761" y="717303"/>
            <a:ext cx="4797048" cy="4923842"/>
          </a:xfrm>
          <a:prstGeom prst="rect">
            <a:avLst/>
          </a:prstGeom>
          <a:noFill/>
          <a:ln>
            <a:noFill/>
          </a:ln>
        </p:spPr>
      </p:pic>
      <p:sp>
        <p:nvSpPr>
          <p:cNvPr id="128" name="Google Shape;128;p8"/>
          <p:cNvSpPr/>
          <p:nvPr/>
        </p:nvSpPr>
        <p:spPr>
          <a:xfrm>
            <a:off x="7279044" y="5801737"/>
            <a:ext cx="462229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i="1">
                <a:solidFill>
                  <a:schemeClr val="dk1"/>
                </a:solidFill>
                <a:latin typeface="Calibri"/>
                <a:ea typeface="Calibri"/>
                <a:cs typeface="Calibri"/>
                <a:sym typeface="Calibri"/>
              </a:rPr>
              <a:t>Basic Procedure of Design of Machine Element</a:t>
            </a:r>
            <a:endParaRPr/>
          </a:p>
        </p:txBody>
      </p:sp>
      <p:sp>
        <p:nvSpPr>
          <p:cNvPr id="129" name="Google Shape;129;p8"/>
          <p:cNvSpPr/>
          <p:nvPr/>
        </p:nvSpPr>
        <p:spPr>
          <a:xfrm>
            <a:off x="234460" y="528575"/>
            <a:ext cx="6096000" cy="6301725"/>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1900" b="1">
                <a:solidFill>
                  <a:srgbClr val="0D0D0D"/>
                </a:solidFill>
                <a:latin typeface="Arial"/>
                <a:ea typeface="Arial"/>
                <a:cs typeface="Arial"/>
                <a:sym typeface="Arial"/>
              </a:rPr>
              <a:t>Step 1: </a:t>
            </a:r>
            <a:r>
              <a:rPr lang="en-GB" sz="2200" b="1">
                <a:solidFill>
                  <a:schemeClr val="dk1"/>
                </a:solidFill>
                <a:latin typeface="Calibri"/>
                <a:ea typeface="Calibri"/>
                <a:cs typeface="Calibri"/>
                <a:sym typeface="Calibri"/>
              </a:rPr>
              <a:t>Specification of Function</a:t>
            </a:r>
            <a:endParaRPr sz="2200" b="1">
              <a:solidFill>
                <a:srgbClr val="0D0D0D"/>
              </a:solidFill>
              <a:latin typeface="Arial"/>
              <a:ea typeface="Arial"/>
              <a:cs typeface="Arial"/>
              <a:sym typeface="Arial"/>
            </a:endParaRPr>
          </a:p>
          <a:p>
            <a:pPr marL="0" marR="0" lvl="0" indent="0" algn="just" rtl="0">
              <a:lnSpc>
                <a:spcPct val="150000"/>
              </a:lnSpc>
              <a:spcBef>
                <a:spcPts val="0"/>
              </a:spcBef>
              <a:spcAft>
                <a:spcPts val="0"/>
              </a:spcAft>
              <a:buNone/>
            </a:pPr>
            <a:r>
              <a:rPr lang="en-GB" sz="1900">
                <a:solidFill>
                  <a:srgbClr val="0D0D0D"/>
                </a:solidFill>
                <a:latin typeface="Arial"/>
                <a:ea typeface="Arial"/>
                <a:cs typeface="Arial"/>
                <a:sym typeface="Arial"/>
              </a:rPr>
              <a:t>The design of machine elements starts by specifying their functions, which include:</a:t>
            </a:r>
            <a:endParaRPr/>
          </a:p>
          <a:p>
            <a:pPr marL="285750" marR="0" lvl="0" indent="-285750" algn="just" rtl="0">
              <a:lnSpc>
                <a:spcPct val="150000"/>
              </a:lnSpc>
              <a:spcBef>
                <a:spcPts val="0"/>
              </a:spcBef>
              <a:spcAft>
                <a:spcPts val="0"/>
              </a:spcAft>
              <a:buClr>
                <a:srgbClr val="0D0D0D"/>
              </a:buClr>
              <a:buSzPts val="1900"/>
              <a:buFont typeface="Arial"/>
              <a:buChar char="•"/>
            </a:pPr>
            <a:r>
              <a:rPr lang="en-GB" sz="1900" b="1">
                <a:solidFill>
                  <a:srgbClr val="0D0D0D"/>
                </a:solidFill>
                <a:latin typeface="Arial"/>
                <a:ea typeface="Arial"/>
                <a:cs typeface="Arial"/>
                <a:sym typeface="Arial"/>
              </a:rPr>
              <a:t>Bearing: </a:t>
            </a:r>
            <a:r>
              <a:rPr lang="en-GB" sz="1900">
                <a:solidFill>
                  <a:srgbClr val="0D0D0D"/>
                </a:solidFill>
                <a:latin typeface="Arial"/>
                <a:ea typeface="Arial"/>
                <a:cs typeface="Arial"/>
                <a:sym typeface="Arial"/>
              </a:rPr>
              <a:t>Supports and confines the motion of a rotating shaft.</a:t>
            </a:r>
            <a:endParaRPr sz="1900">
              <a:solidFill>
                <a:srgbClr val="0D0D0D"/>
              </a:solidFill>
              <a:latin typeface="Arial"/>
              <a:ea typeface="Arial"/>
              <a:cs typeface="Arial"/>
              <a:sym typeface="Arial"/>
            </a:endParaRPr>
          </a:p>
          <a:p>
            <a:pPr marL="285750" marR="0" lvl="0" indent="-285750" algn="just" rtl="0">
              <a:lnSpc>
                <a:spcPct val="150000"/>
              </a:lnSpc>
              <a:spcBef>
                <a:spcPts val="0"/>
              </a:spcBef>
              <a:spcAft>
                <a:spcPts val="0"/>
              </a:spcAft>
              <a:buClr>
                <a:srgbClr val="0D0D0D"/>
              </a:buClr>
              <a:buSzPts val="1900"/>
              <a:buFont typeface="Arial"/>
              <a:buChar char="•"/>
            </a:pPr>
            <a:r>
              <a:rPr lang="en-GB" sz="1900" b="1">
                <a:solidFill>
                  <a:srgbClr val="0D0D0D"/>
                </a:solidFill>
                <a:latin typeface="Arial"/>
                <a:ea typeface="Arial"/>
                <a:cs typeface="Arial"/>
                <a:sym typeface="Arial"/>
              </a:rPr>
              <a:t>Key: </a:t>
            </a:r>
            <a:r>
              <a:rPr lang="en-GB" sz="1900">
                <a:solidFill>
                  <a:srgbClr val="0D0D0D"/>
                </a:solidFill>
                <a:latin typeface="Arial"/>
                <a:ea typeface="Arial"/>
                <a:cs typeface="Arial"/>
                <a:sym typeface="Arial"/>
              </a:rPr>
              <a:t>Transmits torque between a shaft and its adjoining machine parts.</a:t>
            </a:r>
            <a:endParaRPr/>
          </a:p>
          <a:p>
            <a:pPr marL="285750" marR="0" lvl="0" indent="-285750" algn="just" rtl="0">
              <a:lnSpc>
                <a:spcPct val="150000"/>
              </a:lnSpc>
              <a:spcBef>
                <a:spcPts val="0"/>
              </a:spcBef>
              <a:spcAft>
                <a:spcPts val="0"/>
              </a:spcAft>
              <a:buClr>
                <a:srgbClr val="0D0D0D"/>
              </a:buClr>
              <a:buSzPts val="1900"/>
              <a:buFont typeface="Arial"/>
              <a:buChar char="•"/>
            </a:pPr>
            <a:r>
              <a:rPr lang="en-GB" sz="1900" b="1">
                <a:solidFill>
                  <a:srgbClr val="0D0D0D"/>
                </a:solidFill>
                <a:latin typeface="Arial"/>
                <a:ea typeface="Arial"/>
                <a:cs typeface="Arial"/>
                <a:sym typeface="Arial"/>
              </a:rPr>
              <a:t>Spring in Clock: </a:t>
            </a:r>
            <a:r>
              <a:rPr lang="en-GB" sz="1900">
                <a:solidFill>
                  <a:srgbClr val="0D0D0D"/>
                </a:solidFill>
                <a:latin typeface="Arial"/>
                <a:ea typeface="Arial"/>
                <a:cs typeface="Arial"/>
                <a:sym typeface="Arial"/>
              </a:rPr>
              <a:t>Stores and releases energy for timekeeping.</a:t>
            </a:r>
            <a:endParaRPr/>
          </a:p>
          <a:p>
            <a:pPr marL="285750" marR="0" lvl="0" indent="-285750" algn="just" rtl="0">
              <a:lnSpc>
                <a:spcPct val="150000"/>
              </a:lnSpc>
              <a:spcBef>
                <a:spcPts val="0"/>
              </a:spcBef>
              <a:spcAft>
                <a:spcPts val="0"/>
              </a:spcAft>
              <a:buClr>
                <a:srgbClr val="0D0D0D"/>
              </a:buClr>
              <a:buSzPts val="1900"/>
              <a:buFont typeface="Arial"/>
              <a:buChar char="•"/>
            </a:pPr>
            <a:r>
              <a:rPr lang="en-GB" sz="1900" b="1">
                <a:solidFill>
                  <a:srgbClr val="0D0D0D"/>
                </a:solidFill>
                <a:latin typeface="Arial"/>
                <a:ea typeface="Arial"/>
                <a:cs typeface="Arial"/>
                <a:sym typeface="Arial"/>
              </a:rPr>
              <a:t>Spring in Spring Balance</a:t>
            </a:r>
            <a:r>
              <a:rPr lang="en-GB" sz="1900">
                <a:solidFill>
                  <a:srgbClr val="0D0D0D"/>
                </a:solidFill>
                <a:latin typeface="Arial"/>
                <a:ea typeface="Arial"/>
                <a:cs typeface="Arial"/>
                <a:sym typeface="Arial"/>
              </a:rPr>
              <a:t>: Measures force.</a:t>
            </a:r>
            <a:endParaRPr/>
          </a:p>
          <a:p>
            <a:pPr marL="285750" marR="0" lvl="0" indent="-285750" algn="just" rtl="0">
              <a:lnSpc>
                <a:spcPct val="150000"/>
              </a:lnSpc>
              <a:spcBef>
                <a:spcPts val="0"/>
              </a:spcBef>
              <a:spcAft>
                <a:spcPts val="0"/>
              </a:spcAft>
              <a:buClr>
                <a:srgbClr val="0D0D0D"/>
              </a:buClr>
              <a:buSzPts val="1900"/>
              <a:buFont typeface="Arial"/>
              <a:buChar char="•"/>
            </a:pPr>
            <a:r>
              <a:rPr lang="en-GB" sz="1900" b="1">
                <a:solidFill>
                  <a:srgbClr val="0D0D0D"/>
                </a:solidFill>
                <a:latin typeface="Arial"/>
                <a:ea typeface="Arial"/>
                <a:cs typeface="Arial"/>
                <a:sym typeface="Arial"/>
              </a:rPr>
              <a:t>Screw Fastening: </a:t>
            </a:r>
            <a:r>
              <a:rPr lang="en-GB" sz="1900">
                <a:solidFill>
                  <a:srgbClr val="0D0D0D"/>
                </a:solidFill>
                <a:latin typeface="Arial"/>
                <a:ea typeface="Arial"/>
                <a:cs typeface="Arial"/>
                <a:sym typeface="Arial"/>
              </a:rPr>
              <a:t>Holds together two or more machine parts.</a:t>
            </a:r>
            <a:endParaRPr/>
          </a:p>
          <a:p>
            <a:pPr marL="285750" marR="0" lvl="0" indent="-285750" algn="just" rtl="0">
              <a:lnSpc>
                <a:spcPct val="150000"/>
              </a:lnSpc>
              <a:spcBef>
                <a:spcPts val="0"/>
              </a:spcBef>
              <a:spcAft>
                <a:spcPts val="0"/>
              </a:spcAft>
              <a:buClr>
                <a:srgbClr val="0D0D0D"/>
              </a:buClr>
              <a:buSzPts val="1900"/>
              <a:buFont typeface="Arial"/>
              <a:buChar char="•"/>
            </a:pPr>
            <a:r>
              <a:rPr lang="en-GB" sz="1900" b="1">
                <a:solidFill>
                  <a:srgbClr val="0D0D0D"/>
                </a:solidFill>
                <a:latin typeface="Arial"/>
                <a:ea typeface="Arial"/>
                <a:cs typeface="Arial"/>
                <a:sym typeface="Arial"/>
              </a:rPr>
              <a:t>Power Screw: </a:t>
            </a:r>
            <a:r>
              <a:rPr lang="en-GB" sz="1900">
                <a:solidFill>
                  <a:srgbClr val="0D0D0D"/>
                </a:solidFill>
                <a:latin typeface="Arial"/>
                <a:ea typeface="Arial"/>
                <a:cs typeface="Arial"/>
                <a:sym typeface="Arial"/>
              </a:rPr>
              <a:t>Generates uniform and slow motion while transmitting force.</a:t>
            </a:r>
            <a:endParaRPr sz="1900" b="0" i="0">
              <a:solidFill>
                <a:srgbClr val="0D0D0D"/>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33"/>
        <p:cNvGrpSpPr/>
        <p:nvPr/>
      </p:nvGrpSpPr>
      <p:grpSpPr>
        <a:xfrm>
          <a:off x="0" y="0"/>
          <a:ext cx="0" cy="0"/>
          <a:chOff x="0" y="0"/>
          <a:chExt cx="0" cy="0"/>
        </a:xfrm>
      </p:grpSpPr>
      <p:sp>
        <p:nvSpPr>
          <p:cNvPr id="134" name="Google Shape;134;p9"/>
          <p:cNvSpPr/>
          <p:nvPr/>
        </p:nvSpPr>
        <p:spPr>
          <a:xfrm>
            <a:off x="324934" y="529269"/>
            <a:ext cx="11605809" cy="584775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b="1">
                <a:solidFill>
                  <a:schemeClr val="dk1"/>
                </a:solidFill>
                <a:latin typeface="Calibri"/>
                <a:ea typeface="Calibri"/>
                <a:cs typeface="Calibri"/>
                <a:sym typeface="Calibri"/>
              </a:rPr>
              <a:t>Step 2: Determination of Forces</a:t>
            </a:r>
            <a:endParaRPr/>
          </a:p>
          <a:p>
            <a:pPr marL="0" marR="0" lvl="0" indent="0" algn="l" rtl="0">
              <a:lnSpc>
                <a:spcPct val="200000"/>
              </a:lnSpc>
              <a:spcBef>
                <a:spcPts val="0"/>
              </a:spcBef>
              <a:spcAft>
                <a:spcPts val="0"/>
              </a:spcAft>
              <a:buNone/>
            </a:pPr>
            <a:r>
              <a:rPr lang="en-GB" sz="2200">
                <a:solidFill>
                  <a:schemeClr val="dk1"/>
                </a:solidFill>
                <a:latin typeface="Calibri"/>
                <a:ea typeface="Calibri"/>
                <a:cs typeface="Calibri"/>
                <a:sym typeface="Calibri"/>
              </a:rPr>
              <a:t>For force analysis in machine elements, free-body diagrams are constructed. Various external and internal forces are considered:</a:t>
            </a:r>
            <a:endParaRPr/>
          </a:p>
          <a:p>
            <a:pPr marL="342900" marR="0" lvl="0" indent="-342900" algn="l" rtl="0">
              <a:lnSpc>
                <a:spcPct val="200000"/>
              </a:lnSpc>
              <a:spcBef>
                <a:spcPts val="0"/>
              </a:spcBef>
              <a:spcAft>
                <a:spcPts val="0"/>
              </a:spcAft>
              <a:buClr>
                <a:schemeClr val="dk1"/>
              </a:buClr>
              <a:buSzPts val="2200"/>
              <a:buFont typeface="Arial"/>
              <a:buChar char="•"/>
            </a:pPr>
            <a:r>
              <a:rPr lang="en-GB" sz="2200" b="1">
                <a:solidFill>
                  <a:schemeClr val="dk1"/>
                </a:solidFill>
                <a:latin typeface="Calibri"/>
                <a:ea typeface="Calibri"/>
                <a:cs typeface="Calibri"/>
                <a:sym typeface="Calibri"/>
              </a:rPr>
              <a:t>External force: </a:t>
            </a:r>
            <a:r>
              <a:rPr lang="en-GB" sz="2200">
                <a:solidFill>
                  <a:schemeClr val="dk1"/>
                </a:solidFill>
                <a:latin typeface="Calibri"/>
                <a:ea typeface="Calibri"/>
                <a:cs typeface="Calibri"/>
                <a:sym typeface="Calibri"/>
              </a:rPr>
              <a:t>from energy, power, or torque transmission.</a:t>
            </a:r>
            <a:endParaRPr/>
          </a:p>
          <a:p>
            <a:pPr marL="342900" marR="0" lvl="0" indent="-342900" algn="l" rtl="0">
              <a:lnSpc>
                <a:spcPct val="200000"/>
              </a:lnSpc>
              <a:spcBef>
                <a:spcPts val="0"/>
              </a:spcBef>
              <a:spcAft>
                <a:spcPts val="0"/>
              </a:spcAft>
              <a:buClr>
                <a:schemeClr val="dk1"/>
              </a:buClr>
              <a:buSzPts val="2200"/>
              <a:buFont typeface="Arial"/>
              <a:buChar char="•"/>
            </a:pPr>
            <a:r>
              <a:rPr lang="en-GB" sz="2200" b="1">
                <a:solidFill>
                  <a:schemeClr val="dk1"/>
                </a:solidFill>
                <a:latin typeface="Calibri"/>
                <a:ea typeface="Calibri"/>
                <a:cs typeface="Calibri"/>
                <a:sym typeface="Calibri"/>
              </a:rPr>
              <a:t>Static force: </a:t>
            </a:r>
            <a:r>
              <a:rPr lang="en-GB" sz="2200">
                <a:solidFill>
                  <a:schemeClr val="dk1"/>
                </a:solidFill>
                <a:latin typeface="Calibri"/>
                <a:ea typeface="Calibri"/>
                <a:cs typeface="Calibri"/>
                <a:sym typeface="Calibri"/>
              </a:rPr>
              <a:t>due to the deadweight of the machine part.</a:t>
            </a:r>
            <a:endParaRPr/>
          </a:p>
          <a:p>
            <a:pPr marL="342900" marR="0" lvl="0" indent="-342900" algn="l" rtl="0">
              <a:lnSpc>
                <a:spcPct val="200000"/>
              </a:lnSpc>
              <a:spcBef>
                <a:spcPts val="0"/>
              </a:spcBef>
              <a:spcAft>
                <a:spcPts val="0"/>
              </a:spcAft>
              <a:buClr>
                <a:schemeClr val="dk1"/>
              </a:buClr>
              <a:buSzPts val="2200"/>
              <a:buFont typeface="Arial"/>
              <a:buChar char="•"/>
            </a:pPr>
            <a:r>
              <a:rPr lang="en-GB" sz="2200" b="1">
                <a:solidFill>
                  <a:schemeClr val="dk1"/>
                </a:solidFill>
                <a:latin typeface="Calibri"/>
                <a:ea typeface="Calibri"/>
                <a:cs typeface="Calibri"/>
                <a:sym typeface="Calibri"/>
              </a:rPr>
              <a:t>Frictional</a:t>
            </a:r>
            <a:r>
              <a:rPr lang="en-GB" sz="2200">
                <a:solidFill>
                  <a:schemeClr val="dk1"/>
                </a:solidFill>
                <a:latin typeface="Calibri"/>
                <a:ea typeface="Calibri"/>
                <a:cs typeface="Calibri"/>
                <a:sym typeface="Calibri"/>
              </a:rPr>
              <a:t> resistance force.</a:t>
            </a:r>
            <a:endParaRPr/>
          </a:p>
          <a:p>
            <a:pPr marL="342900" marR="0" lvl="0" indent="-342900" algn="l" rtl="0">
              <a:lnSpc>
                <a:spcPct val="200000"/>
              </a:lnSpc>
              <a:spcBef>
                <a:spcPts val="0"/>
              </a:spcBef>
              <a:spcAft>
                <a:spcPts val="0"/>
              </a:spcAft>
              <a:buClr>
                <a:schemeClr val="dk1"/>
              </a:buClr>
              <a:buSzPts val="2200"/>
              <a:buFont typeface="Arial"/>
              <a:buChar char="•"/>
            </a:pPr>
            <a:r>
              <a:rPr lang="en-GB" sz="2200" b="1">
                <a:solidFill>
                  <a:schemeClr val="dk1"/>
                </a:solidFill>
                <a:latin typeface="Calibri"/>
                <a:ea typeface="Calibri"/>
                <a:cs typeface="Calibri"/>
                <a:sym typeface="Calibri"/>
              </a:rPr>
              <a:t>Inertia force: </a:t>
            </a:r>
            <a:r>
              <a:rPr lang="en-GB" sz="2200">
                <a:solidFill>
                  <a:schemeClr val="dk1"/>
                </a:solidFill>
                <a:latin typeface="Calibri"/>
                <a:ea typeface="Calibri"/>
                <a:cs typeface="Calibri"/>
                <a:sym typeface="Calibri"/>
              </a:rPr>
              <a:t>resulting from changes in velocity.</a:t>
            </a:r>
            <a:endParaRPr/>
          </a:p>
          <a:p>
            <a:pPr marL="342900" marR="0" lvl="0" indent="-342900" algn="l" rtl="0">
              <a:lnSpc>
                <a:spcPct val="200000"/>
              </a:lnSpc>
              <a:spcBef>
                <a:spcPts val="0"/>
              </a:spcBef>
              <a:spcAft>
                <a:spcPts val="0"/>
              </a:spcAft>
              <a:buClr>
                <a:schemeClr val="dk1"/>
              </a:buClr>
              <a:buSzPts val="2200"/>
              <a:buFont typeface="Arial"/>
              <a:buChar char="•"/>
            </a:pPr>
            <a:r>
              <a:rPr lang="en-GB" sz="2200" b="1">
                <a:solidFill>
                  <a:schemeClr val="dk1"/>
                </a:solidFill>
                <a:latin typeface="Calibri"/>
                <a:ea typeface="Calibri"/>
                <a:cs typeface="Calibri"/>
                <a:sym typeface="Calibri"/>
              </a:rPr>
              <a:t>Centrifugal force: </a:t>
            </a:r>
            <a:r>
              <a:rPr lang="en-GB" sz="2200">
                <a:solidFill>
                  <a:schemeClr val="dk1"/>
                </a:solidFill>
                <a:latin typeface="Calibri"/>
                <a:ea typeface="Calibri"/>
                <a:cs typeface="Calibri"/>
                <a:sym typeface="Calibri"/>
              </a:rPr>
              <a:t>due to changes in velocity direction.</a:t>
            </a:r>
            <a:endParaRPr/>
          </a:p>
          <a:p>
            <a:pPr marL="342900" marR="0" lvl="0" indent="-342900" algn="l" rtl="0">
              <a:lnSpc>
                <a:spcPct val="200000"/>
              </a:lnSpc>
              <a:spcBef>
                <a:spcPts val="0"/>
              </a:spcBef>
              <a:spcAft>
                <a:spcPts val="0"/>
              </a:spcAft>
              <a:buClr>
                <a:schemeClr val="dk1"/>
              </a:buClr>
              <a:buSzPts val="2200"/>
              <a:buFont typeface="Arial"/>
              <a:buChar char="•"/>
            </a:pPr>
            <a:r>
              <a:rPr lang="en-GB" sz="2200" b="1">
                <a:solidFill>
                  <a:schemeClr val="dk1"/>
                </a:solidFill>
                <a:latin typeface="Calibri"/>
                <a:ea typeface="Calibri"/>
                <a:cs typeface="Calibri"/>
                <a:sym typeface="Calibri"/>
              </a:rPr>
              <a:t>Thermal gradient force </a:t>
            </a:r>
            <a:r>
              <a:rPr lang="en-GB" sz="2200">
                <a:solidFill>
                  <a:schemeClr val="dk1"/>
                </a:solidFill>
                <a:latin typeface="Calibri"/>
                <a:ea typeface="Calibri"/>
                <a:cs typeface="Calibri"/>
                <a:sym typeface="Calibri"/>
              </a:rPr>
              <a:t>and residual stress force also play roles, depending on the application.</a:t>
            </a:r>
            <a:endParaRPr sz="2200" b="1">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1061</Words>
  <Application>Microsoft Office PowerPoint</Application>
  <PresentationFormat>Widescreen</PresentationFormat>
  <Paragraphs>55</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Doctor_Strange</dc:creator>
  <cp:lastModifiedBy>Dinesh Kumar</cp:lastModifiedBy>
  <cp:revision>1</cp:revision>
  <dcterms:created xsi:type="dcterms:W3CDTF">2022-03-30T06:30:43Z</dcterms:created>
  <dcterms:modified xsi:type="dcterms:W3CDTF">2026-01-02T12:24:08Z</dcterms:modified>
</cp:coreProperties>
</file>