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6kQjOUQvqOfkY2vNrzUwgaGhP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1801680" y="407017"/>
            <a:ext cx="8425532" cy="39087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7000" u="none" cap="none" strike="noStrike">
                <a:solidFill>
                  <a:srgbClr val="DBDBDB"/>
                </a:solidFill>
                <a:latin typeface="Calibri"/>
                <a:ea typeface="Calibri"/>
                <a:cs typeface="Calibri"/>
                <a:sym typeface="Calibri"/>
              </a:rPr>
              <a:t>DESIGN OF MACHINE ELEMENTS-I</a:t>
            </a:r>
            <a:endParaRPr/>
          </a:p>
          <a:p>
            <a:pPr indent="0" lvl="0" marL="0" marR="0" rtl="0" algn="ctr">
              <a:spcBef>
                <a:spcPts val="0"/>
              </a:spcBef>
              <a:spcAft>
                <a:spcPts val="0"/>
              </a:spcAft>
              <a:buNone/>
            </a:pPr>
            <a:r>
              <a:rPr b="1" i="0" lang="en-GB" sz="5400" u="none" cap="none" strike="noStrike">
                <a:solidFill>
                  <a:schemeClr val="dk1"/>
                </a:solidFill>
                <a:latin typeface="Calibri"/>
                <a:ea typeface="Calibri"/>
                <a:cs typeface="Calibri"/>
                <a:sym typeface="Calibri"/>
              </a:rPr>
              <a:t>BME 2201</a:t>
            </a:r>
            <a:endParaRPr/>
          </a:p>
          <a:p>
            <a:pPr indent="0" lvl="0" marL="0" marR="0" rtl="0" algn="ctr">
              <a:spcBef>
                <a:spcPts val="0"/>
              </a:spcBef>
              <a:spcAft>
                <a:spcPts val="0"/>
              </a:spcAft>
              <a:buNone/>
            </a:pPr>
            <a:r>
              <a:rPr b="1" i="0" lang="en-GB" sz="5400" u="none" cap="none" strike="noStrike">
                <a:solidFill>
                  <a:schemeClr val="dk1"/>
                </a:solidFill>
                <a:latin typeface="Calibri"/>
                <a:ea typeface="Calibri"/>
                <a:cs typeface="Calibri"/>
                <a:sym typeface="Calibri"/>
              </a:rPr>
              <a:t>Lecture 25 Module 5</a:t>
            </a:r>
            <a:endParaRPr/>
          </a:p>
        </p:txBody>
      </p:sp>
      <p:sp>
        <p:nvSpPr>
          <p:cNvPr id="89" name="Google Shape;89;p1"/>
          <p:cNvSpPr txBox="1"/>
          <p:nvPr/>
        </p:nvSpPr>
        <p:spPr>
          <a:xfrm>
            <a:off x="8679765" y="5387926"/>
            <a:ext cx="337624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Calibri"/>
                <a:ea typeface="Calibri"/>
                <a:cs typeface="Calibri"/>
                <a:sym typeface="Calibri"/>
              </a:rPr>
              <a:t>Dinesh Kumar</a:t>
            </a:r>
            <a:endParaRPr/>
          </a:p>
          <a:p>
            <a:pPr indent="0" lvl="0" marL="0" marR="0" rtl="0" algn="l">
              <a:spcBef>
                <a:spcPts val="0"/>
              </a:spcBef>
              <a:spcAft>
                <a:spcPts val="0"/>
              </a:spcAft>
              <a:buNone/>
            </a:pPr>
            <a:r>
              <a:rPr b="1" lang="en-GB" sz="2000">
                <a:solidFill>
                  <a:schemeClr val="dk1"/>
                </a:solidFill>
                <a:latin typeface="Calibri"/>
                <a:ea typeface="Calibri"/>
                <a:cs typeface="Calibri"/>
                <a:sym typeface="Calibri"/>
              </a:rPr>
              <a:t>Assistant Professor </a:t>
            </a:r>
            <a:endParaRPr/>
          </a:p>
          <a:p>
            <a:pPr indent="0" lvl="0" marL="0" marR="0" rtl="0" algn="l">
              <a:spcBef>
                <a:spcPts val="0"/>
              </a:spcBef>
              <a:spcAft>
                <a:spcPts val="0"/>
              </a:spcAft>
              <a:buNone/>
            </a:pPr>
            <a:r>
              <a:rPr b="1" lang="en-GB" sz="2000">
                <a:solidFill>
                  <a:schemeClr val="dk1"/>
                </a:solidFill>
                <a:latin typeface="Calibri"/>
                <a:ea typeface="Calibri"/>
                <a:cs typeface="Calibri"/>
                <a:sym typeface="Calibri"/>
              </a:rPr>
              <a:t>School of Engineering</a:t>
            </a:r>
            <a:endParaRPr/>
          </a:p>
          <a:p>
            <a:pPr indent="0" lvl="0" marL="0" marR="0" rtl="0" algn="l">
              <a:spcBef>
                <a:spcPts val="0"/>
              </a:spcBef>
              <a:spcAft>
                <a:spcPts val="0"/>
              </a:spcAft>
              <a:buNone/>
            </a:pPr>
            <a:r>
              <a:rPr b="1" lang="en-GB" sz="2000">
                <a:solidFill>
                  <a:schemeClr val="dk1"/>
                </a:solidFill>
                <a:latin typeface="Calibri"/>
                <a:ea typeface="Calibri"/>
                <a:cs typeface="Calibri"/>
                <a:sym typeface="Calibri"/>
              </a:rPr>
              <a:t>DYPIU</a:t>
            </a:r>
            <a:endParaRPr b="1" sz="20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0"/>
          <p:cNvPicPr preferRelativeResize="0"/>
          <p:nvPr/>
        </p:nvPicPr>
        <p:blipFill rotWithShape="1">
          <a:blip r:embed="rId3">
            <a:alphaModFix/>
          </a:blip>
          <a:srcRect b="0" l="0" r="0" t="0"/>
          <a:stretch/>
        </p:blipFill>
        <p:spPr>
          <a:xfrm>
            <a:off x="631031" y="379273"/>
            <a:ext cx="10929938" cy="6478727"/>
          </a:xfrm>
          <a:prstGeom prst="rect">
            <a:avLst/>
          </a:prstGeom>
          <a:noFill/>
          <a:ln>
            <a:noFill/>
          </a:ln>
        </p:spPr>
      </p:pic>
      <p:sp>
        <p:nvSpPr>
          <p:cNvPr id="147" name="Google Shape;147;p10"/>
          <p:cNvSpPr txBox="1"/>
          <p:nvPr/>
        </p:nvSpPr>
        <p:spPr>
          <a:xfrm>
            <a:off x="5124450" y="0"/>
            <a:ext cx="19431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Table 13.1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pic>
        <p:nvPicPr>
          <p:cNvPr id="152" name="Google Shape;152;p11"/>
          <p:cNvPicPr preferRelativeResize="0"/>
          <p:nvPr/>
        </p:nvPicPr>
        <p:blipFill rotWithShape="1">
          <a:blip r:embed="rId3">
            <a:alphaModFix/>
          </a:blip>
          <a:srcRect b="0" l="0" r="0" t="0"/>
          <a:stretch/>
        </p:blipFill>
        <p:spPr>
          <a:xfrm>
            <a:off x="471566" y="102348"/>
            <a:ext cx="11277443" cy="4398201"/>
          </a:xfrm>
          <a:prstGeom prst="rect">
            <a:avLst/>
          </a:prstGeom>
          <a:noFill/>
          <a:ln>
            <a:noFill/>
          </a:ln>
        </p:spPr>
      </p:pic>
      <p:pic>
        <p:nvPicPr>
          <p:cNvPr id="153" name="Google Shape;153;p11"/>
          <p:cNvPicPr preferRelativeResize="0"/>
          <p:nvPr/>
        </p:nvPicPr>
        <p:blipFill rotWithShape="1">
          <a:blip r:embed="rId4">
            <a:alphaModFix/>
          </a:blip>
          <a:srcRect b="0" l="0" r="33783" t="0"/>
          <a:stretch/>
        </p:blipFill>
        <p:spPr>
          <a:xfrm>
            <a:off x="1353467" y="3514624"/>
            <a:ext cx="7700883" cy="1271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2"/>
          <p:cNvPicPr preferRelativeResize="0"/>
          <p:nvPr/>
        </p:nvPicPr>
        <p:blipFill rotWithShape="1">
          <a:blip r:embed="rId3">
            <a:alphaModFix/>
          </a:blip>
          <a:srcRect b="0" l="0" r="0" t="0"/>
          <a:stretch/>
        </p:blipFill>
        <p:spPr>
          <a:xfrm>
            <a:off x="455889" y="400517"/>
            <a:ext cx="11280221" cy="3503249"/>
          </a:xfrm>
          <a:prstGeom prst="rect">
            <a:avLst/>
          </a:prstGeom>
          <a:noFill/>
          <a:ln>
            <a:noFill/>
          </a:ln>
        </p:spPr>
      </p:pic>
      <p:pic>
        <p:nvPicPr>
          <p:cNvPr id="159" name="Google Shape;159;p12"/>
          <p:cNvPicPr preferRelativeResize="0"/>
          <p:nvPr/>
        </p:nvPicPr>
        <p:blipFill rotWithShape="1">
          <a:blip r:embed="rId4">
            <a:alphaModFix/>
          </a:blip>
          <a:srcRect b="0" l="0" r="0" t="0"/>
          <a:stretch/>
        </p:blipFill>
        <p:spPr>
          <a:xfrm>
            <a:off x="909636" y="4410075"/>
            <a:ext cx="6181969" cy="10048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p:nvPr/>
        </p:nvSpPr>
        <p:spPr>
          <a:xfrm>
            <a:off x="297721" y="504871"/>
            <a:ext cx="49348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CLAMP OR COMPRESSION COUPLING</a:t>
            </a:r>
            <a:endParaRPr/>
          </a:p>
        </p:txBody>
      </p:sp>
      <p:pic>
        <p:nvPicPr>
          <p:cNvPr id="165" name="Google Shape;165;p13"/>
          <p:cNvPicPr preferRelativeResize="0"/>
          <p:nvPr/>
        </p:nvPicPr>
        <p:blipFill rotWithShape="1">
          <a:blip r:embed="rId3">
            <a:alphaModFix/>
          </a:blip>
          <a:srcRect b="32836" l="27474" r="28952" t="41393"/>
          <a:stretch/>
        </p:blipFill>
        <p:spPr>
          <a:xfrm>
            <a:off x="235960" y="2643936"/>
            <a:ext cx="6980825" cy="2321169"/>
          </a:xfrm>
          <a:prstGeom prst="rect">
            <a:avLst/>
          </a:prstGeom>
          <a:noFill/>
          <a:ln>
            <a:noFill/>
          </a:ln>
        </p:spPr>
      </p:pic>
      <p:pic>
        <p:nvPicPr>
          <p:cNvPr id="166" name="Google Shape;166;p13"/>
          <p:cNvPicPr preferRelativeResize="0"/>
          <p:nvPr/>
        </p:nvPicPr>
        <p:blipFill rotWithShape="1">
          <a:blip r:embed="rId4">
            <a:alphaModFix/>
          </a:blip>
          <a:srcRect b="58605" l="22718" r="37494" t="30817"/>
          <a:stretch/>
        </p:blipFill>
        <p:spPr>
          <a:xfrm>
            <a:off x="235960" y="5460793"/>
            <a:ext cx="8201438" cy="1225758"/>
          </a:xfrm>
          <a:prstGeom prst="rect">
            <a:avLst/>
          </a:prstGeom>
          <a:noFill/>
          <a:ln>
            <a:noFill/>
          </a:ln>
        </p:spPr>
      </p:pic>
      <p:sp>
        <p:nvSpPr>
          <p:cNvPr id="167" name="Google Shape;167;p13"/>
          <p:cNvSpPr/>
          <p:nvPr/>
        </p:nvSpPr>
        <p:spPr>
          <a:xfrm>
            <a:off x="343754" y="1136496"/>
            <a:ext cx="11614884" cy="101175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It is also known as split muff coupling. In this case, the muff or sleeve is made into two halves and are bolted together </a:t>
            </a:r>
            <a:endParaRPr/>
          </a:p>
        </p:txBody>
      </p:sp>
      <p:pic>
        <p:nvPicPr>
          <p:cNvPr id="168" name="Google Shape;168;p13"/>
          <p:cNvPicPr preferRelativeResize="0"/>
          <p:nvPr/>
        </p:nvPicPr>
        <p:blipFill rotWithShape="1">
          <a:blip r:embed="rId5">
            <a:alphaModFix/>
          </a:blip>
          <a:srcRect b="5428" l="19271" r="20573" t="11762"/>
          <a:stretch/>
        </p:blipFill>
        <p:spPr>
          <a:xfrm>
            <a:off x="7606569" y="2148248"/>
            <a:ext cx="4194052" cy="32475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4"/>
          <p:cNvPicPr preferRelativeResize="0"/>
          <p:nvPr/>
        </p:nvPicPr>
        <p:blipFill rotWithShape="1">
          <a:blip r:embed="rId3">
            <a:alphaModFix/>
          </a:blip>
          <a:srcRect b="0" l="0" r="0" t="0"/>
          <a:stretch/>
        </p:blipFill>
        <p:spPr>
          <a:xfrm>
            <a:off x="423862" y="762000"/>
            <a:ext cx="7798106" cy="2338388"/>
          </a:xfrm>
          <a:prstGeom prst="rect">
            <a:avLst/>
          </a:prstGeom>
          <a:noFill/>
          <a:ln>
            <a:noFill/>
          </a:ln>
        </p:spPr>
      </p:pic>
      <p:sp>
        <p:nvSpPr>
          <p:cNvPr id="174" name="Google Shape;174;p14"/>
          <p:cNvSpPr txBox="1"/>
          <p:nvPr/>
        </p:nvSpPr>
        <p:spPr>
          <a:xfrm>
            <a:off x="423862" y="171450"/>
            <a:ext cx="5486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FF0000"/>
                </a:solidFill>
                <a:latin typeface="Calibri"/>
                <a:ea typeface="Calibri"/>
                <a:cs typeface="Calibri"/>
                <a:sym typeface="Calibri"/>
              </a:rPr>
              <a:t>DESIGN OF CLAMP OR COMPRESSION COUPLING</a:t>
            </a:r>
            <a:endParaRPr/>
          </a:p>
        </p:txBody>
      </p:sp>
      <p:pic>
        <p:nvPicPr>
          <p:cNvPr id="175" name="Google Shape;175;p14"/>
          <p:cNvPicPr preferRelativeResize="0"/>
          <p:nvPr/>
        </p:nvPicPr>
        <p:blipFill rotWithShape="1">
          <a:blip r:embed="rId4">
            <a:alphaModFix/>
          </a:blip>
          <a:srcRect b="0" l="0" r="0" t="0"/>
          <a:stretch/>
        </p:blipFill>
        <p:spPr>
          <a:xfrm>
            <a:off x="949367" y="3105084"/>
            <a:ext cx="10293266" cy="368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pSp>
        <p:nvGrpSpPr>
          <p:cNvPr id="180" name="Google Shape;180;p15"/>
          <p:cNvGrpSpPr/>
          <p:nvPr/>
        </p:nvGrpSpPr>
        <p:grpSpPr>
          <a:xfrm>
            <a:off x="509586" y="585786"/>
            <a:ext cx="10433230" cy="5138738"/>
            <a:chOff x="509586" y="585786"/>
            <a:chExt cx="10433230" cy="5138738"/>
          </a:xfrm>
        </p:grpSpPr>
        <p:pic>
          <p:nvPicPr>
            <p:cNvPr id="181" name="Google Shape;181;p15"/>
            <p:cNvPicPr preferRelativeResize="0"/>
            <p:nvPr/>
          </p:nvPicPr>
          <p:blipFill rotWithShape="1">
            <a:blip r:embed="rId3">
              <a:alphaModFix/>
            </a:blip>
            <a:srcRect b="0" l="0" r="0" t="0"/>
            <a:stretch/>
          </p:blipFill>
          <p:spPr>
            <a:xfrm>
              <a:off x="509586" y="585786"/>
              <a:ext cx="7185013" cy="2305051"/>
            </a:xfrm>
            <a:prstGeom prst="rect">
              <a:avLst/>
            </a:prstGeom>
            <a:noFill/>
            <a:ln>
              <a:noFill/>
            </a:ln>
          </p:spPr>
        </p:pic>
        <p:pic>
          <p:nvPicPr>
            <p:cNvPr id="182" name="Google Shape;182;p15"/>
            <p:cNvPicPr preferRelativeResize="0"/>
            <p:nvPr/>
          </p:nvPicPr>
          <p:blipFill rotWithShape="1">
            <a:blip r:embed="rId4">
              <a:alphaModFix/>
            </a:blip>
            <a:srcRect b="0" l="0" r="0" t="0"/>
            <a:stretch/>
          </p:blipFill>
          <p:spPr>
            <a:xfrm>
              <a:off x="1249183" y="3143248"/>
              <a:ext cx="9693633" cy="258127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p:nvPr/>
        </p:nvSpPr>
        <p:spPr>
          <a:xfrm>
            <a:off x="232951" y="504101"/>
            <a:ext cx="32578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Calibri"/>
                <a:ea typeface="Calibri"/>
                <a:cs typeface="Calibri"/>
                <a:sym typeface="Calibri"/>
              </a:rPr>
              <a:t>SHAFT COUPLING </a:t>
            </a:r>
            <a:endParaRPr/>
          </a:p>
        </p:txBody>
      </p:sp>
      <p:sp>
        <p:nvSpPr>
          <p:cNvPr id="95" name="Google Shape;95;p2"/>
          <p:cNvSpPr/>
          <p:nvPr/>
        </p:nvSpPr>
        <p:spPr>
          <a:xfrm>
            <a:off x="232952" y="1283279"/>
            <a:ext cx="11726095" cy="101175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Shafts are usually available up to 7 metres length due to inconvenience in transport. In order to have a greater length, it becomes necessary to join two or more pieces of the shaft by means of a coupling.</a:t>
            </a:r>
            <a:endParaRPr/>
          </a:p>
        </p:txBody>
      </p:sp>
      <p:sp>
        <p:nvSpPr>
          <p:cNvPr id="96" name="Google Shape;96;p2"/>
          <p:cNvSpPr/>
          <p:nvPr/>
        </p:nvSpPr>
        <p:spPr>
          <a:xfrm>
            <a:off x="232951" y="2483608"/>
            <a:ext cx="11726096" cy="357790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GB" sz="2100">
                <a:solidFill>
                  <a:schemeClr val="accent1"/>
                </a:solidFill>
                <a:latin typeface="Calibri"/>
                <a:ea typeface="Calibri"/>
                <a:cs typeface="Calibri"/>
                <a:sym typeface="Calibri"/>
              </a:rPr>
              <a:t>Shaft couplings are used in machinery for several purposes, the most common of which are the following : </a:t>
            </a:r>
            <a:r>
              <a:rPr lang="en-GB" sz="2100">
                <a:solidFill>
                  <a:schemeClr val="dk1"/>
                </a:solidFill>
                <a:latin typeface="Calibri"/>
                <a:ea typeface="Calibri"/>
                <a:cs typeface="Calibri"/>
                <a:sym typeface="Calibri"/>
              </a:rPr>
              <a:t>1. To provide for the connection of shafts of units that are manufactured separately such as a motor and generator and to provide for disconnection for repairs or alternations.</a:t>
            </a:r>
            <a:endParaRPr/>
          </a:p>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2. To provide for misalignment of the shafts or to introduce mechanical flexibility. </a:t>
            </a:r>
            <a:endParaRPr/>
          </a:p>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3. To reduce the transmission of shock loads from one shaft to another. </a:t>
            </a:r>
            <a:endParaRPr/>
          </a:p>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4. To introduce protection against overloads. </a:t>
            </a:r>
            <a:endParaRPr/>
          </a:p>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5. It should have no projecting parts.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p:nvPr/>
        </p:nvSpPr>
        <p:spPr>
          <a:xfrm>
            <a:off x="270217" y="434313"/>
            <a:ext cx="806586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Calibri"/>
                <a:ea typeface="Calibri"/>
                <a:cs typeface="Calibri"/>
                <a:sym typeface="Calibri"/>
              </a:rPr>
              <a:t>REQUIREMENTS OF A GOOD SHAFT COUPLING</a:t>
            </a:r>
            <a:endParaRPr/>
          </a:p>
        </p:txBody>
      </p:sp>
      <p:sp>
        <p:nvSpPr>
          <p:cNvPr id="102" name="Google Shape;102;p3"/>
          <p:cNvSpPr/>
          <p:nvPr/>
        </p:nvSpPr>
        <p:spPr>
          <a:xfrm>
            <a:off x="384516" y="1224590"/>
            <a:ext cx="11422967" cy="3879845"/>
          </a:xfrm>
          <a:prstGeom prst="rect">
            <a:avLst/>
          </a:prstGeom>
          <a:noFill/>
          <a:ln>
            <a:noFill/>
          </a:ln>
        </p:spPr>
        <p:txBody>
          <a:bodyPr anchorCtr="0" anchor="t" bIns="45700" lIns="91425" spcFirstLastPara="1" rIns="91425" wrap="square" tIns="45700">
            <a:spAutoFit/>
          </a:bodyPr>
          <a:lstStyle/>
          <a:p>
            <a:pPr indent="0" lvl="0" marL="0" marR="0" rtl="0" algn="just">
              <a:lnSpc>
                <a:spcPct val="200000"/>
              </a:lnSpc>
              <a:spcBef>
                <a:spcPts val="0"/>
              </a:spcBef>
              <a:spcAft>
                <a:spcPts val="0"/>
              </a:spcAft>
              <a:buNone/>
            </a:pPr>
            <a:r>
              <a:rPr lang="en-GB" sz="2100">
                <a:solidFill>
                  <a:schemeClr val="dk1"/>
                </a:solidFill>
                <a:latin typeface="Calibri"/>
                <a:ea typeface="Calibri"/>
                <a:cs typeface="Calibri"/>
                <a:sym typeface="Calibri"/>
              </a:rPr>
              <a:t>A good shaft coupling should have the following requirements : </a:t>
            </a:r>
            <a:endParaRPr/>
          </a:p>
          <a:p>
            <a:pPr indent="-457200" lvl="0" marL="457200" marR="0" rtl="0" algn="just">
              <a:lnSpc>
                <a:spcPct val="200000"/>
              </a:lnSpc>
              <a:spcBef>
                <a:spcPts val="0"/>
              </a:spcBef>
              <a:spcAft>
                <a:spcPts val="0"/>
              </a:spcAft>
              <a:buClr>
                <a:schemeClr val="dk1"/>
              </a:buClr>
              <a:buSzPts val="2100"/>
              <a:buFont typeface="Calibri"/>
              <a:buAutoNum type="arabicPeriod"/>
            </a:pPr>
            <a:r>
              <a:rPr lang="en-GB" sz="2100">
                <a:solidFill>
                  <a:schemeClr val="dk1"/>
                </a:solidFill>
                <a:latin typeface="Calibri"/>
                <a:ea typeface="Calibri"/>
                <a:cs typeface="Calibri"/>
                <a:sym typeface="Calibri"/>
              </a:rPr>
              <a:t>It should be easy to connect or disconnect. </a:t>
            </a:r>
            <a:endParaRPr/>
          </a:p>
          <a:p>
            <a:pPr indent="-457200" lvl="0" marL="457200" marR="0" rtl="0" algn="just">
              <a:lnSpc>
                <a:spcPct val="200000"/>
              </a:lnSpc>
              <a:spcBef>
                <a:spcPts val="0"/>
              </a:spcBef>
              <a:spcAft>
                <a:spcPts val="0"/>
              </a:spcAft>
              <a:buClr>
                <a:schemeClr val="dk1"/>
              </a:buClr>
              <a:buSzPts val="2100"/>
              <a:buFont typeface="Calibri"/>
              <a:buAutoNum type="arabicPeriod"/>
            </a:pPr>
            <a:r>
              <a:rPr lang="en-GB" sz="2100">
                <a:solidFill>
                  <a:schemeClr val="dk1"/>
                </a:solidFill>
                <a:latin typeface="Calibri"/>
                <a:ea typeface="Calibri"/>
                <a:cs typeface="Calibri"/>
                <a:sym typeface="Calibri"/>
              </a:rPr>
              <a:t>It should transmit the full power from one shaft to the other shaft without losses.</a:t>
            </a:r>
            <a:endParaRPr/>
          </a:p>
          <a:p>
            <a:pPr indent="-457200" lvl="0" marL="457200" marR="0" rtl="0" algn="just">
              <a:lnSpc>
                <a:spcPct val="200000"/>
              </a:lnSpc>
              <a:spcBef>
                <a:spcPts val="0"/>
              </a:spcBef>
              <a:spcAft>
                <a:spcPts val="0"/>
              </a:spcAft>
              <a:buClr>
                <a:schemeClr val="dk1"/>
              </a:buClr>
              <a:buSzPts val="2100"/>
              <a:buFont typeface="Calibri"/>
              <a:buAutoNum type="arabicPeriod"/>
            </a:pPr>
            <a:r>
              <a:rPr lang="en-GB" sz="2100">
                <a:solidFill>
                  <a:schemeClr val="dk1"/>
                </a:solidFill>
                <a:latin typeface="Calibri"/>
                <a:ea typeface="Calibri"/>
                <a:cs typeface="Calibri"/>
                <a:sym typeface="Calibri"/>
              </a:rPr>
              <a:t>It should hold the shafts in perfect alignment.</a:t>
            </a:r>
            <a:endParaRPr/>
          </a:p>
          <a:p>
            <a:pPr indent="-457200" lvl="0" marL="457200" marR="0" rtl="0" algn="just">
              <a:lnSpc>
                <a:spcPct val="200000"/>
              </a:lnSpc>
              <a:spcBef>
                <a:spcPts val="0"/>
              </a:spcBef>
              <a:spcAft>
                <a:spcPts val="0"/>
              </a:spcAft>
              <a:buClr>
                <a:schemeClr val="dk1"/>
              </a:buClr>
              <a:buSzPts val="2100"/>
              <a:buFont typeface="Calibri"/>
              <a:buAutoNum type="arabicPeriod"/>
            </a:pPr>
            <a:r>
              <a:rPr lang="en-GB" sz="2100">
                <a:solidFill>
                  <a:schemeClr val="dk1"/>
                </a:solidFill>
                <a:latin typeface="Calibri"/>
                <a:ea typeface="Calibri"/>
                <a:cs typeface="Calibri"/>
                <a:sym typeface="Calibri"/>
              </a:rPr>
              <a:t>It should reduce the transmission of shock loads from one shaft to another shaft.</a:t>
            </a:r>
            <a:endParaRPr/>
          </a:p>
          <a:p>
            <a:pPr indent="-457200" lvl="0" marL="457200" marR="0" rtl="0" algn="just">
              <a:lnSpc>
                <a:spcPct val="200000"/>
              </a:lnSpc>
              <a:spcBef>
                <a:spcPts val="0"/>
              </a:spcBef>
              <a:spcAft>
                <a:spcPts val="0"/>
              </a:spcAft>
              <a:buClr>
                <a:schemeClr val="dk1"/>
              </a:buClr>
              <a:buSzPts val="2100"/>
              <a:buFont typeface="Calibri"/>
              <a:buAutoNum type="arabicPeriod"/>
            </a:pPr>
            <a:r>
              <a:rPr lang="en-GB" sz="2100">
                <a:solidFill>
                  <a:schemeClr val="dk1"/>
                </a:solidFill>
                <a:latin typeface="Calibri"/>
                <a:ea typeface="Calibri"/>
                <a:cs typeface="Calibri"/>
                <a:sym typeface="Calibri"/>
              </a:rPr>
              <a:t>It should have no projecting parts.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p:nvPr/>
        </p:nvSpPr>
        <p:spPr>
          <a:xfrm>
            <a:off x="287134" y="261748"/>
            <a:ext cx="52282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Calibri"/>
                <a:ea typeface="Calibri"/>
                <a:cs typeface="Calibri"/>
                <a:sym typeface="Calibri"/>
              </a:rPr>
              <a:t>TYPES OF SHAFTS COUPLINGS</a:t>
            </a:r>
            <a:endParaRPr/>
          </a:p>
        </p:txBody>
      </p:sp>
      <p:sp>
        <p:nvSpPr>
          <p:cNvPr id="108" name="Google Shape;108;p4"/>
          <p:cNvSpPr/>
          <p:nvPr/>
        </p:nvSpPr>
        <p:spPr>
          <a:xfrm>
            <a:off x="287134" y="990934"/>
            <a:ext cx="11585997" cy="537448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Shaft couplings are divided into two main groups as follows : </a:t>
            </a:r>
            <a:endParaRPr/>
          </a:p>
          <a:p>
            <a:pPr indent="-457200" lvl="0" marL="457200" marR="0" rtl="0" algn="just">
              <a:lnSpc>
                <a:spcPct val="150000"/>
              </a:lnSpc>
              <a:spcBef>
                <a:spcPts val="0"/>
              </a:spcBef>
              <a:spcAft>
                <a:spcPts val="0"/>
              </a:spcAft>
              <a:buClr>
                <a:schemeClr val="dk1"/>
              </a:buClr>
              <a:buSzPts val="2100"/>
              <a:buFont typeface="Calibri"/>
              <a:buAutoNum type="arabicPeriod"/>
            </a:pPr>
            <a:r>
              <a:rPr b="1" lang="en-GB" sz="2100">
                <a:solidFill>
                  <a:schemeClr val="dk1"/>
                </a:solidFill>
                <a:latin typeface="Calibri"/>
                <a:ea typeface="Calibri"/>
                <a:cs typeface="Calibri"/>
                <a:sym typeface="Calibri"/>
              </a:rPr>
              <a:t>Rigid coupling. </a:t>
            </a:r>
            <a:r>
              <a:rPr lang="en-GB" sz="2100">
                <a:solidFill>
                  <a:schemeClr val="dk1"/>
                </a:solidFill>
                <a:latin typeface="Calibri"/>
                <a:ea typeface="Calibri"/>
                <a:cs typeface="Calibri"/>
                <a:sym typeface="Calibri"/>
              </a:rPr>
              <a:t>It is used to connect two shafts which are perfectly aligned. Following types of rigid coupling are important from the subject point of view : </a:t>
            </a:r>
            <a:endParaRPr/>
          </a:p>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		(a) Sleeve or muff coupling. </a:t>
            </a:r>
            <a:endParaRPr/>
          </a:p>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		(b) Clamp or split-muff or compression coupling, and </a:t>
            </a:r>
            <a:endParaRPr/>
          </a:p>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		(c) Flange coupling. </a:t>
            </a:r>
            <a:endParaRPr/>
          </a:p>
          <a:p>
            <a:pPr indent="0" lvl="0" marL="0" marR="0" rtl="0" algn="just">
              <a:lnSpc>
                <a:spcPct val="150000"/>
              </a:lnSpc>
              <a:spcBef>
                <a:spcPts val="0"/>
              </a:spcBef>
              <a:spcAft>
                <a:spcPts val="0"/>
              </a:spcAft>
              <a:buNone/>
            </a:pPr>
            <a:r>
              <a:rPr b="1" lang="en-GB" sz="2100">
                <a:solidFill>
                  <a:schemeClr val="dk1"/>
                </a:solidFill>
                <a:latin typeface="Calibri"/>
                <a:ea typeface="Calibri"/>
                <a:cs typeface="Calibri"/>
                <a:sym typeface="Calibri"/>
              </a:rPr>
              <a:t>2. Flexible coupling. </a:t>
            </a:r>
            <a:r>
              <a:rPr lang="en-GB" sz="2100">
                <a:solidFill>
                  <a:schemeClr val="dk1"/>
                </a:solidFill>
                <a:latin typeface="Calibri"/>
                <a:ea typeface="Calibri"/>
                <a:cs typeface="Calibri"/>
                <a:sym typeface="Calibri"/>
              </a:rPr>
              <a:t>It is used to connect two shafts having both lateral and angular misalignment. Following types of flexible coupling are important from the subject point of view : </a:t>
            </a:r>
            <a:endParaRPr/>
          </a:p>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		(a) Bushed pin type coupling, </a:t>
            </a:r>
            <a:endParaRPr/>
          </a:p>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		(b) Universal coupling, and </a:t>
            </a:r>
            <a:endParaRPr/>
          </a:p>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		(c) Oldham coupling.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nvSpPr>
        <p:spPr>
          <a:xfrm>
            <a:off x="3124200" y="2828835"/>
            <a:ext cx="59436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7200">
                <a:solidFill>
                  <a:schemeClr val="dk1"/>
                </a:solidFill>
                <a:latin typeface="Calibri"/>
                <a:ea typeface="Calibri"/>
                <a:cs typeface="Calibri"/>
                <a:sym typeface="Calibri"/>
              </a:rPr>
              <a:t>Rigid Coupling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p:nvPr/>
        </p:nvSpPr>
        <p:spPr>
          <a:xfrm>
            <a:off x="369700" y="337639"/>
            <a:ext cx="510447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Calibri"/>
                <a:ea typeface="Calibri"/>
                <a:cs typeface="Calibri"/>
                <a:sym typeface="Calibri"/>
              </a:rPr>
              <a:t>SLEEVE OR MUFF-COUPLING </a:t>
            </a:r>
            <a:endParaRPr/>
          </a:p>
        </p:txBody>
      </p:sp>
      <p:pic>
        <p:nvPicPr>
          <p:cNvPr id="119" name="Google Shape;119;p6"/>
          <p:cNvPicPr preferRelativeResize="0"/>
          <p:nvPr/>
        </p:nvPicPr>
        <p:blipFill rotWithShape="1">
          <a:blip r:embed="rId3">
            <a:alphaModFix/>
          </a:blip>
          <a:srcRect b="32644" l="30934" r="28411" t="35048"/>
          <a:stretch/>
        </p:blipFill>
        <p:spPr>
          <a:xfrm>
            <a:off x="6401341" y="803834"/>
            <a:ext cx="5420959" cy="2422131"/>
          </a:xfrm>
          <a:prstGeom prst="rect">
            <a:avLst/>
          </a:prstGeom>
          <a:noFill/>
          <a:ln>
            <a:noFill/>
          </a:ln>
        </p:spPr>
      </p:pic>
      <p:sp>
        <p:nvSpPr>
          <p:cNvPr id="120" name="Google Shape;120;p6"/>
          <p:cNvSpPr/>
          <p:nvPr/>
        </p:nvSpPr>
        <p:spPr>
          <a:xfrm>
            <a:off x="369700" y="1163644"/>
            <a:ext cx="5144834" cy="246599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GB" sz="2100">
                <a:solidFill>
                  <a:schemeClr val="dk1"/>
                </a:solidFill>
                <a:latin typeface="Calibri"/>
                <a:ea typeface="Calibri"/>
                <a:cs typeface="Calibri"/>
                <a:sym typeface="Calibri"/>
              </a:rPr>
              <a:t>It is the simplest type of rigid coupling, made of cast iron. It consists of a hollow cylinder whose inner diameter is the same as that of the shaft. It is fitted over the ends of the two shafts by means of a gib head key,</a:t>
            </a:r>
            <a:endParaRPr/>
          </a:p>
        </p:txBody>
      </p:sp>
      <p:pic>
        <p:nvPicPr>
          <p:cNvPr id="121" name="Google Shape;121;p6"/>
          <p:cNvPicPr preferRelativeResize="0"/>
          <p:nvPr/>
        </p:nvPicPr>
        <p:blipFill rotWithShape="1">
          <a:blip r:embed="rId4">
            <a:alphaModFix/>
          </a:blip>
          <a:srcRect b="49567" l="25636" r="45823" t="40816"/>
          <a:stretch/>
        </p:blipFill>
        <p:spPr>
          <a:xfrm>
            <a:off x="311247" y="4208292"/>
            <a:ext cx="6090094" cy="1153550"/>
          </a:xfrm>
          <a:prstGeom prst="rect">
            <a:avLst/>
          </a:prstGeom>
          <a:noFill/>
          <a:ln>
            <a:noFill/>
          </a:ln>
        </p:spPr>
      </p:pic>
      <p:pic>
        <p:nvPicPr>
          <p:cNvPr id="122" name="Google Shape;122;p6"/>
          <p:cNvPicPr preferRelativeResize="0"/>
          <p:nvPr/>
        </p:nvPicPr>
        <p:blipFill rotWithShape="1">
          <a:blip r:embed="rId5">
            <a:alphaModFix/>
          </a:blip>
          <a:srcRect b="14583" l="13360" r="11991" t="16968"/>
          <a:stretch/>
        </p:blipFill>
        <p:spPr>
          <a:xfrm>
            <a:off x="6401341" y="3629640"/>
            <a:ext cx="5420958" cy="2796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7"/>
          <p:cNvPicPr preferRelativeResize="0"/>
          <p:nvPr/>
        </p:nvPicPr>
        <p:blipFill rotWithShape="1">
          <a:blip r:embed="rId3">
            <a:alphaModFix/>
          </a:blip>
          <a:srcRect b="30913" l="26393" r="23871" t="46971"/>
          <a:stretch/>
        </p:blipFill>
        <p:spPr>
          <a:xfrm>
            <a:off x="1130104" y="380560"/>
            <a:ext cx="9931792" cy="2482946"/>
          </a:xfrm>
          <a:prstGeom prst="rect">
            <a:avLst/>
          </a:prstGeom>
          <a:noFill/>
          <a:ln>
            <a:noFill/>
          </a:ln>
        </p:spPr>
      </p:pic>
      <p:pic>
        <p:nvPicPr>
          <p:cNvPr id="128" name="Google Shape;128;p7"/>
          <p:cNvPicPr preferRelativeResize="0"/>
          <p:nvPr/>
        </p:nvPicPr>
        <p:blipFill rotWithShape="1">
          <a:blip r:embed="rId4">
            <a:alphaModFix/>
          </a:blip>
          <a:srcRect b="0" l="0" r="0" t="0"/>
          <a:stretch/>
        </p:blipFill>
        <p:spPr>
          <a:xfrm>
            <a:off x="662146" y="2863506"/>
            <a:ext cx="10867708" cy="36139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nvSpPr>
        <p:spPr>
          <a:xfrm>
            <a:off x="146448" y="113050"/>
            <a:ext cx="11912202" cy="207120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GB" sz="2200">
                <a:solidFill>
                  <a:schemeClr val="dk1"/>
                </a:solidFill>
                <a:latin typeface="Calibri"/>
                <a:ea typeface="Calibri"/>
                <a:cs typeface="Calibri"/>
                <a:sym typeface="Calibri"/>
              </a:rPr>
              <a:t>Design and make a neat dimensioned sketch of a muff coupling which is used to connect two steel shafts transmitting 40 kW at 350 r.p.m. The material for the shafts and key is plain carbon steel for which allowable shear and crushing stresses may be taken as 40 MPa and 80 MPa respectively. The material for the muff is cast iron for which the allowable shear stress may be assumed as 15 MPa.</a:t>
            </a:r>
            <a:endParaRPr sz="2200">
              <a:solidFill>
                <a:schemeClr val="dk1"/>
              </a:solidFill>
              <a:latin typeface="Calibri"/>
              <a:ea typeface="Calibri"/>
              <a:cs typeface="Calibri"/>
              <a:sym typeface="Calibri"/>
            </a:endParaRPr>
          </a:p>
        </p:txBody>
      </p:sp>
      <p:sp>
        <p:nvSpPr>
          <p:cNvPr id="134" name="Google Shape;134;p8"/>
          <p:cNvSpPr txBox="1"/>
          <p:nvPr/>
        </p:nvSpPr>
        <p:spPr>
          <a:xfrm>
            <a:off x="960836" y="2295822"/>
            <a:ext cx="5949552" cy="308687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GB" sz="2200">
                <a:solidFill>
                  <a:schemeClr val="dk1"/>
                </a:solidFill>
                <a:latin typeface="Calibri"/>
                <a:ea typeface="Calibri"/>
                <a:cs typeface="Calibri"/>
                <a:sym typeface="Calibri"/>
              </a:rPr>
              <a:t>Given : </a:t>
            </a:r>
            <a:endParaRPr/>
          </a:p>
          <a:p>
            <a:pPr indent="0" lvl="0" marL="0" marR="0" rtl="0" algn="just">
              <a:lnSpc>
                <a:spcPct val="150000"/>
              </a:lnSpc>
              <a:spcBef>
                <a:spcPts val="0"/>
              </a:spcBef>
              <a:spcAft>
                <a:spcPts val="0"/>
              </a:spcAft>
              <a:buNone/>
            </a:pPr>
            <a:r>
              <a:rPr lang="en-GB" sz="2200">
                <a:solidFill>
                  <a:schemeClr val="dk1"/>
                </a:solidFill>
                <a:latin typeface="Calibri"/>
                <a:ea typeface="Calibri"/>
                <a:cs typeface="Calibri"/>
                <a:sym typeface="Calibri"/>
              </a:rPr>
              <a:t>P = 40 kW = 40 × 10</a:t>
            </a:r>
            <a:r>
              <a:rPr baseline="30000" lang="en-GB" sz="2200">
                <a:solidFill>
                  <a:schemeClr val="dk1"/>
                </a:solidFill>
                <a:latin typeface="Calibri"/>
                <a:ea typeface="Calibri"/>
                <a:cs typeface="Calibri"/>
                <a:sym typeface="Calibri"/>
              </a:rPr>
              <a:t>3</a:t>
            </a:r>
            <a:r>
              <a:rPr lang="en-GB" sz="2200">
                <a:solidFill>
                  <a:schemeClr val="dk1"/>
                </a:solidFill>
                <a:latin typeface="Calibri"/>
                <a:ea typeface="Calibri"/>
                <a:cs typeface="Calibri"/>
                <a:sym typeface="Calibri"/>
              </a:rPr>
              <a:t> W; </a:t>
            </a:r>
            <a:endParaRPr/>
          </a:p>
          <a:p>
            <a:pPr indent="0" lvl="0" marL="0" marR="0" rtl="0" algn="just">
              <a:lnSpc>
                <a:spcPct val="150000"/>
              </a:lnSpc>
              <a:spcBef>
                <a:spcPts val="0"/>
              </a:spcBef>
              <a:spcAft>
                <a:spcPts val="0"/>
              </a:spcAft>
              <a:buNone/>
            </a:pPr>
            <a:r>
              <a:rPr lang="en-GB" sz="2200">
                <a:solidFill>
                  <a:schemeClr val="dk1"/>
                </a:solidFill>
                <a:latin typeface="Calibri"/>
                <a:ea typeface="Calibri"/>
                <a:cs typeface="Calibri"/>
                <a:sym typeface="Calibri"/>
              </a:rPr>
              <a:t>N = 350 r.p.m.; </a:t>
            </a:r>
            <a:endParaRPr/>
          </a:p>
          <a:p>
            <a:pPr indent="0" lvl="0" marL="0" marR="0" rtl="0" algn="just">
              <a:lnSpc>
                <a:spcPct val="150000"/>
              </a:lnSpc>
              <a:spcBef>
                <a:spcPts val="0"/>
              </a:spcBef>
              <a:spcAft>
                <a:spcPts val="0"/>
              </a:spcAft>
              <a:buNone/>
            </a:pPr>
            <a:r>
              <a:rPr lang="en-GB" sz="2200">
                <a:solidFill>
                  <a:schemeClr val="dk1"/>
                </a:solidFill>
                <a:latin typeface="Calibri"/>
                <a:ea typeface="Calibri"/>
                <a:cs typeface="Calibri"/>
                <a:sym typeface="Calibri"/>
              </a:rPr>
              <a:t>τ</a:t>
            </a:r>
            <a:r>
              <a:rPr baseline="-25000" lang="en-GB" sz="2200">
                <a:solidFill>
                  <a:schemeClr val="dk1"/>
                </a:solidFill>
                <a:latin typeface="Calibri"/>
                <a:ea typeface="Calibri"/>
                <a:cs typeface="Calibri"/>
                <a:sym typeface="Calibri"/>
              </a:rPr>
              <a:t>s </a:t>
            </a:r>
            <a:r>
              <a:rPr lang="en-GB" sz="2200">
                <a:solidFill>
                  <a:schemeClr val="dk1"/>
                </a:solidFill>
                <a:latin typeface="Calibri"/>
                <a:ea typeface="Calibri"/>
                <a:cs typeface="Calibri"/>
                <a:sym typeface="Calibri"/>
              </a:rPr>
              <a:t>= 40 MPa = 40 N/mm2; </a:t>
            </a:r>
            <a:endParaRPr/>
          </a:p>
          <a:p>
            <a:pPr indent="0" lvl="0" marL="0" marR="0" rtl="0" algn="just">
              <a:lnSpc>
                <a:spcPct val="150000"/>
              </a:lnSpc>
              <a:spcBef>
                <a:spcPts val="0"/>
              </a:spcBef>
              <a:spcAft>
                <a:spcPts val="0"/>
              </a:spcAft>
              <a:buNone/>
            </a:pPr>
            <a:r>
              <a:rPr lang="en-GB" sz="2200">
                <a:solidFill>
                  <a:schemeClr val="dk1"/>
                </a:solidFill>
                <a:latin typeface="Calibri"/>
                <a:ea typeface="Calibri"/>
                <a:cs typeface="Calibri"/>
                <a:sym typeface="Calibri"/>
              </a:rPr>
              <a:t>σ</a:t>
            </a:r>
            <a:r>
              <a:rPr baseline="-25000" lang="en-GB" sz="2200">
                <a:solidFill>
                  <a:schemeClr val="dk1"/>
                </a:solidFill>
                <a:latin typeface="Calibri"/>
                <a:ea typeface="Calibri"/>
                <a:cs typeface="Calibri"/>
                <a:sym typeface="Calibri"/>
              </a:rPr>
              <a:t>cs</a:t>
            </a:r>
            <a:r>
              <a:rPr lang="en-GB" sz="2200">
                <a:solidFill>
                  <a:schemeClr val="dk1"/>
                </a:solidFill>
                <a:latin typeface="Calibri"/>
                <a:ea typeface="Calibri"/>
                <a:cs typeface="Calibri"/>
                <a:sym typeface="Calibri"/>
              </a:rPr>
              <a:t> = 80 MPa = 80 N/mm2; </a:t>
            </a:r>
            <a:endParaRPr/>
          </a:p>
          <a:p>
            <a:pPr indent="0" lvl="0" marL="0" marR="0" rtl="0" algn="just">
              <a:lnSpc>
                <a:spcPct val="150000"/>
              </a:lnSpc>
              <a:spcBef>
                <a:spcPts val="0"/>
              </a:spcBef>
              <a:spcAft>
                <a:spcPts val="0"/>
              </a:spcAft>
              <a:buNone/>
            </a:pPr>
            <a:r>
              <a:rPr lang="en-GB" sz="2200">
                <a:solidFill>
                  <a:schemeClr val="dk1"/>
                </a:solidFill>
                <a:latin typeface="Calibri"/>
                <a:ea typeface="Calibri"/>
                <a:cs typeface="Calibri"/>
                <a:sym typeface="Calibri"/>
              </a:rPr>
              <a:t>τ</a:t>
            </a:r>
            <a:r>
              <a:rPr baseline="-25000" lang="en-GB" sz="2200">
                <a:solidFill>
                  <a:schemeClr val="dk1"/>
                </a:solidFill>
                <a:latin typeface="Calibri"/>
                <a:ea typeface="Calibri"/>
                <a:cs typeface="Calibri"/>
                <a:sym typeface="Calibri"/>
              </a:rPr>
              <a:t>c</a:t>
            </a:r>
            <a:r>
              <a:rPr lang="en-GB" sz="2200">
                <a:solidFill>
                  <a:schemeClr val="dk1"/>
                </a:solidFill>
                <a:latin typeface="Calibri"/>
                <a:ea typeface="Calibri"/>
                <a:cs typeface="Calibri"/>
                <a:sym typeface="Calibri"/>
              </a:rPr>
              <a:t> = 15 MPa = 15 N/mm2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9"/>
          <p:cNvGrpSpPr/>
          <p:nvPr/>
        </p:nvGrpSpPr>
        <p:grpSpPr>
          <a:xfrm>
            <a:off x="1009790" y="240509"/>
            <a:ext cx="10172419" cy="6376982"/>
            <a:chOff x="417923" y="309562"/>
            <a:chExt cx="10172419" cy="6376982"/>
          </a:xfrm>
        </p:grpSpPr>
        <p:pic>
          <p:nvPicPr>
            <p:cNvPr id="140" name="Google Shape;140;p9"/>
            <p:cNvPicPr preferRelativeResize="0"/>
            <p:nvPr/>
          </p:nvPicPr>
          <p:blipFill rotWithShape="1">
            <a:blip r:embed="rId3">
              <a:alphaModFix/>
            </a:blip>
            <a:srcRect b="0" l="0" r="0" t="0"/>
            <a:stretch/>
          </p:blipFill>
          <p:spPr>
            <a:xfrm>
              <a:off x="417923" y="309562"/>
              <a:ext cx="6358344" cy="3119438"/>
            </a:xfrm>
            <a:prstGeom prst="rect">
              <a:avLst/>
            </a:prstGeom>
            <a:noFill/>
            <a:ln>
              <a:noFill/>
            </a:ln>
          </p:spPr>
        </p:pic>
        <p:pic>
          <p:nvPicPr>
            <p:cNvPr id="141" name="Google Shape;141;p9"/>
            <p:cNvPicPr preferRelativeResize="0"/>
            <p:nvPr/>
          </p:nvPicPr>
          <p:blipFill rotWithShape="1">
            <a:blip r:embed="rId4">
              <a:alphaModFix/>
            </a:blip>
            <a:srcRect b="0" l="0" r="0" t="0"/>
            <a:stretch/>
          </p:blipFill>
          <p:spPr>
            <a:xfrm>
              <a:off x="1081087" y="3567106"/>
              <a:ext cx="9509255" cy="3119438"/>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2022-03-30T06:30:43Z</dcterms:created>
  <dc:creator>Doctor_Strange</dc:creator>
</cp:coreProperties>
</file>