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6" roundtripDataSignature="AMtx7misabZF7ZsXhGryaRI/siUlpxfKr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87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5" name="Google Shape;185;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1" name="Google Shape;191;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		</a:t>
            </a:r>
            <a:endParaRPr/>
          </a:p>
        </p:txBody>
      </p:sp>
      <p:sp>
        <p:nvSpPr>
          <p:cNvPr id="89" name="Google Shape;8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5" name="Google Shape;9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3" name="Google Shape;10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0" name="Google Shape;11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8" name="Google Shape;118;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4" name="Google Shape;12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2" name="Google Shape;132;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9" name="Google Shape;179;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4"/>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1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7"/>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7"/>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1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2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2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1"/>
          <p:cNvSpPr>
            <a:spLocks noGrp="1"/>
          </p:cNvSpPr>
          <p:nvPr>
            <p:ph type="pic" idx="2"/>
          </p:nvPr>
        </p:nvSpPr>
        <p:spPr>
          <a:xfrm>
            <a:off x="5183188" y="987425"/>
            <a:ext cx="6172200" cy="4873625"/>
          </a:xfrm>
          <a:prstGeom prst="rect">
            <a:avLst/>
          </a:prstGeom>
          <a:noFill/>
          <a:ln>
            <a:noFill/>
          </a:ln>
        </p:spPr>
      </p:sp>
      <p:sp>
        <p:nvSpPr>
          <p:cNvPr id="64" name="Google Shape;64;p2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5"/>
        <p:cNvGrpSpPr/>
        <p:nvPr/>
      </p:nvGrpSpPr>
      <p:grpSpPr>
        <a:xfrm>
          <a:off x="0" y="0"/>
          <a:ext cx="0" cy="0"/>
          <a:chOff x="0" y="0"/>
          <a:chExt cx="0" cy="0"/>
        </a:xfrm>
      </p:grpSpPr>
      <p:sp>
        <p:nvSpPr>
          <p:cNvPr id="6" name="Google Shape;6;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1801680" y="407017"/>
            <a:ext cx="8425532" cy="390876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7000" b="1" i="0" u="none" strike="noStrike" cap="none">
                <a:solidFill>
                  <a:srgbClr val="DBDBDB"/>
                </a:solidFill>
                <a:latin typeface="Calibri"/>
                <a:ea typeface="Calibri"/>
                <a:cs typeface="Calibri"/>
                <a:sym typeface="Calibri"/>
              </a:rPr>
              <a:t>DESIGN OF MACHINE ELEMENTS-I</a:t>
            </a:r>
            <a:endParaRPr/>
          </a:p>
          <a:p>
            <a:pPr marL="0" marR="0" lvl="0" indent="0" algn="ctr" rtl="0">
              <a:spcBef>
                <a:spcPts val="0"/>
              </a:spcBef>
              <a:spcAft>
                <a:spcPts val="0"/>
              </a:spcAft>
              <a:buNone/>
            </a:pPr>
            <a:r>
              <a:rPr lang="en-GB" sz="5400" b="1" i="0" u="none" strike="noStrike" cap="none">
                <a:solidFill>
                  <a:schemeClr val="dk1"/>
                </a:solidFill>
                <a:latin typeface="Calibri"/>
                <a:ea typeface="Calibri"/>
                <a:cs typeface="Calibri"/>
                <a:sym typeface="Calibri"/>
              </a:rPr>
              <a:t>BME 2201</a:t>
            </a:r>
            <a:endParaRPr/>
          </a:p>
          <a:p>
            <a:pPr marL="0" marR="0" lvl="0" indent="0" algn="ctr" rtl="0">
              <a:spcBef>
                <a:spcPts val="0"/>
              </a:spcBef>
              <a:spcAft>
                <a:spcPts val="0"/>
              </a:spcAft>
              <a:buNone/>
            </a:pPr>
            <a:r>
              <a:rPr lang="en-GB" sz="5400" b="1" i="0" u="none" strike="noStrike" cap="none">
                <a:solidFill>
                  <a:schemeClr val="dk1"/>
                </a:solidFill>
                <a:latin typeface="Calibri"/>
                <a:ea typeface="Calibri"/>
                <a:cs typeface="Calibri"/>
                <a:sym typeface="Calibri"/>
              </a:rPr>
              <a:t>Lecture 3 Module 1</a:t>
            </a:r>
            <a:endParaRPr sz="5400" b="1" i="0" u="none" strike="noStrike" cap="none">
              <a:solidFill>
                <a:schemeClr val="dk1"/>
              </a:solidFill>
              <a:latin typeface="Calibri"/>
              <a:ea typeface="Calibri"/>
              <a:cs typeface="Calibri"/>
              <a:sym typeface="Calibri"/>
            </a:endParaRPr>
          </a:p>
        </p:txBody>
      </p:sp>
      <p:sp>
        <p:nvSpPr>
          <p:cNvPr id="85" name="Google Shape;85;p1"/>
          <p:cNvSpPr txBox="1"/>
          <p:nvPr/>
        </p:nvSpPr>
        <p:spPr>
          <a:xfrm>
            <a:off x="8679765" y="5387926"/>
            <a:ext cx="3376247" cy="132343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b="1" i="0" u="none" strike="noStrike" cap="none">
                <a:solidFill>
                  <a:schemeClr val="dk1"/>
                </a:solidFill>
                <a:latin typeface="Calibri"/>
                <a:ea typeface="Calibri"/>
                <a:cs typeface="Calibri"/>
                <a:sym typeface="Calibri"/>
              </a:rPr>
              <a:t>Dinesh Kumar</a:t>
            </a:r>
            <a:endParaRPr/>
          </a:p>
          <a:p>
            <a:pPr marL="0" marR="0" lvl="0" indent="0" algn="l" rtl="0">
              <a:spcBef>
                <a:spcPts val="0"/>
              </a:spcBef>
              <a:spcAft>
                <a:spcPts val="0"/>
              </a:spcAft>
              <a:buNone/>
            </a:pPr>
            <a:r>
              <a:rPr lang="en-GB" sz="2000" b="1">
                <a:solidFill>
                  <a:schemeClr val="dk1"/>
                </a:solidFill>
                <a:latin typeface="Calibri"/>
                <a:ea typeface="Calibri"/>
                <a:cs typeface="Calibri"/>
                <a:sym typeface="Calibri"/>
              </a:rPr>
              <a:t>Assistant Professor </a:t>
            </a:r>
            <a:endParaRPr/>
          </a:p>
          <a:p>
            <a:pPr marL="0" marR="0" lvl="0" indent="0" algn="l" rtl="0">
              <a:spcBef>
                <a:spcPts val="0"/>
              </a:spcBef>
              <a:spcAft>
                <a:spcPts val="0"/>
              </a:spcAft>
              <a:buNone/>
            </a:pPr>
            <a:r>
              <a:rPr lang="en-GB" sz="2000" b="1">
                <a:solidFill>
                  <a:schemeClr val="dk1"/>
                </a:solidFill>
                <a:latin typeface="Calibri"/>
                <a:ea typeface="Calibri"/>
                <a:cs typeface="Calibri"/>
                <a:sym typeface="Calibri"/>
              </a:rPr>
              <a:t>School of Engineering</a:t>
            </a:r>
            <a:endParaRPr/>
          </a:p>
          <a:p>
            <a:pPr marL="0" marR="0" lvl="0" indent="0" algn="l" rtl="0">
              <a:spcBef>
                <a:spcPts val="0"/>
              </a:spcBef>
              <a:spcAft>
                <a:spcPts val="0"/>
              </a:spcAft>
              <a:buNone/>
            </a:pPr>
            <a:r>
              <a:rPr lang="en-GB" sz="2000" b="1">
                <a:solidFill>
                  <a:schemeClr val="dk1"/>
                </a:solidFill>
                <a:latin typeface="Calibri"/>
                <a:ea typeface="Calibri"/>
                <a:cs typeface="Calibri"/>
                <a:sym typeface="Calibri"/>
              </a:rPr>
              <a:t>DYPIU</a:t>
            </a:r>
            <a:endParaRPr sz="2000" b="1">
              <a:solidFill>
                <a:schemeClr val="dk1"/>
              </a:solidFill>
              <a:latin typeface="Calibri"/>
              <a:ea typeface="Calibri"/>
              <a:cs typeface="Calibri"/>
              <a:sym typeface="Calibri"/>
            </a:endParaRPr>
          </a:p>
        </p:txBody>
      </p:sp>
      <p:sp>
        <p:nvSpPr>
          <p:cNvPr id="86" name="Google Shape;86;p1"/>
          <p:cNvSpPr txBox="1"/>
          <p:nvPr/>
        </p:nvSpPr>
        <p:spPr>
          <a:xfrm>
            <a:off x="2146" y="2725805"/>
            <a:ext cx="12192000" cy="617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2800">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10"/>
          <p:cNvSpPr/>
          <p:nvPr/>
        </p:nvSpPr>
        <p:spPr>
          <a:xfrm>
            <a:off x="220394" y="969722"/>
            <a:ext cx="11779348" cy="4420890"/>
          </a:xfrm>
          <a:prstGeom prst="rect">
            <a:avLst/>
          </a:prstGeom>
          <a:noFill/>
          <a:ln>
            <a:noFill/>
          </a:ln>
        </p:spPr>
        <p:txBody>
          <a:bodyPr spcFirstLastPara="1" wrap="square" lIns="91425" tIns="45700" rIns="91425" bIns="45700" anchor="t" anchorCtr="0">
            <a:spAutoFit/>
          </a:bodyPr>
          <a:lstStyle/>
          <a:p>
            <a:pPr marL="457200" marR="0" lvl="0" indent="-457200" algn="just" rtl="0">
              <a:lnSpc>
                <a:spcPct val="200000"/>
              </a:lnSpc>
              <a:spcBef>
                <a:spcPts val="0"/>
              </a:spcBef>
              <a:spcAft>
                <a:spcPts val="0"/>
              </a:spcAft>
              <a:buClr>
                <a:schemeClr val="dk1"/>
              </a:buClr>
              <a:buSzPts val="2400"/>
              <a:buFont typeface="Calibri"/>
              <a:buAutoNum type="arabicPeriod" startAt="4"/>
            </a:pPr>
            <a:r>
              <a:rPr lang="en-GB" sz="2400" b="1" i="1">
                <a:solidFill>
                  <a:schemeClr val="dk1"/>
                </a:solidFill>
                <a:latin typeface="Calibri"/>
                <a:ea typeface="Calibri"/>
                <a:cs typeface="Calibri"/>
                <a:sym typeface="Calibri"/>
              </a:rPr>
              <a:t>Stiffness</a:t>
            </a:r>
            <a:r>
              <a:rPr lang="en-GB" sz="2400">
                <a:solidFill>
                  <a:schemeClr val="dk1"/>
                </a:solidFill>
                <a:latin typeface="Calibri"/>
                <a:ea typeface="Calibri"/>
                <a:cs typeface="Calibri"/>
                <a:sym typeface="Calibri"/>
              </a:rPr>
              <a:t> or rigidity is deﬁned as the ability of the material to resist deformation under the       </a:t>
            </a:r>
            <a:endParaRPr/>
          </a:p>
          <a:p>
            <a:pPr marL="0" marR="0" lvl="0" indent="0" algn="just" rtl="0">
              <a:lnSpc>
                <a:spcPct val="200000"/>
              </a:lnSpc>
              <a:spcBef>
                <a:spcPts val="0"/>
              </a:spcBef>
              <a:spcAft>
                <a:spcPts val="0"/>
              </a:spcAft>
              <a:buNone/>
            </a:pPr>
            <a:r>
              <a:rPr lang="en-GB" sz="2400">
                <a:solidFill>
                  <a:schemeClr val="dk1"/>
                </a:solidFill>
                <a:latin typeface="Calibri"/>
                <a:ea typeface="Calibri"/>
                <a:cs typeface="Calibri"/>
                <a:sym typeface="Calibri"/>
              </a:rPr>
              <a:t>       action of an external load. </a:t>
            </a:r>
            <a:endParaRPr/>
          </a:p>
          <a:p>
            <a:pPr marL="457200" marR="0" lvl="0" indent="-457200" algn="just" rtl="0">
              <a:lnSpc>
                <a:spcPct val="200000"/>
              </a:lnSpc>
              <a:spcBef>
                <a:spcPts val="0"/>
              </a:spcBef>
              <a:spcAft>
                <a:spcPts val="0"/>
              </a:spcAft>
              <a:buClr>
                <a:schemeClr val="dk1"/>
              </a:buClr>
              <a:buSzPts val="2400"/>
              <a:buFont typeface="Calibri"/>
              <a:buAutoNum type="arabicPeriod" startAt="5"/>
            </a:pPr>
            <a:r>
              <a:rPr lang="en-GB" sz="2400" b="1" i="1">
                <a:solidFill>
                  <a:schemeClr val="dk1"/>
                </a:solidFill>
                <a:latin typeface="Calibri"/>
                <a:ea typeface="Calibri"/>
                <a:cs typeface="Calibri"/>
                <a:sym typeface="Calibri"/>
              </a:rPr>
              <a:t>Resilience</a:t>
            </a:r>
            <a:r>
              <a:rPr lang="en-GB" sz="2400">
                <a:solidFill>
                  <a:schemeClr val="dk1"/>
                </a:solidFill>
                <a:latin typeface="Calibri"/>
                <a:ea typeface="Calibri"/>
                <a:cs typeface="Calibri"/>
                <a:sym typeface="Calibri"/>
              </a:rPr>
              <a:t> is deﬁned as the ability of the material to absorb energy when deformed elastically and to release this energy when unloaded. </a:t>
            </a:r>
            <a:endParaRPr sz="2400">
              <a:solidFill>
                <a:schemeClr val="dk1"/>
              </a:solidFill>
              <a:latin typeface="Calibri"/>
              <a:ea typeface="Calibri"/>
              <a:cs typeface="Calibri"/>
              <a:sym typeface="Calibri"/>
            </a:endParaRPr>
          </a:p>
          <a:p>
            <a:pPr marL="457200" marR="0" lvl="0" indent="-457200" algn="just" rtl="0">
              <a:lnSpc>
                <a:spcPct val="200000"/>
              </a:lnSpc>
              <a:spcBef>
                <a:spcPts val="0"/>
              </a:spcBef>
              <a:spcAft>
                <a:spcPts val="0"/>
              </a:spcAft>
              <a:buClr>
                <a:schemeClr val="dk1"/>
              </a:buClr>
              <a:buSzPts val="2400"/>
              <a:buFont typeface="Calibri"/>
              <a:buAutoNum type="arabicPeriod" startAt="5"/>
            </a:pPr>
            <a:r>
              <a:rPr lang="en-GB" sz="2400" b="1" i="1">
                <a:solidFill>
                  <a:schemeClr val="dk1"/>
                </a:solidFill>
                <a:latin typeface="Calibri"/>
                <a:ea typeface="Calibri"/>
                <a:cs typeface="Calibri"/>
                <a:sym typeface="Calibri"/>
              </a:rPr>
              <a:t>Toughness</a:t>
            </a:r>
            <a:r>
              <a:rPr lang="en-GB" sz="2400">
                <a:solidFill>
                  <a:schemeClr val="dk1"/>
                </a:solidFill>
                <a:latin typeface="Calibri"/>
                <a:ea typeface="Calibri"/>
                <a:cs typeface="Calibri"/>
                <a:sym typeface="Calibri"/>
              </a:rPr>
              <a:t> is deﬁned as the ability of the material to absorb energy before fracture takes place. </a:t>
            </a:r>
            <a:endParaRPr/>
          </a:p>
        </p:txBody>
      </p:sp>
      <p:sp>
        <p:nvSpPr>
          <p:cNvPr id="188" name="Google Shape;188;p10"/>
          <p:cNvSpPr txBox="1"/>
          <p:nvPr/>
        </p:nvSpPr>
        <p:spPr>
          <a:xfrm>
            <a:off x="3024553" y="140677"/>
            <a:ext cx="7554352"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400" b="1">
                <a:solidFill>
                  <a:schemeClr val="dk1"/>
                </a:solidFill>
                <a:latin typeface="Calibri"/>
                <a:ea typeface="Calibri"/>
                <a:cs typeface="Calibri"/>
                <a:sym typeface="Calibri"/>
              </a:rPr>
              <a:t>MECHANICAL PROPERTIES OF ENGINEERING MATERIALS </a:t>
            </a:r>
            <a:endParaRPr sz="2400" b="1">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11"/>
          <p:cNvSpPr/>
          <p:nvPr/>
        </p:nvSpPr>
        <p:spPr>
          <a:xfrm>
            <a:off x="135987" y="589895"/>
            <a:ext cx="11877822" cy="5898218"/>
          </a:xfrm>
          <a:prstGeom prst="rect">
            <a:avLst/>
          </a:prstGeom>
          <a:noFill/>
          <a:ln>
            <a:noFill/>
          </a:ln>
        </p:spPr>
        <p:txBody>
          <a:bodyPr spcFirstLastPara="1" wrap="square" lIns="91425" tIns="45700" rIns="91425" bIns="45700" anchor="t" anchorCtr="0">
            <a:spAutoFit/>
          </a:bodyPr>
          <a:lstStyle/>
          <a:p>
            <a:pPr marL="457200" marR="0" lvl="0" indent="-457200" algn="just" rtl="0">
              <a:lnSpc>
                <a:spcPct val="200000"/>
              </a:lnSpc>
              <a:spcBef>
                <a:spcPts val="0"/>
              </a:spcBef>
              <a:spcAft>
                <a:spcPts val="0"/>
              </a:spcAft>
              <a:buClr>
                <a:schemeClr val="dk1"/>
              </a:buClr>
              <a:buSzPts val="2400"/>
              <a:buFont typeface="Calibri"/>
              <a:buAutoNum type="arabicPeriod" startAt="7"/>
            </a:pPr>
            <a:r>
              <a:rPr lang="en-GB" sz="2400" b="1" i="1">
                <a:solidFill>
                  <a:schemeClr val="dk1"/>
                </a:solidFill>
                <a:latin typeface="Calibri"/>
                <a:ea typeface="Calibri"/>
                <a:cs typeface="Calibri"/>
                <a:sym typeface="Calibri"/>
              </a:rPr>
              <a:t>Malleability </a:t>
            </a:r>
            <a:r>
              <a:rPr lang="en-GB" sz="2400">
                <a:solidFill>
                  <a:schemeClr val="dk1"/>
                </a:solidFill>
                <a:latin typeface="Calibri"/>
                <a:ea typeface="Calibri"/>
                <a:cs typeface="Calibri"/>
                <a:sym typeface="Calibri"/>
              </a:rPr>
              <a:t>is deﬁned as the ability of a material to deform to a greater extent before the sign of crack, when it is subjected to compressive force. </a:t>
            </a:r>
            <a:endParaRPr/>
          </a:p>
          <a:p>
            <a:pPr marL="457200" marR="0" lvl="0" indent="-457200" algn="just" rtl="0">
              <a:lnSpc>
                <a:spcPct val="200000"/>
              </a:lnSpc>
              <a:spcBef>
                <a:spcPts val="0"/>
              </a:spcBef>
              <a:spcAft>
                <a:spcPts val="0"/>
              </a:spcAft>
              <a:buClr>
                <a:schemeClr val="dk1"/>
              </a:buClr>
              <a:buSzPts val="2400"/>
              <a:buFont typeface="Calibri"/>
              <a:buAutoNum type="arabicPeriod" startAt="7"/>
            </a:pPr>
            <a:r>
              <a:rPr lang="en-GB" sz="2400" b="1" i="1">
                <a:solidFill>
                  <a:schemeClr val="dk1"/>
                </a:solidFill>
                <a:latin typeface="Calibri"/>
                <a:ea typeface="Calibri"/>
                <a:cs typeface="Calibri"/>
                <a:sym typeface="Calibri"/>
              </a:rPr>
              <a:t>Ductility</a:t>
            </a:r>
            <a:r>
              <a:rPr lang="en-GB" sz="2400">
                <a:solidFill>
                  <a:schemeClr val="dk1"/>
                </a:solidFill>
                <a:latin typeface="Calibri"/>
                <a:ea typeface="Calibri"/>
                <a:cs typeface="Calibri"/>
                <a:sym typeface="Calibri"/>
              </a:rPr>
              <a:t> is deﬁned as the ability of a material to deform to a greater extent before the sign of crack, when it is subjected to tensile force. </a:t>
            </a:r>
            <a:endParaRPr/>
          </a:p>
          <a:p>
            <a:pPr marL="457200" marR="0" lvl="0" indent="-457200" algn="just" rtl="0">
              <a:lnSpc>
                <a:spcPct val="200000"/>
              </a:lnSpc>
              <a:spcBef>
                <a:spcPts val="0"/>
              </a:spcBef>
              <a:spcAft>
                <a:spcPts val="0"/>
              </a:spcAft>
              <a:buClr>
                <a:schemeClr val="dk1"/>
              </a:buClr>
              <a:buSzPts val="2400"/>
              <a:buFont typeface="Calibri"/>
              <a:buAutoNum type="arabicPeriod" startAt="7"/>
            </a:pPr>
            <a:r>
              <a:rPr lang="en-GB" sz="2400" b="1" i="1">
                <a:solidFill>
                  <a:schemeClr val="dk1"/>
                </a:solidFill>
                <a:latin typeface="Calibri"/>
                <a:ea typeface="Calibri"/>
                <a:cs typeface="Calibri"/>
                <a:sym typeface="Calibri"/>
              </a:rPr>
              <a:t>Brittleness</a:t>
            </a:r>
            <a:r>
              <a:rPr lang="en-GB" sz="2400">
                <a:solidFill>
                  <a:schemeClr val="dk1"/>
                </a:solidFill>
                <a:latin typeface="Calibri"/>
                <a:ea typeface="Calibri"/>
                <a:cs typeface="Calibri"/>
                <a:sym typeface="Calibri"/>
              </a:rPr>
              <a:t> is the property of a material which shows negligible plastic deformation before fracture takes place. </a:t>
            </a:r>
            <a:endParaRPr/>
          </a:p>
          <a:p>
            <a:pPr marL="457200" marR="0" lvl="0" indent="-457200" algn="just" rtl="0">
              <a:lnSpc>
                <a:spcPct val="200000"/>
              </a:lnSpc>
              <a:spcBef>
                <a:spcPts val="0"/>
              </a:spcBef>
              <a:spcAft>
                <a:spcPts val="0"/>
              </a:spcAft>
              <a:buClr>
                <a:schemeClr val="dk1"/>
              </a:buClr>
              <a:buSzPts val="2400"/>
              <a:buFont typeface="Calibri"/>
              <a:buAutoNum type="arabicPeriod" startAt="7"/>
            </a:pPr>
            <a:r>
              <a:rPr lang="en-GB" sz="2400" b="1" i="1">
                <a:solidFill>
                  <a:schemeClr val="dk1"/>
                </a:solidFill>
                <a:latin typeface="Calibri"/>
                <a:ea typeface="Calibri"/>
                <a:cs typeface="Calibri"/>
                <a:sym typeface="Calibri"/>
              </a:rPr>
              <a:t>Hardness</a:t>
            </a:r>
            <a:r>
              <a:rPr lang="en-GB" sz="2400">
                <a:solidFill>
                  <a:schemeClr val="dk1"/>
                </a:solidFill>
                <a:latin typeface="Calibri"/>
                <a:ea typeface="Calibri"/>
                <a:cs typeface="Calibri"/>
                <a:sym typeface="Calibri"/>
              </a:rPr>
              <a:t> is deﬁned as the resistance of the material to penetration or permanent deformation.</a:t>
            </a:r>
            <a:endParaRPr/>
          </a:p>
        </p:txBody>
      </p:sp>
      <p:sp>
        <p:nvSpPr>
          <p:cNvPr id="194" name="Google Shape;194;p11"/>
          <p:cNvSpPr txBox="1"/>
          <p:nvPr/>
        </p:nvSpPr>
        <p:spPr>
          <a:xfrm>
            <a:off x="3024553" y="140677"/>
            <a:ext cx="7554352"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400" b="1">
                <a:solidFill>
                  <a:schemeClr val="dk1"/>
                </a:solidFill>
                <a:latin typeface="Calibri"/>
                <a:ea typeface="Calibri"/>
                <a:cs typeface="Calibri"/>
                <a:sym typeface="Calibri"/>
              </a:rPr>
              <a:t>MECHANICAL PROPERTIES OF ENGINEERING MATERIALS </a:t>
            </a:r>
            <a:endParaRPr sz="2400" b="1">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2"/>
          <p:cNvSpPr txBox="1"/>
          <p:nvPr/>
        </p:nvSpPr>
        <p:spPr>
          <a:xfrm>
            <a:off x="3744684" y="0"/>
            <a:ext cx="4876131"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a:solidFill>
                  <a:schemeClr val="dk1"/>
                </a:solidFill>
                <a:latin typeface="Calibri"/>
                <a:ea typeface="Calibri"/>
                <a:cs typeface="Calibri"/>
                <a:sym typeface="Calibri"/>
              </a:rPr>
              <a:t>USE OF STANDARDS IN DESIGN</a:t>
            </a:r>
            <a:endParaRPr sz="2800" b="1">
              <a:solidFill>
                <a:schemeClr val="dk1"/>
              </a:solidFill>
              <a:latin typeface="Calibri"/>
              <a:ea typeface="Calibri"/>
              <a:cs typeface="Calibri"/>
              <a:sym typeface="Calibri"/>
            </a:endParaRPr>
          </a:p>
        </p:txBody>
      </p:sp>
      <p:sp>
        <p:nvSpPr>
          <p:cNvPr id="92" name="Google Shape;92;p2"/>
          <p:cNvSpPr/>
          <p:nvPr/>
        </p:nvSpPr>
        <p:spPr>
          <a:xfrm>
            <a:off x="173501" y="461665"/>
            <a:ext cx="12018499" cy="5414431"/>
          </a:xfrm>
          <a:prstGeom prst="rect">
            <a:avLst/>
          </a:prstGeom>
          <a:noFill/>
          <a:ln>
            <a:noFill/>
          </a:ln>
        </p:spPr>
        <p:txBody>
          <a:bodyPr spcFirstLastPara="1" wrap="square" lIns="91425" tIns="45700" rIns="91425" bIns="45700" anchor="t" anchorCtr="0">
            <a:spAutoFit/>
          </a:bodyPr>
          <a:lstStyle/>
          <a:p>
            <a:pPr marL="0" marR="0" lvl="0" indent="0" algn="just" rtl="0">
              <a:lnSpc>
                <a:spcPct val="200000"/>
              </a:lnSpc>
              <a:spcBef>
                <a:spcPts val="0"/>
              </a:spcBef>
              <a:spcAft>
                <a:spcPts val="0"/>
              </a:spcAft>
              <a:buNone/>
            </a:pPr>
            <a:r>
              <a:rPr lang="en-GB" sz="2200">
                <a:solidFill>
                  <a:schemeClr val="dk1"/>
                </a:solidFill>
                <a:latin typeface="Calibri"/>
                <a:ea typeface="Calibri"/>
                <a:cs typeface="Calibri"/>
                <a:sym typeface="Calibri"/>
              </a:rPr>
              <a:t>Standardization is deﬁned as obligatory norms, to which various characteristics of a product should conform. The characteristics include materials, dimensions and shape of the component, method of testing and method of marking, packing and storing of the product.</a:t>
            </a:r>
            <a:endParaRPr/>
          </a:p>
          <a:p>
            <a:pPr marL="457200" marR="0" lvl="0" indent="-457200" algn="just" rtl="0">
              <a:lnSpc>
                <a:spcPct val="200000"/>
              </a:lnSpc>
              <a:spcBef>
                <a:spcPts val="0"/>
              </a:spcBef>
              <a:spcAft>
                <a:spcPts val="0"/>
              </a:spcAft>
              <a:buClr>
                <a:srgbClr val="0070C0"/>
              </a:buClr>
              <a:buSzPts val="2200"/>
              <a:buFont typeface="Calibri"/>
              <a:buAutoNum type="arabicPeriod"/>
            </a:pPr>
            <a:r>
              <a:rPr lang="en-GB" sz="2200" b="1" i="1">
                <a:solidFill>
                  <a:srgbClr val="0070C0"/>
                </a:solidFill>
                <a:latin typeface="Calibri"/>
                <a:ea typeface="Calibri"/>
                <a:cs typeface="Calibri"/>
                <a:sym typeface="Calibri"/>
              </a:rPr>
              <a:t>Standards for Materials, their Chemical Compositions, Mechanical Properties and Heat Treatment </a:t>
            </a:r>
            <a:endParaRPr/>
          </a:p>
          <a:p>
            <a:pPr marL="457200" marR="0" lvl="0" indent="-457200" algn="just" rtl="0">
              <a:lnSpc>
                <a:spcPct val="200000"/>
              </a:lnSpc>
              <a:spcBef>
                <a:spcPts val="0"/>
              </a:spcBef>
              <a:spcAft>
                <a:spcPts val="0"/>
              </a:spcAft>
              <a:buClr>
                <a:srgbClr val="0070C0"/>
              </a:buClr>
              <a:buSzPts val="2200"/>
              <a:buFont typeface="Calibri"/>
              <a:buAutoNum type="arabicPeriod"/>
            </a:pPr>
            <a:r>
              <a:rPr lang="en-GB" sz="2200" b="1" i="1">
                <a:solidFill>
                  <a:srgbClr val="0070C0"/>
                </a:solidFill>
                <a:latin typeface="Calibri"/>
                <a:ea typeface="Calibri"/>
                <a:cs typeface="Calibri"/>
                <a:sym typeface="Calibri"/>
              </a:rPr>
              <a:t>Standards for Shapes and Dimensions of Commonly used Machine Elements </a:t>
            </a:r>
            <a:endParaRPr/>
          </a:p>
          <a:p>
            <a:pPr marL="457200" marR="0" lvl="0" indent="-457200" algn="just" rtl="0">
              <a:lnSpc>
                <a:spcPct val="200000"/>
              </a:lnSpc>
              <a:spcBef>
                <a:spcPts val="0"/>
              </a:spcBef>
              <a:spcAft>
                <a:spcPts val="0"/>
              </a:spcAft>
              <a:buClr>
                <a:srgbClr val="0070C0"/>
              </a:buClr>
              <a:buSzPts val="2200"/>
              <a:buFont typeface="Calibri"/>
              <a:buAutoNum type="arabicPeriod"/>
            </a:pPr>
            <a:r>
              <a:rPr lang="en-GB" sz="2200" b="1" i="1">
                <a:solidFill>
                  <a:srgbClr val="0070C0"/>
                </a:solidFill>
                <a:latin typeface="Calibri"/>
                <a:ea typeface="Calibri"/>
                <a:cs typeface="Calibri"/>
                <a:sym typeface="Calibri"/>
              </a:rPr>
              <a:t>Standards for Fits, Tolerances and Surface Finish of Component </a:t>
            </a:r>
            <a:endParaRPr/>
          </a:p>
          <a:p>
            <a:pPr marL="457200" marR="0" lvl="0" indent="-457200" algn="just" rtl="0">
              <a:lnSpc>
                <a:spcPct val="200000"/>
              </a:lnSpc>
              <a:spcBef>
                <a:spcPts val="0"/>
              </a:spcBef>
              <a:spcAft>
                <a:spcPts val="0"/>
              </a:spcAft>
              <a:buClr>
                <a:srgbClr val="0070C0"/>
              </a:buClr>
              <a:buSzPts val="2200"/>
              <a:buFont typeface="Calibri"/>
              <a:buAutoNum type="arabicPeriod"/>
            </a:pPr>
            <a:r>
              <a:rPr lang="en-GB" sz="2200" b="1" i="1">
                <a:solidFill>
                  <a:srgbClr val="0070C0"/>
                </a:solidFill>
                <a:latin typeface="Calibri"/>
                <a:ea typeface="Calibri"/>
                <a:cs typeface="Calibri"/>
                <a:sym typeface="Calibri"/>
              </a:rPr>
              <a:t>Standards for Testing of Products </a:t>
            </a:r>
            <a:endParaRPr/>
          </a:p>
          <a:p>
            <a:pPr marL="457200" marR="0" lvl="0" indent="-457200" algn="just" rtl="0">
              <a:lnSpc>
                <a:spcPct val="200000"/>
              </a:lnSpc>
              <a:spcBef>
                <a:spcPts val="0"/>
              </a:spcBef>
              <a:spcAft>
                <a:spcPts val="0"/>
              </a:spcAft>
              <a:buClr>
                <a:srgbClr val="0070C0"/>
              </a:buClr>
              <a:buSzPts val="2200"/>
              <a:buFont typeface="Calibri"/>
              <a:buAutoNum type="arabicPeriod"/>
            </a:pPr>
            <a:r>
              <a:rPr lang="en-GB" sz="2200" b="1" i="1">
                <a:solidFill>
                  <a:srgbClr val="0070C0"/>
                </a:solidFill>
                <a:latin typeface="Calibri"/>
                <a:ea typeface="Calibri"/>
                <a:cs typeface="Calibri"/>
                <a:sym typeface="Calibri"/>
              </a:rPr>
              <a:t>Standards for Engineering Drawing of Components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3"/>
          <p:cNvSpPr txBox="1"/>
          <p:nvPr/>
        </p:nvSpPr>
        <p:spPr>
          <a:xfrm>
            <a:off x="4172296" y="91052"/>
            <a:ext cx="451215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a:solidFill>
                  <a:schemeClr val="dk1"/>
                </a:solidFill>
                <a:latin typeface="Calibri"/>
                <a:ea typeface="Calibri"/>
                <a:cs typeface="Calibri"/>
                <a:sym typeface="Calibri"/>
              </a:rPr>
              <a:t>CONCURRENT ENGINEERING </a:t>
            </a:r>
            <a:endParaRPr sz="2800" b="1">
              <a:solidFill>
                <a:schemeClr val="dk1"/>
              </a:solidFill>
              <a:latin typeface="Calibri"/>
              <a:ea typeface="Calibri"/>
              <a:cs typeface="Calibri"/>
              <a:sym typeface="Calibri"/>
            </a:endParaRPr>
          </a:p>
        </p:txBody>
      </p:sp>
      <p:sp>
        <p:nvSpPr>
          <p:cNvPr id="98" name="Google Shape;98;p3"/>
          <p:cNvSpPr/>
          <p:nvPr/>
        </p:nvSpPr>
        <p:spPr>
          <a:xfrm>
            <a:off x="150055" y="613566"/>
            <a:ext cx="11863800" cy="2205000"/>
          </a:xfrm>
          <a:prstGeom prst="rect">
            <a:avLst/>
          </a:prstGeom>
          <a:noFill/>
          <a:ln>
            <a:noFill/>
          </a:ln>
        </p:spPr>
        <p:txBody>
          <a:bodyPr spcFirstLastPara="1" wrap="square" lIns="91425" tIns="45700" rIns="91425" bIns="45700" anchor="t" anchorCtr="0">
            <a:spAutoFit/>
          </a:bodyPr>
          <a:lstStyle/>
          <a:p>
            <a:pPr marL="0" marR="0" lvl="0" indent="0" algn="just" rtl="0">
              <a:lnSpc>
                <a:spcPct val="200000"/>
              </a:lnSpc>
              <a:spcBef>
                <a:spcPts val="0"/>
              </a:spcBef>
              <a:spcAft>
                <a:spcPts val="0"/>
              </a:spcAft>
              <a:buNone/>
            </a:pPr>
            <a:r>
              <a:rPr lang="en-GB" sz="2400">
                <a:solidFill>
                  <a:schemeClr val="dk1"/>
                </a:solidFill>
                <a:latin typeface="Calibri"/>
                <a:ea typeface="Calibri"/>
                <a:cs typeface="Calibri"/>
                <a:sym typeface="Calibri"/>
              </a:rPr>
              <a:t>Conventional design process is sequential, where the main activities are executed in a sequence as shown in Figure. In the sequential design process, the production department suggests a number of design modiﬁcations, after the design is ﬁnalised</a:t>
            </a:r>
            <a:endParaRPr sz="2400">
              <a:solidFill>
                <a:schemeClr val="dk1"/>
              </a:solidFill>
              <a:latin typeface="Calibri"/>
              <a:ea typeface="Calibri"/>
              <a:cs typeface="Calibri"/>
              <a:sym typeface="Calibri"/>
            </a:endParaRPr>
          </a:p>
        </p:txBody>
      </p:sp>
      <p:pic>
        <p:nvPicPr>
          <p:cNvPr id="99" name="Google Shape;99;p3"/>
          <p:cNvPicPr preferRelativeResize="0"/>
          <p:nvPr/>
        </p:nvPicPr>
        <p:blipFill rotWithShape="1">
          <a:blip r:embed="rId3">
            <a:alphaModFix/>
          </a:blip>
          <a:srcRect l="14193" t="27271" r="42885" b="30657"/>
          <a:stretch/>
        </p:blipFill>
        <p:spPr>
          <a:xfrm>
            <a:off x="3576652" y="2970367"/>
            <a:ext cx="5703446" cy="3143028"/>
          </a:xfrm>
          <a:prstGeom prst="rect">
            <a:avLst/>
          </a:prstGeom>
          <a:noFill/>
          <a:ln>
            <a:noFill/>
          </a:ln>
        </p:spPr>
      </p:pic>
      <p:sp>
        <p:nvSpPr>
          <p:cNvPr id="100" name="Google Shape;100;p3"/>
          <p:cNvSpPr/>
          <p:nvPr/>
        </p:nvSpPr>
        <p:spPr>
          <a:xfrm>
            <a:off x="5066752" y="6113395"/>
            <a:ext cx="2993705"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b="1" i="1">
                <a:solidFill>
                  <a:schemeClr val="dk1"/>
                </a:solidFill>
                <a:latin typeface="Calibri"/>
                <a:ea typeface="Calibri"/>
                <a:cs typeface="Calibri"/>
                <a:sym typeface="Calibri"/>
              </a:rPr>
              <a:t>Sequential Design Process </a:t>
            </a:r>
            <a:endParaRPr sz="2000" b="1" i="1">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4"/>
          <p:cNvSpPr/>
          <p:nvPr/>
        </p:nvSpPr>
        <p:spPr>
          <a:xfrm>
            <a:off x="178637" y="461665"/>
            <a:ext cx="6419557" cy="6186309"/>
          </a:xfrm>
          <a:prstGeom prst="rect">
            <a:avLst/>
          </a:prstGeom>
          <a:noFill/>
          <a:ln>
            <a:noFill/>
          </a:ln>
        </p:spPr>
        <p:txBody>
          <a:bodyPr spcFirstLastPara="1" wrap="square" lIns="91425" tIns="45700" rIns="91425" bIns="45700" anchor="t" anchorCtr="0">
            <a:spAutoFit/>
          </a:bodyPr>
          <a:lstStyle/>
          <a:p>
            <a:pPr marL="0" marR="0" lvl="0" indent="0" algn="just" rtl="0">
              <a:lnSpc>
                <a:spcPct val="200000"/>
              </a:lnSpc>
              <a:spcBef>
                <a:spcPts val="0"/>
              </a:spcBef>
              <a:spcAft>
                <a:spcPts val="0"/>
              </a:spcAft>
              <a:buNone/>
            </a:pPr>
            <a:r>
              <a:rPr lang="en-GB" sz="2200">
                <a:solidFill>
                  <a:schemeClr val="dk1"/>
                </a:solidFill>
                <a:latin typeface="Calibri"/>
                <a:ea typeface="Calibri"/>
                <a:cs typeface="Calibri"/>
                <a:sym typeface="Calibri"/>
              </a:rPr>
              <a:t>Concurrent engineering is deﬁned as the design process that brings both design and manufacturing engineers together during the early phases of design process. In this process, a team of specialists examines the design from different angles as shown in Figure. </a:t>
            </a:r>
            <a:endParaRPr/>
          </a:p>
          <a:p>
            <a:pPr marL="0" marR="0" lvl="0" indent="0" algn="just" rtl="0">
              <a:lnSpc>
                <a:spcPct val="200000"/>
              </a:lnSpc>
              <a:spcBef>
                <a:spcPts val="0"/>
              </a:spcBef>
              <a:spcAft>
                <a:spcPts val="0"/>
              </a:spcAft>
              <a:buNone/>
            </a:pPr>
            <a:r>
              <a:rPr lang="en-GB" sz="2200">
                <a:solidFill>
                  <a:schemeClr val="dk1"/>
                </a:solidFill>
                <a:latin typeface="Calibri"/>
                <a:ea typeface="Calibri"/>
                <a:cs typeface="Calibri"/>
                <a:sym typeface="Calibri"/>
              </a:rPr>
              <a:t>In concurrent engineering, where various activities are carried out in </a:t>
            </a:r>
            <a:r>
              <a:rPr lang="en-GB" sz="2200" b="1" i="1">
                <a:solidFill>
                  <a:schemeClr val="dk1"/>
                </a:solidFill>
                <a:latin typeface="Calibri"/>
                <a:ea typeface="Calibri"/>
                <a:cs typeface="Calibri"/>
                <a:sym typeface="Calibri"/>
              </a:rPr>
              <a:t>parallel</a:t>
            </a:r>
            <a:r>
              <a:rPr lang="en-GB" sz="2200">
                <a:solidFill>
                  <a:schemeClr val="dk1"/>
                </a:solidFill>
                <a:latin typeface="Calibri"/>
                <a:ea typeface="Calibri"/>
                <a:cs typeface="Calibri"/>
                <a:sym typeface="Calibri"/>
              </a:rPr>
              <a:t>, instead of in </a:t>
            </a:r>
            <a:r>
              <a:rPr lang="en-GB" sz="2200" b="1" i="1">
                <a:solidFill>
                  <a:schemeClr val="dk1"/>
                </a:solidFill>
                <a:latin typeface="Calibri"/>
                <a:ea typeface="Calibri"/>
                <a:cs typeface="Calibri"/>
                <a:sym typeface="Calibri"/>
              </a:rPr>
              <a:t>series</a:t>
            </a:r>
            <a:r>
              <a:rPr lang="en-GB" sz="2200">
                <a:solidFill>
                  <a:schemeClr val="dk1"/>
                </a:solidFill>
                <a:latin typeface="Calibri"/>
                <a:ea typeface="Calibri"/>
                <a:cs typeface="Calibri"/>
                <a:sym typeface="Calibri"/>
              </a:rPr>
              <a:t>. The trend is to bring the design and manufacturing activities together as a single engineering discipline. </a:t>
            </a:r>
            <a:endParaRPr sz="2200">
              <a:solidFill>
                <a:schemeClr val="dk1"/>
              </a:solidFill>
              <a:latin typeface="Calibri"/>
              <a:ea typeface="Calibri"/>
              <a:cs typeface="Calibri"/>
              <a:sym typeface="Calibri"/>
            </a:endParaRPr>
          </a:p>
        </p:txBody>
      </p:sp>
      <p:sp>
        <p:nvSpPr>
          <p:cNvPr id="106" name="Google Shape;106;p4"/>
          <p:cNvSpPr txBox="1"/>
          <p:nvPr/>
        </p:nvSpPr>
        <p:spPr>
          <a:xfrm>
            <a:off x="4515728" y="0"/>
            <a:ext cx="3953023"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400" b="1">
                <a:solidFill>
                  <a:schemeClr val="dk1"/>
                </a:solidFill>
                <a:latin typeface="Calibri"/>
                <a:ea typeface="Calibri"/>
                <a:cs typeface="Calibri"/>
                <a:sym typeface="Calibri"/>
              </a:rPr>
              <a:t>CONCURRENT ENGINEERING </a:t>
            </a:r>
            <a:endParaRPr sz="2400" b="1">
              <a:solidFill>
                <a:schemeClr val="dk1"/>
              </a:solidFill>
              <a:latin typeface="Calibri"/>
              <a:ea typeface="Calibri"/>
              <a:cs typeface="Calibri"/>
              <a:sym typeface="Calibri"/>
            </a:endParaRPr>
          </a:p>
        </p:txBody>
      </p:sp>
      <p:pic>
        <p:nvPicPr>
          <p:cNvPr id="107" name="Google Shape;107;p4"/>
          <p:cNvPicPr preferRelativeResize="0"/>
          <p:nvPr/>
        </p:nvPicPr>
        <p:blipFill rotWithShape="1">
          <a:blip r:embed="rId3">
            <a:alphaModFix/>
          </a:blip>
          <a:srcRect l="34039" t="21113" r="27799" b="25321"/>
          <a:stretch/>
        </p:blipFill>
        <p:spPr>
          <a:xfrm>
            <a:off x="6907236" y="1055077"/>
            <a:ext cx="5079009" cy="4155552"/>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5"/>
          <p:cNvSpPr txBox="1"/>
          <p:nvPr/>
        </p:nvSpPr>
        <p:spPr>
          <a:xfrm>
            <a:off x="3217091" y="188686"/>
            <a:ext cx="6492966"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a:solidFill>
                  <a:schemeClr val="dk1"/>
                </a:solidFill>
                <a:latin typeface="Calibri"/>
                <a:ea typeface="Calibri"/>
                <a:cs typeface="Calibri"/>
                <a:sym typeface="Calibri"/>
              </a:rPr>
              <a:t>AESTHETIC CONSIDERATIONS IN DESIGN </a:t>
            </a:r>
            <a:endParaRPr sz="2800" b="1">
              <a:solidFill>
                <a:schemeClr val="dk1"/>
              </a:solidFill>
              <a:latin typeface="Calibri"/>
              <a:ea typeface="Calibri"/>
              <a:cs typeface="Calibri"/>
              <a:sym typeface="Calibri"/>
            </a:endParaRPr>
          </a:p>
        </p:txBody>
      </p:sp>
      <p:sp>
        <p:nvSpPr>
          <p:cNvPr id="113" name="Google Shape;113;p5"/>
          <p:cNvSpPr/>
          <p:nvPr/>
        </p:nvSpPr>
        <p:spPr>
          <a:xfrm>
            <a:off x="248530" y="711906"/>
            <a:ext cx="11652738" cy="2579039"/>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en-GB" sz="2200">
                <a:solidFill>
                  <a:schemeClr val="dk1"/>
                </a:solidFill>
                <a:latin typeface="Calibri"/>
                <a:ea typeface="Calibri"/>
                <a:cs typeface="Calibri"/>
                <a:sym typeface="Calibri"/>
              </a:rPr>
              <a:t>There are a number of products in the market having the same qualities of efﬁciency, durability and cost, the customer is attracted towards the most appealing product.</a:t>
            </a:r>
            <a:endParaRPr/>
          </a:p>
          <a:p>
            <a:pPr marL="0" marR="0" lvl="0" indent="0" algn="just" rtl="0">
              <a:lnSpc>
                <a:spcPct val="150000"/>
              </a:lnSpc>
              <a:spcBef>
                <a:spcPts val="0"/>
              </a:spcBef>
              <a:spcAft>
                <a:spcPts val="0"/>
              </a:spcAft>
              <a:buNone/>
            </a:pPr>
            <a:r>
              <a:rPr lang="en-GB" sz="2200">
                <a:solidFill>
                  <a:schemeClr val="dk1"/>
                </a:solidFill>
                <a:latin typeface="Calibri"/>
                <a:ea typeface="Calibri"/>
                <a:cs typeface="Calibri"/>
                <a:sym typeface="Calibri"/>
              </a:rPr>
              <a:t>The external appearance of the product does not depend upon only the two factors of </a:t>
            </a:r>
            <a:r>
              <a:rPr lang="en-GB" sz="2200" b="1" i="1">
                <a:solidFill>
                  <a:schemeClr val="dk1"/>
                </a:solidFill>
                <a:latin typeface="Calibri"/>
                <a:ea typeface="Calibri"/>
                <a:cs typeface="Calibri"/>
                <a:sym typeface="Calibri"/>
              </a:rPr>
              <a:t>form</a:t>
            </a:r>
            <a:r>
              <a:rPr lang="en-GB" sz="2200">
                <a:solidFill>
                  <a:schemeClr val="dk1"/>
                </a:solidFill>
                <a:latin typeface="Calibri"/>
                <a:ea typeface="Calibri"/>
                <a:cs typeface="Calibri"/>
                <a:sym typeface="Calibri"/>
              </a:rPr>
              <a:t> and </a:t>
            </a:r>
            <a:r>
              <a:rPr lang="en-GB" sz="2200" b="1" i="1">
                <a:solidFill>
                  <a:schemeClr val="dk1"/>
                </a:solidFill>
                <a:latin typeface="Calibri"/>
                <a:ea typeface="Calibri"/>
                <a:cs typeface="Calibri"/>
                <a:sym typeface="Calibri"/>
              </a:rPr>
              <a:t>colour</a:t>
            </a:r>
            <a:r>
              <a:rPr lang="en-GB" sz="2200">
                <a:solidFill>
                  <a:schemeClr val="dk1"/>
                </a:solidFill>
                <a:latin typeface="Calibri"/>
                <a:ea typeface="Calibri"/>
                <a:cs typeface="Calibri"/>
                <a:sym typeface="Calibri"/>
              </a:rPr>
              <a:t>. It is a cumulative effect of a number of factors such as </a:t>
            </a:r>
            <a:r>
              <a:rPr lang="en-GB" sz="2200" b="1" i="1">
                <a:solidFill>
                  <a:schemeClr val="dk1"/>
                </a:solidFill>
                <a:latin typeface="Calibri"/>
                <a:ea typeface="Calibri"/>
                <a:cs typeface="Calibri"/>
                <a:sym typeface="Calibri"/>
              </a:rPr>
              <a:t>rigidity and resilience</a:t>
            </a:r>
            <a:r>
              <a:rPr lang="en-GB" sz="2200">
                <a:solidFill>
                  <a:schemeClr val="dk1"/>
                </a:solidFill>
                <a:latin typeface="Calibri"/>
                <a:ea typeface="Calibri"/>
                <a:cs typeface="Calibri"/>
                <a:sym typeface="Calibri"/>
              </a:rPr>
              <a:t>, </a:t>
            </a:r>
            <a:r>
              <a:rPr lang="en-GB" sz="2200" b="1" i="1">
                <a:solidFill>
                  <a:schemeClr val="dk1"/>
                </a:solidFill>
                <a:latin typeface="Calibri"/>
                <a:ea typeface="Calibri"/>
                <a:cs typeface="Calibri"/>
                <a:sym typeface="Calibri"/>
              </a:rPr>
              <a:t>tolerances </a:t>
            </a:r>
            <a:r>
              <a:rPr lang="en-GB" sz="2200">
                <a:solidFill>
                  <a:schemeClr val="dk1"/>
                </a:solidFill>
                <a:latin typeface="Calibri"/>
                <a:ea typeface="Calibri"/>
                <a:cs typeface="Calibri"/>
                <a:sym typeface="Calibri"/>
              </a:rPr>
              <a:t>and </a:t>
            </a:r>
            <a:r>
              <a:rPr lang="en-GB" sz="2200" b="1" i="1">
                <a:solidFill>
                  <a:schemeClr val="dk1"/>
                </a:solidFill>
                <a:latin typeface="Calibri"/>
                <a:ea typeface="Calibri"/>
                <a:cs typeface="Calibri"/>
                <a:sym typeface="Calibri"/>
              </a:rPr>
              <a:t>surface ﬁnish</a:t>
            </a:r>
            <a:r>
              <a:rPr lang="en-GB" sz="2200">
                <a:solidFill>
                  <a:schemeClr val="dk1"/>
                </a:solidFill>
                <a:latin typeface="Calibri"/>
                <a:ea typeface="Calibri"/>
                <a:cs typeface="Calibri"/>
                <a:sym typeface="Calibri"/>
              </a:rPr>
              <a:t>, motion of individual components, </a:t>
            </a:r>
            <a:r>
              <a:rPr lang="en-GB" sz="2200" b="1" i="1">
                <a:solidFill>
                  <a:schemeClr val="dk1"/>
                </a:solidFill>
                <a:latin typeface="Calibri"/>
                <a:ea typeface="Calibri"/>
                <a:cs typeface="Calibri"/>
                <a:sym typeface="Calibri"/>
              </a:rPr>
              <a:t>materials</a:t>
            </a:r>
            <a:r>
              <a:rPr lang="en-GB" sz="2200">
                <a:solidFill>
                  <a:schemeClr val="dk1"/>
                </a:solidFill>
                <a:latin typeface="Calibri"/>
                <a:ea typeface="Calibri"/>
                <a:cs typeface="Calibri"/>
                <a:sym typeface="Calibri"/>
              </a:rPr>
              <a:t>, manufacturing methods and </a:t>
            </a:r>
            <a:r>
              <a:rPr lang="en-GB" sz="2200" b="1" i="1">
                <a:solidFill>
                  <a:schemeClr val="dk1"/>
                </a:solidFill>
                <a:latin typeface="Calibri"/>
                <a:ea typeface="Calibri"/>
                <a:cs typeface="Calibri"/>
                <a:sym typeface="Calibri"/>
              </a:rPr>
              <a:t>noise</a:t>
            </a:r>
            <a:r>
              <a:rPr lang="en-GB" sz="2200">
                <a:solidFill>
                  <a:schemeClr val="dk1"/>
                </a:solidFill>
                <a:latin typeface="Calibri"/>
                <a:ea typeface="Calibri"/>
                <a:cs typeface="Calibri"/>
                <a:sym typeface="Calibri"/>
              </a:rPr>
              <a:t>.  </a:t>
            </a:r>
            <a:endParaRPr sz="2200">
              <a:solidFill>
                <a:schemeClr val="dk1"/>
              </a:solidFill>
              <a:latin typeface="Calibri"/>
              <a:ea typeface="Calibri"/>
              <a:cs typeface="Calibri"/>
              <a:sym typeface="Calibri"/>
            </a:endParaRPr>
          </a:p>
        </p:txBody>
      </p:sp>
      <p:pic>
        <p:nvPicPr>
          <p:cNvPr id="114" name="Google Shape;114;p5"/>
          <p:cNvPicPr preferRelativeResize="0"/>
          <p:nvPr/>
        </p:nvPicPr>
        <p:blipFill rotWithShape="1">
          <a:blip r:embed="rId3">
            <a:alphaModFix/>
          </a:blip>
          <a:srcRect l="45923" t="28501" r="22692" b="40098"/>
          <a:stretch/>
        </p:blipFill>
        <p:spPr>
          <a:xfrm>
            <a:off x="6074899" y="3640792"/>
            <a:ext cx="5221458" cy="2937070"/>
          </a:xfrm>
          <a:prstGeom prst="rect">
            <a:avLst/>
          </a:prstGeom>
          <a:noFill/>
          <a:ln>
            <a:noFill/>
          </a:ln>
        </p:spPr>
      </p:pic>
      <p:sp>
        <p:nvSpPr>
          <p:cNvPr id="115" name="Google Shape;115;p5"/>
          <p:cNvSpPr txBox="1"/>
          <p:nvPr/>
        </p:nvSpPr>
        <p:spPr>
          <a:xfrm>
            <a:off x="5686" y="2723487"/>
            <a:ext cx="12192000" cy="617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28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6"/>
          <p:cNvSpPr txBox="1"/>
          <p:nvPr/>
        </p:nvSpPr>
        <p:spPr>
          <a:xfrm>
            <a:off x="2990612" y="188686"/>
            <a:ext cx="6458189"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a:solidFill>
                  <a:schemeClr val="dk1"/>
                </a:solidFill>
                <a:latin typeface="Calibri"/>
                <a:ea typeface="Calibri"/>
                <a:cs typeface="Calibri"/>
                <a:sym typeface="Calibri"/>
              </a:rPr>
              <a:t>ERGONOMIC CONSIDERATIONS IN DESIGN </a:t>
            </a:r>
            <a:endParaRPr sz="2800" b="1">
              <a:solidFill>
                <a:schemeClr val="dk1"/>
              </a:solidFill>
              <a:latin typeface="Calibri"/>
              <a:ea typeface="Calibri"/>
              <a:cs typeface="Calibri"/>
              <a:sym typeface="Calibri"/>
            </a:endParaRPr>
          </a:p>
        </p:txBody>
      </p:sp>
      <p:sp>
        <p:nvSpPr>
          <p:cNvPr id="121" name="Google Shape;121;p6"/>
          <p:cNvSpPr/>
          <p:nvPr/>
        </p:nvSpPr>
        <p:spPr>
          <a:xfrm>
            <a:off x="191364" y="605918"/>
            <a:ext cx="11709009" cy="6001643"/>
          </a:xfrm>
          <a:prstGeom prst="rect">
            <a:avLst/>
          </a:prstGeom>
          <a:noFill/>
          <a:ln>
            <a:noFill/>
          </a:ln>
        </p:spPr>
        <p:txBody>
          <a:bodyPr spcFirstLastPara="1" wrap="square" lIns="91425" tIns="45700" rIns="91425" bIns="45700" anchor="t" anchorCtr="0">
            <a:spAutoFit/>
          </a:bodyPr>
          <a:lstStyle/>
          <a:p>
            <a:pPr marL="0" marR="0" lvl="0" indent="0" algn="just" rtl="0">
              <a:lnSpc>
                <a:spcPct val="200000"/>
              </a:lnSpc>
              <a:spcBef>
                <a:spcPts val="0"/>
              </a:spcBef>
              <a:spcAft>
                <a:spcPts val="0"/>
              </a:spcAft>
              <a:buNone/>
            </a:pPr>
            <a:r>
              <a:rPr lang="en-GB" sz="2400">
                <a:solidFill>
                  <a:schemeClr val="dk1"/>
                </a:solidFill>
                <a:latin typeface="Calibri"/>
                <a:ea typeface="Calibri"/>
                <a:cs typeface="Calibri"/>
                <a:sym typeface="Calibri"/>
              </a:rPr>
              <a:t>Ergonomics is deﬁned as the relationship between man and machine and the application of anatomical, physiological and psychological principles to solve the problems arising from man–machine relationship. </a:t>
            </a:r>
            <a:endParaRPr/>
          </a:p>
          <a:p>
            <a:pPr marL="0" marR="0" lvl="0" indent="0" algn="just" rtl="0">
              <a:lnSpc>
                <a:spcPct val="200000"/>
              </a:lnSpc>
              <a:spcBef>
                <a:spcPts val="0"/>
              </a:spcBef>
              <a:spcAft>
                <a:spcPts val="0"/>
              </a:spcAft>
              <a:buNone/>
            </a:pPr>
            <a:r>
              <a:rPr lang="en-GB" sz="2400" b="1" i="1">
                <a:solidFill>
                  <a:srgbClr val="0070C0"/>
                </a:solidFill>
                <a:latin typeface="Calibri"/>
                <a:ea typeface="Calibri"/>
                <a:cs typeface="Calibri"/>
                <a:sym typeface="Calibri"/>
              </a:rPr>
              <a:t>From design considerations, the topics of ergonomic studies are as follows:</a:t>
            </a:r>
            <a:endParaRPr/>
          </a:p>
          <a:p>
            <a:pPr marL="514350" marR="0" lvl="0" indent="-514350" algn="just" rtl="0">
              <a:lnSpc>
                <a:spcPct val="200000"/>
              </a:lnSpc>
              <a:spcBef>
                <a:spcPts val="0"/>
              </a:spcBef>
              <a:spcAft>
                <a:spcPts val="0"/>
              </a:spcAft>
              <a:buClr>
                <a:schemeClr val="dk1"/>
              </a:buClr>
              <a:buSzPts val="2400"/>
              <a:buFont typeface="Calibri"/>
              <a:buAutoNum type="romanLcParenBoth"/>
            </a:pPr>
            <a:r>
              <a:rPr lang="en-GB" sz="2400">
                <a:solidFill>
                  <a:schemeClr val="dk1"/>
                </a:solidFill>
                <a:latin typeface="Calibri"/>
                <a:ea typeface="Calibri"/>
                <a:cs typeface="Calibri"/>
                <a:sym typeface="Calibri"/>
              </a:rPr>
              <a:t>Anatomical factors in the design of a driver’s seat</a:t>
            </a:r>
            <a:endParaRPr/>
          </a:p>
          <a:p>
            <a:pPr marL="514350" marR="0" lvl="0" indent="-514350" algn="just" rtl="0">
              <a:lnSpc>
                <a:spcPct val="200000"/>
              </a:lnSpc>
              <a:spcBef>
                <a:spcPts val="0"/>
              </a:spcBef>
              <a:spcAft>
                <a:spcPts val="0"/>
              </a:spcAft>
              <a:buClr>
                <a:schemeClr val="dk1"/>
              </a:buClr>
              <a:buSzPts val="2400"/>
              <a:buFont typeface="Calibri"/>
              <a:buAutoNum type="romanLcParenBoth"/>
            </a:pPr>
            <a:r>
              <a:rPr lang="en-GB" sz="2400">
                <a:solidFill>
                  <a:schemeClr val="dk1"/>
                </a:solidFill>
                <a:latin typeface="Calibri"/>
                <a:ea typeface="Calibri"/>
                <a:cs typeface="Calibri"/>
                <a:sym typeface="Calibri"/>
              </a:rPr>
              <a:t>Layout of instrument dials and display panels for accurate perception by the operators</a:t>
            </a:r>
            <a:endParaRPr/>
          </a:p>
          <a:p>
            <a:pPr marL="514350" marR="0" lvl="0" indent="-514350" algn="just" rtl="0">
              <a:lnSpc>
                <a:spcPct val="200000"/>
              </a:lnSpc>
              <a:spcBef>
                <a:spcPts val="0"/>
              </a:spcBef>
              <a:spcAft>
                <a:spcPts val="0"/>
              </a:spcAft>
              <a:buClr>
                <a:schemeClr val="dk1"/>
              </a:buClr>
              <a:buSzPts val="2400"/>
              <a:buFont typeface="Calibri"/>
              <a:buAutoNum type="romanLcParenBoth"/>
            </a:pPr>
            <a:r>
              <a:rPr lang="en-GB" sz="2400">
                <a:solidFill>
                  <a:schemeClr val="dk1"/>
                </a:solidFill>
                <a:latin typeface="Calibri"/>
                <a:ea typeface="Calibri"/>
                <a:cs typeface="Calibri"/>
                <a:sym typeface="Calibri"/>
              </a:rPr>
              <a:t>Design of hand levers and hand wheels</a:t>
            </a:r>
            <a:endParaRPr/>
          </a:p>
          <a:p>
            <a:pPr marL="514350" marR="0" lvl="0" indent="-514350" algn="just" rtl="0">
              <a:lnSpc>
                <a:spcPct val="200000"/>
              </a:lnSpc>
              <a:spcBef>
                <a:spcPts val="0"/>
              </a:spcBef>
              <a:spcAft>
                <a:spcPts val="0"/>
              </a:spcAft>
              <a:buClr>
                <a:schemeClr val="dk1"/>
              </a:buClr>
              <a:buSzPts val="2400"/>
              <a:buFont typeface="Calibri"/>
              <a:buAutoNum type="romanLcParenBoth"/>
            </a:pPr>
            <a:r>
              <a:rPr lang="en-GB" sz="2400">
                <a:solidFill>
                  <a:schemeClr val="dk1"/>
                </a:solidFill>
                <a:latin typeface="Calibri"/>
                <a:ea typeface="Calibri"/>
                <a:cs typeface="Calibri"/>
                <a:sym typeface="Calibri"/>
              </a:rPr>
              <a:t>Energy expenditure in hand and foot operations</a:t>
            </a:r>
            <a:endParaRPr sz="240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7"/>
          <p:cNvSpPr txBox="1"/>
          <p:nvPr/>
        </p:nvSpPr>
        <p:spPr>
          <a:xfrm>
            <a:off x="2270499" y="169029"/>
            <a:ext cx="8498226"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a:solidFill>
                  <a:schemeClr val="dk1"/>
                </a:solidFill>
                <a:latin typeface="Calibri"/>
                <a:ea typeface="Calibri"/>
                <a:cs typeface="Calibri"/>
                <a:sym typeface="Calibri"/>
              </a:rPr>
              <a:t>MECHANICAL PROPERTIES OF ENGINEERING MATERIALS </a:t>
            </a:r>
            <a:endParaRPr sz="2800" b="1">
              <a:solidFill>
                <a:schemeClr val="dk1"/>
              </a:solidFill>
              <a:latin typeface="Calibri"/>
              <a:ea typeface="Calibri"/>
              <a:cs typeface="Calibri"/>
              <a:sym typeface="Calibri"/>
            </a:endParaRPr>
          </a:p>
        </p:txBody>
      </p:sp>
      <p:sp>
        <p:nvSpPr>
          <p:cNvPr id="127" name="Google Shape;127;p7"/>
          <p:cNvSpPr/>
          <p:nvPr/>
        </p:nvSpPr>
        <p:spPr>
          <a:xfrm>
            <a:off x="150055" y="955655"/>
            <a:ext cx="11877822" cy="2251065"/>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en-GB" sz="2400">
                <a:solidFill>
                  <a:schemeClr val="dk1"/>
                </a:solidFill>
                <a:latin typeface="Calibri"/>
                <a:ea typeface="Calibri"/>
                <a:cs typeface="Calibri"/>
                <a:sym typeface="Calibri"/>
              </a:rPr>
              <a:t>The mechanical properties of materials are the properties that describe the behaviour of the material under the action of external forces. They usually relate to elastic and plastic behaviour of the material. Mechanical properties are of signiﬁcant importance in the selection of material for structural machine components.</a:t>
            </a:r>
            <a:endParaRPr sz="2400">
              <a:solidFill>
                <a:schemeClr val="dk1"/>
              </a:solidFill>
              <a:latin typeface="Calibri"/>
              <a:ea typeface="Calibri"/>
              <a:cs typeface="Calibri"/>
              <a:sym typeface="Calibri"/>
            </a:endParaRPr>
          </a:p>
        </p:txBody>
      </p:sp>
      <p:pic>
        <p:nvPicPr>
          <p:cNvPr id="128" name="Google Shape;128;p7"/>
          <p:cNvPicPr preferRelativeResize="0"/>
          <p:nvPr/>
        </p:nvPicPr>
        <p:blipFill rotWithShape="1">
          <a:blip r:embed="rId3">
            <a:alphaModFix/>
          </a:blip>
          <a:srcRect l="17537" t="14546" r="37000" b="27784"/>
          <a:stretch/>
        </p:blipFill>
        <p:spPr>
          <a:xfrm>
            <a:off x="6841364" y="2955498"/>
            <a:ext cx="4881489" cy="3481468"/>
          </a:xfrm>
          <a:prstGeom prst="rect">
            <a:avLst/>
          </a:prstGeom>
          <a:noFill/>
          <a:ln>
            <a:noFill/>
          </a:ln>
        </p:spPr>
      </p:pic>
      <p:sp>
        <p:nvSpPr>
          <p:cNvPr id="129" name="Google Shape;129;p7"/>
          <p:cNvSpPr/>
          <p:nvPr/>
        </p:nvSpPr>
        <p:spPr>
          <a:xfrm>
            <a:off x="6963909" y="6436966"/>
            <a:ext cx="4636397"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i="1">
                <a:solidFill>
                  <a:schemeClr val="dk1"/>
                </a:solidFill>
                <a:latin typeface="Calibri"/>
                <a:ea typeface="Calibri"/>
                <a:cs typeface="Calibri"/>
                <a:sym typeface="Calibri"/>
              </a:rPr>
              <a:t>Stress–Strain Diagram of Ductile Materials </a:t>
            </a:r>
            <a:endParaRPr sz="2000" i="1">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grpSp>
        <p:nvGrpSpPr>
          <p:cNvPr id="134" name="Google Shape;134;p8"/>
          <p:cNvGrpSpPr/>
          <p:nvPr/>
        </p:nvGrpSpPr>
        <p:grpSpPr>
          <a:xfrm>
            <a:off x="3154476" y="24863"/>
            <a:ext cx="6126888" cy="6379207"/>
            <a:chOff x="2619903" y="24863"/>
            <a:chExt cx="6126888" cy="6379207"/>
          </a:xfrm>
        </p:grpSpPr>
        <p:sp>
          <p:nvSpPr>
            <p:cNvPr id="135" name="Google Shape;135;p8"/>
            <p:cNvSpPr/>
            <p:nvPr/>
          </p:nvSpPr>
          <p:spPr>
            <a:xfrm>
              <a:off x="5071406" y="2602526"/>
              <a:ext cx="1223882" cy="1223882"/>
            </a:xfrm>
            <a:prstGeom prst="ellipse">
              <a:avLst/>
            </a:prstGeom>
            <a:solidFill>
              <a:schemeClr val="dk2"/>
            </a:solidFill>
            <a:ln w="12700" cap="flat" cmpd="sng">
              <a:solidFill>
                <a:schemeClr val="lt2"/>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8"/>
            <p:cNvSpPr txBox="1"/>
            <p:nvPr/>
          </p:nvSpPr>
          <p:spPr>
            <a:xfrm>
              <a:off x="5250639" y="2781759"/>
              <a:ext cx="865416" cy="865416"/>
            </a:xfrm>
            <a:prstGeom prst="rect">
              <a:avLst/>
            </a:prstGeom>
            <a:noFill/>
            <a:ln>
              <a:noFill/>
            </a:ln>
          </p:spPr>
          <p:txBody>
            <a:bodyPr spcFirstLastPara="1" wrap="square" lIns="8875" tIns="8875" rIns="8875" bIns="8875" anchor="ctr" anchorCtr="0">
              <a:noAutofit/>
            </a:bodyPr>
            <a:lstStyle/>
            <a:p>
              <a:pPr marL="0" marR="0" lvl="0" indent="0" algn="ctr" rtl="0">
                <a:lnSpc>
                  <a:spcPct val="90000"/>
                </a:lnSpc>
                <a:spcBef>
                  <a:spcPts val="0"/>
                </a:spcBef>
                <a:spcAft>
                  <a:spcPts val="0"/>
                </a:spcAft>
                <a:buNone/>
              </a:pPr>
              <a:r>
                <a:rPr lang="en-GB" sz="1400">
                  <a:solidFill>
                    <a:schemeClr val="lt1"/>
                  </a:solidFill>
                  <a:latin typeface="Calibri"/>
                  <a:ea typeface="Calibri"/>
                  <a:cs typeface="Calibri"/>
                  <a:sym typeface="Calibri"/>
                </a:rPr>
                <a:t>Mechanical Properties</a:t>
              </a:r>
              <a:endParaRPr sz="1400">
                <a:solidFill>
                  <a:schemeClr val="lt1"/>
                </a:solidFill>
                <a:latin typeface="Calibri"/>
                <a:ea typeface="Calibri"/>
                <a:cs typeface="Calibri"/>
                <a:sym typeface="Calibri"/>
              </a:endParaRPr>
            </a:p>
          </p:txBody>
        </p:sp>
        <p:sp>
          <p:nvSpPr>
            <p:cNvPr id="137" name="Google Shape;137;p8"/>
            <p:cNvSpPr/>
            <p:nvPr/>
          </p:nvSpPr>
          <p:spPr>
            <a:xfrm rot="-5400000">
              <a:off x="5006457" y="1915945"/>
              <a:ext cx="1353779" cy="19381"/>
            </a:xfrm>
            <a:custGeom>
              <a:avLst/>
              <a:gdLst/>
              <a:ahLst/>
              <a:cxnLst/>
              <a:rect l="l" t="t" r="r" b="b"/>
              <a:pathLst>
                <a:path w="120000" h="120000" extrusionOk="0">
                  <a:moveTo>
                    <a:pt x="0" y="59997"/>
                  </a:moveTo>
                  <a:lnTo>
                    <a:pt x="120000" y="59997"/>
                  </a:lnTo>
                </a:path>
              </a:pathLst>
            </a:custGeom>
            <a:noFill/>
            <a:ln w="12700" cap="flat" cmpd="sng">
              <a:solidFill>
                <a:srgbClr val="354254"/>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8"/>
            <p:cNvSpPr txBox="1"/>
            <p:nvPr/>
          </p:nvSpPr>
          <p:spPr>
            <a:xfrm rot="-5400000">
              <a:off x="5649503" y="1891791"/>
              <a:ext cx="67688" cy="67688"/>
            </a:xfrm>
            <a:prstGeom prst="rect">
              <a:avLst/>
            </a:prstGeom>
            <a:noFill/>
            <a:ln>
              <a:noFill/>
            </a:ln>
          </p:spPr>
          <p:txBody>
            <a:bodyPr spcFirstLastPara="1" wrap="square" lIns="12700" tIns="0" rIns="12700" bIns="0" anchor="ctr" anchorCtr="0">
              <a:noAutofit/>
            </a:bodyPr>
            <a:lstStyle/>
            <a:p>
              <a:pPr marL="0" marR="0" lvl="0" indent="0" algn="ctr" rtl="0">
                <a:lnSpc>
                  <a:spcPct val="90000"/>
                </a:lnSpc>
                <a:spcBef>
                  <a:spcPts val="0"/>
                </a:spcBef>
                <a:spcAft>
                  <a:spcPts val="0"/>
                </a:spcAft>
                <a:buNone/>
              </a:pPr>
              <a:endParaRPr sz="500">
                <a:solidFill>
                  <a:schemeClr val="dk1"/>
                </a:solidFill>
                <a:latin typeface="Calibri"/>
                <a:ea typeface="Calibri"/>
                <a:cs typeface="Calibri"/>
                <a:sym typeface="Calibri"/>
              </a:endParaRPr>
            </a:p>
          </p:txBody>
        </p:sp>
        <p:sp>
          <p:nvSpPr>
            <p:cNvPr id="139" name="Google Shape;139;p8"/>
            <p:cNvSpPr/>
            <p:nvPr/>
          </p:nvSpPr>
          <p:spPr>
            <a:xfrm>
              <a:off x="5071406" y="24863"/>
              <a:ext cx="1223882" cy="1223882"/>
            </a:xfrm>
            <a:prstGeom prst="ellipse">
              <a:avLst/>
            </a:prstGeom>
            <a:solidFill>
              <a:schemeClr val="dk2"/>
            </a:solidFill>
            <a:ln w="12700" cap="flat" cmpd="sng">
              <a:solidFill>
                <a:schemeClr val="lt2"/>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8"/>
            <p:cNvSpPr txBox="1"/>
            <p:nvPr/>
          </p:nvSpPr>
          <p:spPr>
            <a:xfrm>
              <a:off x="5250639" y="204096"/>
              <a:ext cx="865416" cy="865416"/>
            </a:xfrm>
            <a:prstGeom prst="rect">
              <a:avLst/>
            </a:prstGeom>
            <a:noFill/>
            <a:ln>
              <a:noFill/>
            </a:ln>
          </p:spPr>
          <p:txBody>
            <a:bodyPr spcFirstLastPara="1" wrap="square" lIns="8875" tIns="8875" rIns="8875" bIns="8875" anchor="ctr" anchorCtr="0">
              <a:noAutofit/>
            </a:bodyPr>
            <a:lstStyle/>
            <a:p>
              <a:pPr marL="0" marR="0" lvl="0" indent="0" algn="ctr" rtl="0">
                <a:lnSpc>
                  <a:spcPct val="90000"/>
                </a:lnSpc>
                <a:spcBef>
                  <a:spcPts val="0"/>
                </a:spcBef>
                <a:spcAft>
                  <a:spcPts val="0"/>
                </a:spcAft>
                <a:buNone/>
              </a:pPr>
              <a:r>
                <a:rPr lang="en-GB" sz="1400">
                  <a:solidFill>
                    <a:schemeClr val="lt1"/>
                  </a:solidFill>
                  <a:latin typeface="Calibri"/>
                  <a:ea typeface="Calibri"/>
                  <a:cs typeface="Calibri"/>
                  <a:sym typeface="Calibri"/>
                </a:rPr>
                <a:t>Strength</a:t>
              </a:r>
              <a:endParaRPr sz="1400">
                <a:solidFill>
                  <a:schemeClr val="lt1"/>
                </a:solidFill>
                <a:latin typeface="Calibri"/>
                <a:ea typeface="Calibri"/>
                <a:cs typeface="Calibri"/>
                <a:sym typeface="Calibri"/>
              </a:endParaRPr>
            </a:p>
          </p:txBody>
        </p:sp>
        <p:sp>
          <p:nvSpPr>
            <p:cNvPr id="141" name="Google Shape;141;p8"/>
            <p:cNvSpPr/>
            <p:nvPr/>
          </p:nvSpPr>
          <p:spPr>
            <a:xfrm rot="-3240000">
              <a:off x="5764013" y="2162090"/>
              <a:ext cx="1353779" cy="19381"/>
            </a:xfrm>
            <a:custGeom>
              <a:avLst/>
              <a:gdLst/>
              <a:ahLst/>
              <a:cxnLst/>
              <a:rect l="l" t="t" r="r" b="b"/>
              <a:pathLst>
                <a:path w="120000" h="120000" extrusionOk="0">
                  <a:moveTo>
                    <a:pt x="0" y="59997"/>
                  </a:moveTo>
                  <a:lnTo>
                    <a:pt x="120000" y="59997"/>
                  </a:lnTo>
                </a:path>
              </a:pathLst>
            </a:custGeom>
            <a:noFill/>
            <a:ln w="12700" cap="flat" cmpd="sng">
              <a:solidFill>
                <a:srgbClr val="354254"/>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8"/>
            <p:cNvSpPr txBox="1"/>
            <p:nvPr/>
          </p:nvSpPr>
          <p:spPr>
            <a:xfrm rot="-3240000">
              <a:off x="6407059" y="2137936"/>
              <a:ext cx="67688" cy="67688"/>
            </a:xfrm>
            <a:prstGeom prst="rect">
              <a:avLst/>
            </a:prstGeom>
            <a:noFill/>
            <a:ln>
              <a:noFill/>
            </a:ln>
          </p:spPr>
          <p:txBody>
            <a:bodyPr spcFirstLastPara="1" wrap="square" lIns="12700" tIns="0" rIns="12700" bIns="0" anchor="ctr" anchorCtr="0">
              <a:noAutofit/>
            </a:bodyPr>
            <a:lstStyle/>
            <a:p>
              <a:pPr marL="0" marR="0" lvl="0" indent="0" algn="ctr" rtl="0">
                <a:lnSpc>
                  <a:spcPct val="90000"/>
                </a:lnSpc>
                <a:spcBef>
                  <a:spcPts val="0"/>
                </a:spcBef>
                <a:spcAft>
                  <a:spcPts val="0"/>
                </a:spcAft>
                <a:buNone/>
              </a:pPr>
              <a:endParaRPr sz="500">
                <a:solidFill>
                  <a:schemeClr val="dk1"/>
                </a:solidFill>
                <a:latin typeface="Calibri"/>
                <a:ea typeface="Calibri"/>
                <a:cs typeface="Calibri"/>
                <a:sym typeface="Calibri"/>
              </a:endParaRPr>
            </a:p>
          </p:txBody>
        </p:sp>
        <p:sp>
          <p:nvSpPr>
            <p:cNvPr id="143" name="Google Shape;143;p8"/>
            <p:cNvSpPr/>
            <p:nvPr/>
          </p:nvSpPr>
          <p:spPr>
            <a:xfrm>
              <a:off x="6586518" y="517153"/>
              <a:ext cx="1223882" cy="1223882"/>
            </a:xfrm>
            <a:prstGeom prst="ellipse">
              <a:avLst/>
            </a:prstGeom>
            <a:solidFill>
              <a:schemeClr val="dk2"/>
            </a:solidFill>
            <a:ln w="12700" cap="flat" cmpd="sng">
              <a:solidFill>
                <a:schemeClr val="lt2"/>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8"/>
            <p:cNvSpPr txBox="1"/>
            <p:nvPr/>
          </p:nvSpPr>
          <p:spPr>
            <a:xfrm>
              <a:off x="6765751" y="696386"/>
              <a:ext cx="865416" cy="865416"/>
            </a:xfrm>
            <a:prstGeom prst="rect">
              <a:avLst/>
            </a:prstGeom>
            <a:noFill/>
            <a:ln>
              <a:noFill/>
            </a:ln>
          </p:spPr>
          <p:txBody>
            <a:bodyPr spcFirstLastPara="1" wrap="square" lIns="8875" tIns="8875" rIns="8875" bIns="8875" anchor="ctr" anchorCtr="0">
              <a:noAutofit/>
            </a:bodyPr>
            <a:lstStyle/>
            <a:p>
              <a:pPr marL="0" marR="0" lvl="0" indent="0" algn="ctr" rtl="0">
                <a:lnSpc>
                  <a:spcPct val="90000"/>
                </a:lnSpc>
                <a:spcBef>
                  <a:spcPts val="0"/>
                </a:spcBef>
                <a:spcAft>
                  <a:spcPts val="0"/>
                </a:spcAft>
                <a:buNone/>
              </a:pPr>
              <a:r>
                <a:rPr lang="en-GB" sz="1400">
                  <a:solidFill>
                    <a:schemeClr val="lt1"/>
                  </a:solidFill>
                  <a:latin typeface="Calibri"/>
                  <a:ea typeface="Calibri"/>
                  <a:cs typeface="Calibri"/>
                  <a:sym typeface="Calibri"/>
                </a:rPr>
                <a:t>elasticity</a:t>
              </a:r>
              <a:endParaRPr sz="1400">
                <a:solidFill>
                  <a:schemeClr val="lt1"/>
                </a:solidFill>
                <a:latin typeface="Calibri"/>
                <a:ea typeface="Calibri"/>
                <a:cs typeface="Calibri"/>
                <a:sym typeface="Calibri"/>
              </a:endParaRPr>
            </a:p>
          </p:txBody>
        </p:sp>
        <p:sp>
          <p:nvSpPr>
            <p:cNvPr id="145" name="Google Shape;145;p8"/>
            <p:cNvSpPr/>
            <p:nvPr/>
          </p:nvSpPr>
          <p:spPr>
            <a:xfrm rot="-1080000">
              <a:off x="6232208" y="2806506"/>
              <a:ext cx="1353779" cy="19381"/>
            </a:xfrm>
            <a:custGeom>
              <a:avLst/>
              <a:gdLst/>
              <a:ahLst/>
              <a:cxnLst/>
              <a:rect l="l" t="t" r="r" b="b"/>
              <a:pathLst>
                <a:path w="120000" h="120000" extrusionOk="0">
                  <a:moveTo>
                    <a:pt x="0" y="59997"/>
                  </a:moveTo>
                  <a:lnTo>
                    <a:pt x="120000" y="59997"/>
                  </a:lnTo>
                </a:path>
              </a:pathLst>
            </a:custGeom>
            <a:noFill/>
            <a:ln w="12700" cap="flat" cmpd="sng">
              <a:solidFill>
                <a:srgbClr val="354254"/>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8"/>
            <p:cNvSpPr txBox="1"/>
            <p:nvPr/>
          </p:nvSpPr>
          <p:spPr>
            <a:xfrm rot="-1080000">
              <a:off x="6875254" y="2782352"/>
              <a:ext cx="67688" cy="67688"/>
            </a:xfrm>
            <a:prstGeom prst="rect">
              <a:avLst/>
            </a:prstGeom>
            <a:noFill/>
            <a:ln>
              <a:noFill/>
            </a:ln>
          </p:spPr>
          <p:txBody>
            <a:bodyPr spcFirstLastPara="1" wrap="square" lIns="12700" tIns="0" rIns="12700" bIns="0" anchor="ctr" anchorCtr="0">
              <a:noAutofit/>
            </a:bodyPr>
            <a:lstStyle/>
            <a:p>
              <a:pPr marL="0" marR="0" lvl="0" indent="0" algn="ctr" rtl="0">
                <a:lnSpc>
                  <a:spcPct val="90000"/>
                </a:lnSpc>
                <a:spcBef>
                  <a:spcPts val="0"/>
                </a:spcBef>
                <a:spcAft>
                  <a:spcPts val="0"/>
                </a:spcAft>
                <a:buNone/>
              </a:pPr>
              <a:endParaRPr sz="500">
                <a:solidFill>
                  <a:schemeClr val="dk1"/>
                </a:solidFill>
                <a:latin typeface="Calibri"/>
                <a:ea typeface="Calibri"/>
                <a:cs typeface="Calibri"/>
                <a:sym typeface="Calibri"/>
              </a:endParaRPr>
            </a:p>
          </p:txBody>
        </p:sp>
        <p:sp>
          <p:nvSpPr>
            <p:cNvPr id="147" name="Google Shape;147;p8"/>
            <p:cNvSpPr/>
            <p:nvPr/>
          </p:nvSpPr>
          <p:spPr>
            <a:xfrm>
              <a:off x="7522909" y="1805984"/>
              <a:ext cx="1223882" cy="1223882"/>
            </a:xfrm>
            <a:prstGeom prst="ellipse">
              <a:avLst/>
            </a:prstGeom>
            <a:solidFill>
              <a:schemeClr val="dk2"/>
            </a:solidFill>
            <a:ln w="12700" cap="flat" cmpd="sng">
              <a:solidFill>
                <a:schemeClr val="lt2"/>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8"/>
            <p:cNvSpPr txBox="1"/>
            <p:nvPr/>
          </p:nvSpPr>
          <p:spPr>
            <a:xfrm>
              <a:off x="7702142" y="1985217"/>
              <a:ext cx="865416" cy="865416"/>
            </a:xfrm>
            <a:prstGeom prst="rect">
              <a:avLst/>
            </a:prstGeom>
            <a:noFill/>
            <a:ln>
              <a:noFill/>
            </a:ln>
          </p:spPr>
          <p:txBody>
            <a:bodyPr spcFirstLastPara="1" wrap="square" lIns="8875" tIns="8875" rIns="8875" bIns="8875" anchor="ctr" anchorCtr="0">
              <a:noAutofit/>
            </a:bodyPr>
            <a:lstStyle/>
            <a:p>
              <a:pPr marL="0" marR="0" lvl="0" indent="0" algn="ctr" rtl="0">
                <a:lnSpc>
                  <a:spcPct val="90000"/>
                </a:lnSpc>
                <a:spcBef>
                  <a:spcPts val="0"/>
                </a:spcBef>
                <a:spcAft>
                  <a:spcPts val="0"/>
                </a:spcAft>
                <a:buNone/>
              </a:pPr>
              <a:r>
                <a:rPr lang="en-GB" sz="1400">
                  <a:solidFill>
                    <a:schemeClr val="lt1"/>
                  </a:solidFill>
                  <a:latin typeface="Calibri"/>
                  <a:ea typeface="Calibri"/>
                  <a:cs typeface="Calibri"/>
                  <a:sym typeface="Calibri"/>
                </a:rPr>
                <a:t>plasticity</a:t>
              </a:r>
              <a:endParaRPr sz="1400">
                <a:solidFill>
                  <a:schemeClr val="lt1"/>
                </a:solidFill>
                <a:latin typeface="Calibri"/>
                <a:ea typeface="Calibri"/>
                <a:cs typeface="Calibri"/>
                <a:sym typeface="Calibri"/>
              </a:endParaRPr>
            </a:p>
          </p:txBody>
        </p:sp>
        <p:sp>
          <p:nvSpPr>
            <p:cNvPr id="149" name="Google Shape;149;p8"/>
            <p:cNvSpPr/>
            <p:nvPr/>
          </p:nvSpPr>
          <p:spPr>
            <a:xfrm rot="1080000">
              <a:off x="6232208" y="3603047"/>
              <a:ext cx="1353779" cy="19381"/>
            </a:xfrm>
            <a:custGeom>
              <a:avLst/>
              <a:gdLst/>
              <a:ahLst/>
              <a:cxnLst/>
              <a:rect l="l" t="t" r="r" b="b"/>
              <a:pathLst>
                <a:path w="120000" h="120000" extrusionOk="0">
                  <a:moveTo>
                    <a:pt x="0" y="59997"/>
                  </a:moveTo>
                  <a:lnTo>
                    <a:pt x="120000" y="59997"/>
                  </a:lnTo>
                </a:path>
              </a:pathLst>
            </a:custGeom>
            <a:noFill/>
            <a:ln w="12700" cap="flat" cmpd="sng">
              <a:solidFill>
                <a:srgbClr val="354254"/>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8"/>
            <p:cNvSpPr txBox="1"/>
            <p:nvPr/>
          </p:nvSpPr>
          <p:spPr>
            <a:xfrm rot="1080000">
              <a:off x="6875254" y="3578893"/>
              <a:ext cx="67688" cy="67688"/>
            </a:xfrm>
            <a:prstGeom prst="rect">
              <a:avLst/>
            </a:prstGeom>
            <a:noFill/>
            <a:ln>
              <a:noFill/>
            </a:ln>
          </p:spPr>
          <p:txBody>
            <a:bodyPr spcFirstLastPara="1" wrap="square" lIns="12700" tIns="0" rIns="12700" bIns="0" anchor="ctr" anchorCtr="0">
              <a:noAutofit/>
            </a:bodyPr>
            <a:lstStyle/>
            <a:p>
              <a:pPr marL="0" marR="0" lvl="0" indent="0" algn="ctr" rtl="0">
                <a:lnSpc>
                  <a:spcPct val="90000"/>
                </a:lnSpc>
                <a:spcBef>
                  <a:spcPts val="0"/>
                </a:spcBef>
                <a:spcAft>
                  <a:spcPts val="0"/>
                </a:spcAft>
                <a:buNone/>
              </a:pPr>
              <a:endParaRPr sz="500">
                <a:solidFill>
                  <a:schemeClr val="dk1"/>
                </a:solidFill>
                <a:latin typeface="Calibri"/>
                <a:ea typeface="Calibri"/>
                <a:cs typeface="Calibri"/>
                <a:sym typeface="Calibri"/>
              </a:endParaRPr>
            </a:p>
          </p:txBody>
        </p:sp>
        <p:sp>
          <p:nvSpPr>
            <p:cNvPr id="151" name="Google Shape;151;p8"/>
            <p:cNvSpPr/>
            <p:nvPr/>
          </p:nvSpPr>
          <p:spPr>
            <a:xfrm>
              <a:off x="7522909" y="3399067"/>
              <a:ext cx="1223882" cy="1223882"/>
            </a:xfrm>
            <a:prstGeom prst="ellipse">
              <a:avLst/>
            </a:prstGeom>
            <a:solidFill>
              <a:schemeClr val="dk2"/>
            </a:solidFill>
            <a:ln w="12700" cap="flat" cmpd="sng">
              <a:solidFill>
                <a:schemeClr val="lt2"/>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8"/>
            <p:cNvSpPr txBox="1"/>
            <p:nvPr/>
          </p:nvSpPr>
          <p:spPr>
            <a:xfrm>
              <a:off x="7702142" y="3578300"/>
              <a:ext cx="865416" cy="865416"/>
            </a:xfrm>
            <a:prstGeom prst="rect">
              <a:avLst/>
            </a:prstGeom>
            <a:noFill/>
            <a:ln>
              <a:noFill/>
            </a:ln>
          </p:spPr>
          <p:txBody>
            <a:bodyPr spcFirstLastPara="1" wrap="square" lIns="8875" tIns="8875" rIns="8875" bIns="8875" anchor="ctr" anchorCtr="0">
              <a:noAutofit/>
            </a:bodyPr>
            <a:lstStyle/>
            <a:p>
              <a:pPr marL="0" marR="0" lvl="0" indent="0" algn="ctr" rtl="0">
                <a:lnSpc>
                  <a:spcPct val="90000"/>
                </a:lnSpc>
                <a:spcBef>
                  <a:spcPts val="0"/>
                </a:spcBef>
                <a:spcAft>
                  <a:spcPts val="0"/>
                </a:spcAft>
                <a:buNone/>
              </a:pPr>
              <a:r>
                <a:rPr lang="en-GB" sz="1400">
                  <a:solidFill>
                    <a:schemeClr val="lt1"/>
                  </a:solidFill>
                  <a:latin typeface="Calibri"/>
                  <a:ea typeface="Calibri"/>
                  <a:cs typeface="Calibri"/>
                  <a:sym typeface="Calibri"/>
                </a:rPr>
                <a:t>stiffness</a:t>
              </a:r>
              <a:endParaRPr sz="1400">
                <a:solidFill>
                  <a:schemeClr val="lt1"/>
                </a:solidFill>
                <a:latin typeface="Calibri"/>
                <a:ea typeface="Calibri"/>
                <a:cs typeface="Calibri"/>
                <a:sym typeface="Calibri"/>
              </a:endParaRPr>
            </a:p>
          </p:txBody>
        </p:sp>
        <p:sp>
          <p:nvSpPr>
            <p:cNvPr id="153" name="Google Shape;153;p8"/>
            <p:cNvSpPr/>
            <p:nvPr/>
          </p:nvSpPr>
          <p:spPr>
            <a:xfrm rot="3240000">
              <a:off x="5764013" y="4247463"/>
              <a:ext cx="1353779" cy="19381"/>
            </a:xfrm>
            <a:custGeom>
              <a:avLst/>
              <a:gdLst/>
              <a:ahLst/>
              <a:cxnLst/>
              <a:rect l="l" t="t" r="r" b="b"/>
              <a:pathLst>
                <a:path w="120000" h="120000" extrusionOk="0">
                  <a:moveTo>
                    <a:pt x="0" y="59997"/>
                  </a:moveTo>
                  <a:lnTo>
                    <a:pt x="120000" y="59997"/>
                  </a:lnTo>
                </a:path>
              </a:pathLst>
            </a:custGeom>
            <a:noFill/>
            <a:ln w="12700" cap="flat" cmpd="sng">
              <a:solidFill>
                <a:srgbClr val="354254"/>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8"/>
            <p:cNvSpPr txBox="1"/>
            <p:nvPr/>
          </p:nvSpPr>
          <p:spPr>
            <a:xfrm rot="3240000">
              <a:off x="6407059" y="4223309"/>
              <a:ext cx="67688" cy="67688"/>
            </a:xfrm>
            <a:prstGeom prst="rect">
              <a:avLst/>
            </a:prstGeom>
            <a:noFill/>
            <a:ln>
              <a:noFill/>
            </a:ln>
          </p:spPr>
          <p:txBody>
            <a:bodyPr spcFirstLastPara="1" wrap="square" lIns="12700" tIns="0" rIns="12700" bIns="0" anchor="ctr" anchorCtr="0">
              <a:noAutofit/>
            </a:bodyPr>
            <a:lstStyle/>
            <a:p>
              <a:pPr marL="0" marR="0" lvl="0" indent="0" algn="ctr" rtl="0">
                <a:lnSpc>
                  <a:spcPct val="90000"/>
                </a:lnSpc>
                <a:spcBef>
                  <a:spcPts val="0"/>
                </a:spcBef>
                <a:spcAft>
                  <a:spcPts val="0"/>
                </a:spcAft>
                <a:buNone/>
              </a:pPr>
              <a:endParaRPr sz="500">
                <a:solidFill>
                  <a:schemeClr val="dk1"/>
                </a:solidFill>
                <a:latin typeface="Calibri"/>
                <a:ea typeface="Calibri"/>
                <a:cs typeface="Calibri"/>
                <a:sym typeface="Calibri"/>
              </a:endParaRPr>
            </a:p>
          </p:txBody>
        </p:sp>
        <p:sp>
          <p:nvSpPr>
            <p:cNvPr id="155" name="Google Shape;155;p8"/>
            <p:cNvSpPr/>
            <p:nvPr/>
          </p:nvSpPr>
          <p:spPr>
            <a:xfrm>
              <a:off x="6586518" y="4687899"/>
              <a:ext cx="1223882" cy="1223882"/>
            </a:xfrm>
            <a:prstGeom prst="ellipse">
              <a:avLst/>
            </a:prstGeom>
            <a:solidFill>
              <a:schemeClr val="dk2"/>
            </a:solidFill>
            <a:ln w="12700" cap="flat" cmpd="sng">
              <a:solidFill>
                <a:schemeClr val="lt2"/>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8"/>
            <p:cNvSpPr txBox="1"/>
            <p:nvPr/>
          </p:nvSpPr>
          <p:spPr>
            <a:xfrm>
              <a:off x="6765751" y="4867132"/>
              <a:ext cx="865416" cy="865416"/>
            </a:xfrm>
            <a:prstGeom prst="rect">
              <a:avLst/>
            </a:prstGeom>
            <a:noFill/>
            <a:ln>
              <a:noFill/>
            </a:ln>
          </p:spPr>
          <p:txBody>
            <a:bodyPr spcFirstLastPara="1" wrap="square" lIns="8875" tIns="8875" rIns="8875" bIns="8875" anchor="ctr" anchorCtr="0">
              <a:noAutofit/>
            </a:bodyPr>
            <a:lstStyle/>
            <a:p>
              <a:pPr marL="0" marR="0" lvl="0" indent="0" algn="ctr" rtl="0">
                <a:lnSpc>
                  <a:spcPct val="90000"/>
                </a:lnSpc>
                <a:spcBef>
                  <a:spcPts val="0"/>
                </a:spcBef>
                <a:spcAft>
                  <a:spcPts val="0"/>
                </a:spcAft>
                <a:buNone/>
              </a:pPr>
              <a:r>
                <a:rPr lang="en-GB" sz="1400">
                  <a:solidFill>
                    <a:schemeClr val="lt1"/>
                  </a:solidFill>
                  <a:latin typeface="Calibri"/>
                  <a:ea typeface="Calibri"/>
                  <a:cs typeface="Calibri"/>
                  <a:sym typeface="Calibri"/>
                </a:rPr>
                <a:t>resilience</a:t>
              </a:r>
              <a:endParaRPr sz="1400">
                <a:solidFill>
                  <a:schemeClr val="lt1"/>
                </a:solidFill>
                <a:latin typeface="Calibri"/>
                <a:ea typeface="Calibri"/>
                <a:cs typeface="Calibri"/>
                <a:sym typeface="Calibri"/>
              </a:endParaRPr>
            </a:p>
          </p:txBody>
        </p:sp>
        <p:sp>
          <p:nvSpPr>
            <p:cNvPr id="157" name="Google Shape;157;p8"/>
            <p:cNvSpPr/>
            <p:nvPr/>
          </p:nvSpPr>
          <p:spPr>
            <a:xfrm rot="5400000">
              <a:off x="5006457" y="4493608"/>
              <a:ext cx="1353779" cy="19381"/>
            </a:xfrm>
            <a:custGeom>
              <a:avLst/>
              <a:gdLst/>
              <a:ahLst/>
              <a:cxnLst/>
              <a:rect l="l" t="t" r="r" b="b"/>
              <a:pathLst>
                <a:path w="120000" h="120000" extrusionOk="0">
                  <a:moveTo>
                    <a:pt x="0" y="59997"/>
                  </a:moveTo>
                  <a:lnTo>
                    <a:pt x="120000" y="59997"/>
                  </a:lnTo>
                </a:path>
              </a:pathLst>
            </a:custGeom>
            <a:noFill/>
            <a:ln w="12700" cap="flat" cmpd="sng">
              <a:solidFill>
                <a:srgbClr val="354254"/>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8"/>
            <p:cNvSpPr txBox="1"/>
            <p:nvPr/>
          </p:nvSpPr>
          <p:spPr>
            <a:xfrm rot="5400000">
              <a:off x="5649503" y="4469454"/>
              <a:ext cx="67688" cy="67688"/>
            </a:xfrm>
            <a:prstGeom prst="rect">
              <a:avLst/>
            </a:prstGeom>
            <a:noFill/>
            <a:ln>
              <a:noFill/>
            </a:ln>
          </p:spPr>
          <p:txBody>
            <a:bodyPr spcFirstLastPara="1" wrap="square" lIns="12700" tIns="0" rIns="12700" bIns="0" anchor="ctr" anchorCtr="0">
              <a:noAutofit/>
            </a:bodyPr>
            <a:lstStyle/>
            <a:p>
              <a:pPr marL="0" marR="0" lvl="0" indent="0" algn="ctr" rtl="0">
                <a:lnSpc>
                  <a:spcPct val="90000"/>
                </a:lnSpc>
                <a:spcBef>
                  <a:spcPts val="0"/>
                </a:spcBef>
                <a:spcAft>
                  <a:spcPts val="0"/>
                </a:spcAft>
                <a:buNone/>
              </a:pPr>
              <a:endParaRPr sz="500">
                <a:solidFill>
                  <a:schemeClr val="dk1"/>
                </a:solidFill>
                <a:latin typeface="Calibri"/>
                <a:ea typeface="Calibri"/>
                <a:cs typeface="Calibri"/>
                <a:sym typeface="Calibri"/>
              </a:endParaRPr>
            </a:p>
          </p:txBody>
        </p:sp>
        <p:sp>
          <p:nvSpPr>
            <p:cNvPr id="159" name="Google Shape;159;p8"/>
            <p:cNvSpPr/>
            <p:nvPr/>
          </p:nvSpPr>
          <p:spPr>
            <a:xfrm>
              <a:off x="5071406" y="5180188"/>
              <a:ext cx="1223882" cy="1223882"/>
            </a:xfrm>
            <a:prstGeom prst="ellipse">
              <a:avLst/>
            </a:prstGeom>
            <a:solidFill>
              <a:schemeClr val="dk2"/>
            </a:solidFill>
            <a:ln w="12700" cap="flat" cmpd="sng">
              <a:solidFill>
                <a:schemeClr val="lt2"/>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8"/>
            <p:cNvSpPr txBox="1"/>
            <p:nvPr/>
          </p:nvSpPr>
          <p:spPr>
            <a:xfrm>
              <a:off x="5250639" y="5359421"/>
              <a:ext cx="865416" cy="865416"/>
            </a:xfrm>
            <a:prstGeom prst="rect">
              <a:avLst/>
            </a:prstGeom>
            <a:noFill/>
            <a:ln>
              <a:noFill/>
            </a:ln>
          </p:spPr>
          <p:txBody>
            <a:bodyPr spcFirstLastPara="1" wrap="square" lIns="8875" tIns="8875" rIns="8875" bIns="8875" anchor="ctr" anchorCtr="0">
              <a:noAutofit/>
            </a:bodyPr>
            <a:lstStyle/>
            <a:p>
              <a:pPr marL="0" marR="0" lvl="0" indent="0" algn="ctr" rtl="0">
                <a:lnSpc>
                  <a:spcPct val="90000"/>
                </a:lnSpc>
                <a:spcBef>
                  <a:spcPts val="0"/>
                </a:spcBef>
                <a:spcAft>
                  <a:spcPts val="0"/>
                </a:spcAft>
                <a:buNone/>
              </a:pPr>
              <a:r>
                <a:rPr lang="en-GB" sz="1400">
                  <a:solidFill>
                    <a:schemeClr val="lt1"/>
                  </a:solidFill>
                  <a:latin typeface="Calibri"/>
                  <a:ea typeface="Calibri"/>
                  <a:cs typeface="Calibri"/>
                  <a:sym typeface="Calibri"/>
                </a:rPr>
                <a:t>toughness</a:t>
              </a:r>
              <a:endParaRPr sz="1400">
                <a:solidFill>
                  <a:schemeClr val="lt1"/>
                </a:solidFill>
                <a:latin typeface="Calibri"/>
                <a:ea typeface="Calibri"/>
                <a:cs typeface="Calibri"/>
                <a:sym typeface="Calibri"/>
              </a:endParaRPr>
            </a:p>
          </p:txBody>
        </p:sp>
        <p:sp>
          <p:nvSpPr>
            <p:cNvPr id="161" name="Google Shape;161;p8"/>
            <p:cNvSpPr/>
            <p:nvPr/>
          </p:nvSpPr>
          <p:spPr>
            <a:xfrm rot="7560000">
              <a:off x="4248901" y="4247463"/>
              <a:ext cx="1353779" cy="19381"/>
            </a:xfrm>
            <a:custGeom>
              <a:avLst/>
              <a:gdLst/>
              <a:ahLst/>
              <a:cxnLst/>
              <a:rect l="l" t="t" r="r" b="b"/>
              <a:pathLst>
                <a:path w="120000" h="120000" extrusionOk="0">
                  <a:moveTo>
                    <a:pt x="0" y="59997"/>
                  </a:moveTo>
                  <a:lnTo>
                    <a:pt x="120000" y="59997"/>
                  </a:lnTo>
                </a:path>
              </a:pathLst>
            </a:custGeom>
            <a:noFill/>
            <a:ln w="12700" cap="flat" cmpd="sng">
              <a:solidFill>
                <a:srgbClr val="354254"/>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8"/>
            <p:cNvSpPr txBox="1"/>
            <p:nvPr/>
          </p:nvSpPr>
          <p:spPr>
            <a:xfrm rot="-3240000">
              <a:off x="4891946" y="4223309"/>
              <a:ext cx="67688" cy="67688"/>
            </a:xfrm>
            <a:prstGeom prst="rect">
              <a:avLst/>
            </a:prstGeom>
            <a:noFill/>
            <a:ln>
              <a:noFill/>
            </a:ln>
          </p:spPr>
          <p:txBody>
            <a:bodyPr spcFirstLastPara="1" wrap="square" lIns="12700" tIns="0" rIns="12700" bIns="0" anchor="ctr" anchorCtr="0">
              <a:noAutofit/>
            </a:bodyPr>
            <a:lstStyle/>
            <a:p>
              <a:pPr marL="0" marR="0" lvl="0" indent="0" algn="ctr" rtl="0">
                <a:lnSpc>
                  <a:spcPct val="90000"/>
                </a:lnSpc>
                <a:spcBef>
                  <a:spcPts val="0"/>
                </a:spcBef>
                <a:spcAft>
                  <a:spcPts val="0"/>
                </a:spcAft>
                <a:buNone/>
              </a:pPr>
              <a:endParaRPr sz="500">
                <a:solidFill>
                  <a:schemeClr val="dk1"/>
                </a:solidFill>
                <a:latin typeface="Calibri"/>
                <a:ea typeface="Calibri"/>
                <a:cs typeface="Calibri"/>
                <a:sym typeface="Calibri"/>
              </a:endParaRPr>
            </a:p>
          </p:txBody>
        </p:sp>
        <p:sp>
          <p:nvSpPr>
            <p:cNvPr id="163" name="Google Shape;163;p8"/>
            <p:cNvSpPr/>
            <p:nvPr/>
          </p:nvSpPr>
          <p:spPr>
            <a:xfrm>
              <a:off x="3556294" y="4687899"/>
              <a:ext cx="1223882" cy="1223882"/>
            </a:xfrm>
            <a:prstGeom prst="ellipse">
              <a:avLst/>
            </a:prstGeom>
            <a:solidFill>
              <a:schemeClr val="dk2"/>
            </a:solidFill>
            <a:ln w="12700" cap="flat" cmpd="sng">
              <a:solidFill>
                <a:schemeClr val="lt2"/>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8"/>
            <p:cNvSpPr txBox="1"/>
            <p:nvPr/>
          </p:nvSpPr>
          <p:spPr>
            <a:xfrm>
              <a:off x="3735527" y="4867132"/>
              <a:ext cx="865416" cy="865416"/>
            </a:xfrm>
            <a:prstGeom prst="rect">
              <a:avLst/>
            </a:prstGeom>
            <a:noFill/>
            <a:ln>
              <a:noFill/>
            </a:ln>
          </p:spPr>
          <p:txBody>
            <a:bodyPr spcFirstLastPara="1" wrap="square" lIns="8875" tIns="8875" rIns="8875" bIns="8875" anchor="ctr" anchorCtr="0">
              <a:noAutofit/>
            </a:bodyPr>
            <a:lstStyle/>
            <a:p>
              <a:pPr marL="0" marR="0" lvl="0" indent="0" algn="ctr" rtl="0">
                <a:lnSpc>
                  <a:spcPct val="90000"/>
                </a:lnSpc>
                <a:spcBef>
                  <a:spcPts val="0"/>
                </a:spcBef>
                <a:spcAft>
                  <a:spcPts val="0"/>
                </a:spcAft>
                <a:buNone/>
              </a:pPr>
              <a:r>
                <a:rPr lang="en-GB" sz="1400">
                  <a:solidFill>
                    <a:schemeClr val="lt1"/>
                  </a:solidFill>
                  <a:latin typeface="Calibri"/>
                  <a:ea typeface="Calibri"/>
                  <a:cs typeface="Calibri"/>
                  <a:sym typeface="Calibri"/>
                </a:rPr>
                <a:t>malleability</a:t>
              </a:r>
              <a:endParaRPr sz="1400">
                <a:solidFill>
                  <a:schemeClr val="lt1"/>
                </a:solidFill>
                <a:latin typeface="Calibri"/>
                <a:ea typeface="Calibri"/>
                <a:cs typeface="Calibri"/>
                <a:sym typeface="Calibri"/>
              </a:endParaRPr>
            </a:p>
          </p:txBody>
        </p:sp>
        <p:sp>
          <p:nvSpPr>
            <p:cNvPr id="165" name="Google Shape;165;p8"/>
            <p:cNvSpPr/>
            <p:nvPr/>
          </p:nvSpPr>
          <p:spPr>
            <a:xfrm rot="9720000">
              <a:off x="3780706" y="3603047"/>
              <a:ext cx="1353779" cy="19381"/>
            </a:xfrm>
            <a:custGeom>
              <a:avLst/>
              <a:gdLst/>
              <a:ahLst/>
              <a:cxnLst/>
              <a:rect l="l" t="t" r="r" b="b"/>
              <a:pathLst>
                <a:path w="120000" h="120000" extrusionOk="0">
                  <a:moveTo>
                    <a:pt x="0" y="59997"/>
                  </a:moveTo>
                  <a:lnTo>
                    <a:pt x="120000" y="59997"/>
                  </a:lnTo>
                </a:path>
              </a:pathLst>
            </a:custGeom>
            <a:noFill/>
            <a:ln w="12700" cap="flat" cmpd="sng">
              <a:solidFill>
                <a:srgbClr val="354254"/>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8"/>
            <p:cNvSpPr txBox="1"/>
            <p:nvPr/>
          </p:nvSpPr>
          <p:spPr>
            <a:xfrm rot="-1080000">
              <a:off x="4423751" y="3578893"/>
              <a:ext cx="67688" cy="67688"/>
            </a:xfrm>
            <a:prstGeom prst="rect">
              <a:avLst/>
            </a:prstGeom>
            <a:noFill/>
            <a:ln>
              <a:noFill/>
            </a:ln>
          </p:spPr>
          <p:txBody>
            <a:bodyPr spcFirstLastPara="1" wrap="square" lIns="12700" tIns="0" rIns="12700" bIns="0" anchor="ctr" anchorCtr="0">
              <a:noAutofit/>
            </a:bodyPr>
            <a:lstStyle/>
            <a:p>
              <a:pPr marL="0" marR="0" lvl="0" indent="0" algn="ctr" rtl="0">
                <a:lnSpc>
                  <a:spcPct val="90000"/>
                </a:lnSpc>
                <a:spcBef>
                  <a:spcPts val="0"/>
                </a:spcBef>
                <a:spcAft>
                  <a:spcPts val="0"/>
                </a:spcAft>
                <a:buNone/>
              </a:pPr>
              <a:endParaRPr sz="500">
                <a:solidFill>
                  <a:schemeClr val="dk1"/>
                </a:solidFill>
                <a:latin typeface="Calibri"/>
                <a:ea typeface="Calibri"/>
                <a:cs typeface="Calibri"/>
                <a:sym typeface="Calibri"/>
              </a:endParaRPr>
            </a:p>
          </p:txBody>
        </p:sp>
        <p:sp>
          <p:nvSpPr>
            <p:cNvPr id="167" name="Google Shape;167;p8"/>
            <p:cNvSpPr/>
            <p:nvPr/>
          </p:nvSpPr>
          <p:spPr>
            <a:xfrm>
              <a:off x="2619903" y="3399067"/>
              <a:ext cx="1223882" cy="1223882"/>
            </a:xfrm>
            <a:prstGeom prst="ellipse">
              <a:avLst/>
            </a:prstGeom>
            <a:solidFill>
              <a:schemeClr val="dk2"/>
            </a:solidFill>
            <a:ln w="12700" cap="flat" cmpd="sng">
              <a:solidFill>
                <a:schemeClr val="lt2"/>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8"/>
            <p:cNvSpPr txBox="1"/>
            <p:nvPr/>
          </p:nvSpPr>
          <p:spPr>
            <a:xfrm>
              <a:off x="2799136" y="3578300"/>
              <a:ext cx="865416" cy="865416"/>
            </a:xfrm>
            <a:prstGeom prst="rect">
              <a:avLst/>
            </a:prstGeom>
            <a:noFill/>
            <a:ln>
              <a:noFill/>
            </a:ln>
          </p:spPr>
          <p:txBody>
            <a:bodyPr spcFirstLastPara="1" wrap="square" lIns="8875" tIns="8875" rIns="8875" bIns="8875" anchor="ctr" anchorCtr="0">
              <a:noAutofit/>
            </a:bodyPr>
            <a:lstStyle/>
            <a:p>
              <a:pPr marL="0" marR="0" lvl="0" indent="0" algn="ctr" rtl="0">
                <a:lnSpc>
                  <a:spcPct val="90000"/>
                </a:lnSpc>
                <a:spcBef>
                  <a:spcPts val="0"/>
                </a:spcBef>
                <a:spcAft>
                  <a:spcPts val="0"/>
                </a:spcAft>
                <a:buNone/>
              </a:pPr>
              <a:r>
                <a:rPr lang="en-GB" sz="1400">
                  <a:solidFill>
                    <a:schemeClr val="lt1"/>
                  </a:solidFill>
                  <a:latin typeface="Calibri"/>
                  <a:ea typeface="Calibri"/>
                  <a:cs typeface="Calibri"/>
                  <a:sym typeface="Calibri"/>
                </a:rPr>
                <a:t>ductility</a:t>
              </a:r>
              <a:endParaRPr sz="1400">
                <a:solidFill>
                  <a:schemeClr val="lt1"/>
                </a:solidFill>
                <a:latin typeface="Calibri"/>
                <a:ea typeface="Calibri"/>
                <a:cs typeface="Calibri"/>
                <a:sym typeface="Calibri"/>
              </a:endParaRPr>
            </a:p>
          </p:txBody>
        </p:sp>
        <p:sp>
          <p:nvSpPr>
            <p:cNvPr id="169" name="Google Shape;169;p8"/>
            <p:cNvSpPr/>
            <p:nvPr/>
          </p:nvSpPr>
          <p:spPr>
            <a:xfrm rot="-9720000">
              <a:off x="3780706" y="2806506"/>
              <a:ext cx="1353779" cy="19381"/>
            </a:xfrm>
            <a:custGeom>
              <a:avLst/>
              <a:gdLst/>
              <a:ahLst/>
              <a:cxnLst/>
              <a:rect l="l" t="t" r="r" b="b"/>
              <a:pathLst>
                <a:path w="120000" h="120000" extrusionOk="0">
                  <a:moveTo>
                    <a:pt x="0" y="59997"/>
                  </a:moveTo>
                  <a:lnTo>
                    <a:pt x="120000" y="59997"/>
                  </a:lnTo>
                </a:path>
              </a:pathLst>
            </a:custGeom>
            <a:noFill/>
            <a:ln w="12700" cap="flat" cmpd="sng">
              <a:solidFill>
                <a:srgbClr val="354254"/>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8"/>
            <p:cNvSpPr txBox="1"/>
            <p:nvPr/>
          </p:nvSpPr>
          <p:spPr>
            <a:xfrm rot="1080000">
              <a:off x="4423751" y="2782352"/>
              <a:ext cx="67688" cy="67688"/>
            </a:xfrm>
            <a:prstGeom prst="rect">
              <a:avLst/>
            </a:prstGeom>
            <a:noFill/>
            <a:ln>
              <a:noFill/>
            </a:ln>
          </p:spPr>
          <p:txBody>
            <a:bodyPr spcFirstLastPara="1" wrap="square" lIns="12700" tIns="0" rIns="12700" bIns="0" anchor="ctr" anchorCtr="0">
              <a:noAutofit/>
            </a:bodyPr>
            <a:lstStyle/>
            <a:p>
              <a:pPr marL="0" marR="0" lvl="0" indent="0" algn="ctr" rtl="0">
                <a:lnSpc>
                  <a:spcPct val="90000"/>
                </a:lnSpc>
                <a:spcBef>
                  <a:spcPts val="0"/>
                </a:spcBef>
                <a:spcAft>
                  <a:spcPts val="0"/>
                </a:spcAft>
                <a:buNone/>
              </a:pPr>
              <a:endParaRPr sz="500">
                <a:solidFill>
                  <a:schemeClr val="dk1"/>
                </a:solidFill>
                <a:latin typeface="Calibri"/>
                <a:ea typeface="Calibri"/>
                <a:cs typeface="Calibri"/>
                <a:sym typeface="Calibri"/>
              </a:endParaRPr>
            </a:p>
          </p:txBody>
        </p:sp>
        <p:sp>
          <p:nvSpPr>
            <p:cNvPr id="171" name="Google Shape;171;p8"/>
            <p:cNvSpPr/>
            <p:nvPr/>
          </p:nvSpPr>
          <p:spPr>
            <a:xfrm>
              <a:off x="2619903" y="1805984"/>
              <a:ext cx="1223882" cy="1223882"/>
            </a:xfrm>
            <a:prstGeom prst="ellipse">
              <a:avLst/>
            </a:prstGeom>
            <a:solidFill>
              <a:schemeClr val="dk2"/>
            </a:solidFill>
            <a:ln w="12700" cap="flat" cmpd="sng">
              <a:solidFill>
                <a:schemeClr val="lt2"/>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8"/>
            <p:cNvSpPr txBox="1"/>
            <p:nvPr/>
          </p:nvSpPr>
          <p:spPr>
            <a:xfrm>
              <a:off x="2799136" y="1985217"/>
              <a:ext cx="865416" cy="865416"/>
            </a:xfrm>
            <a:prstGeom prst="rect">
              <a:avLst/>
            </a:prstGeom>
            <a:noFill/>
            <a:ln>
              <a:noFill/>
            </a:ln>
          </p:spPr>
          <p:txBody>
            <a:bodyPr spcFirstLastPara="1" wrap="square" lIns="8875" tIns="8875" rIns="8875" bIns="8875" anchor="ctr" anchorCtr="0">
              <a:noAutofit/>
            </a:bodyPr>
            <a:lstStyle/>
            <a:p>
              <a:pPr marL="0" marR="0" lvl="0" indent="0" algn="ctr" rtl="0">
                <a:lnSpc>
                  <a:spcPct val="90000"/>
                </a:lnSpc>
                <a:spcBef>
                  <a:spcPts val="0"/>
                </a:spcBef>
                <a:spcAft>
                  <a:spcPts val="0"/>
                </a:spcAft>
                <a:buNone/>
              </a:pPr>
              <a:r>
                <a:rPr lang="en-GB" sz="1400">
                  <a:solidFill>
                    <a:schemeClr val="lt1"/>
                  </a:solidFill>
                  <a:latin typeface="Calibri"/>
                  <a:ea typeface="Calibri"/>
                  <a:cs typeface="Calibri"/>
                  <a:sym typeface="Calibri"/>
                </a:rPr>
                <a:t>brittleness</a:t>
              </a:r>
              <a:endParaRPr sz="1400">
                <a:solidFill>
                  <a:schemeClr val="lt1"/>
                </a:solidFill>
                <a:latin typeface="Calibri"/>
                <a:ea typeface="Calibri"/>
                <a:cs typeface="Calibri"/>
                <a:sym typeface="Calibri"/>
              </a:endParaRPr>
            </a:p>
          </p:txBody>
        </p:sp>
        <p:sp>
          <p:nvSpPr>
            <p:cNvPr id="173" name="Google Shape;173;p8"/>
            <p:cNvSpPr/>
            <p:nvPr/>
          </p:nvSpPr>
          <p:spPr>
            <a:xfrm rot="-7560000">
              <a:off x="4248901" y="2162090"/>
              <a:ext cx="1353779" cy="19381"/>
            </a:xfrm>
            <a:custGeom>
              <a:avLst/>
              <a:gdLst/>
              <a:ahLst/>
              <a:cxnLst/>
              <a:rect l="l" t="t" r="r" b="b"/>
              <a:pathLst>
                <a:path w="120000" h="120000" extrusionOk="0">
                  <a:moveTo>
                    <a:pt x="0" y="59997"/>
                  </a:moveTo>
                  <a:lnTo>
                    <a:pt x="120000" y="59997"/>
                  </a:lnTo>
                </a:path>
              </a:pathLst>
            </a:custGeom>
            <a:noFill/>
            <a:ln w="12700" cap="flat" cmpd="sng">
              <a:solidFill>
                <a:srgbClr val="354254"/>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8"/>
            <p:cNvSpPr txBox="1"/>
            <p:nvPr/>
          </p:nvSpPr>
          <p:spPr>
            <a:xfrm rot="3240000">
              <a:off x="4891946" y="2137936"/>
              <a:ext cx="67688" cy="67688"/>
            </a:xfrm>
            <a:prstGeom prst="rect">
              <a:avLst/>
            </a:prstGeom>
            <a:noFill/>
            <a:ln>
              <a:noFill/>
            </a:ln>
          </p:spPr>
          <p:txBody>
            <a:bodyPr spcFirstLastPara="1" wrap="square" lIns="12700" tIns="0" rIns="12700" bIns="0" anchor="ctr" anchorCtr="0">
              <a:noAutofit/>
            </a:bodyPr>
            <a:lstStyle/>
            <a:p>
              <a:pPr marL="0" marR="0" lvl="0" indent="0" algn="ctr" rtl="0">
                <a:lnSpc>
                  <a:spcPct val="90000"/>
                </a:lnSpc>
                <a:spcBef>
                  <a:spcPts val="0"/>
                </a:spcBef>
                <a:spcAft>
                  <a:spcPts val="0"/>
                </a:spcAft>
                <a:buNone/>
              </a:pPr>
              <a:endParaRPr sz="500">
                <a:solidFill>
                  <a:schemeClr val="dk1"/>
                </a:solidFill>
                <a:latin typeface="Calibri"/>
                <a:ea typeface="Calibri"/>
                <a:cs typeface="Calibri"/>
                <a:sym typeface="Calibri"/>
              </a:endParaRPr>
            </a:p>
          </p:txBody>
        </p:sp>
        <p:sp>
          <p:nvSpPr>
            <p:cNvPr id="175" name="Google Shape;175;p8"/>
            <p:cNvSpPr/>
            <p:nvPr/>
          </p:nvSpPr>
          <p:spPr>
            <a:xfrm>
              <a:off x="3556294" y="517153"/>
              <a:ext cx="1223882" cy="1223882"/>
            </a:xfrm>
            <a:prstGeom prst="ellipse">
              <a:avLst/>
            </a:prstGeom>
            <a:solidFill>
              <a:schemeClr val="dk2"/>
            </a:solidFill>
            <a:ln w="12700" cap="flat" cmpd="sng">
              <a:solidFill>
                <a:schemeClr val="lt2"/>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8"/>
            <p:cNvSpPr txBox="1"/>
            <p:nvPr/>
          </p:nvSpPr>
          <p:spPr>
            <a:xfrm>
              <a:off x="3735527" y="696386"/>
              <a:ext cx="865416" cy="865416"/>
            </a:xfrm>
            <a:prstGeom prst="rect">
              <a:avLst/>
            </a:prstGeom>
            <a:noFill/>
            <a:ln>
              <a:noFill/>
            </a:ln>
          </p:spPr>
          <p:txBody>
            <a:bodyPr spcFirstLastPara="1" wrap="square" lIns="8875" tIns="8875" rIns="8875" bIns="8875" anchor="ctr" anchorCtr="0">
              <a:noAutofit/>
            </a:bodyPr>
            <a:lstStyle/>
            <a:p>
              <a:pPr marL="0" marR="0" lvl="0" indent="0" algn="ctr" rtl="0">
                <a:lnSpc>
                  <a:spcPct val="90000"/>
                </a:lnSpc>
                <a:spcBef>
                  <a:spcPts val="0"/>
                </a:spcBef>
                <a:spcAft>
                  <a:spcPts val="0"/>
                </a:spcAft>
                <a:buNone/>
              </a:pPr>
              <a:r>
                <a:rPr lang="en-GB" sz="1400">
                  <a:solidFill>
                    <a:schemeClr val="lt1"/>
                  </a:solidFill>
                  <a:latin typeface="Calibri"/>
                  <a:ea typeface="Calibri"/>
                  <a:cs typeface="Calibri"/>
                  <a:sym typeface="Calibri"/>
                </a:rPr>
                <a:t>hardness</a:t>
              </a:r>
              <a:endParaRPr sz="1400">
                <a:solidFill>
                  <a:schemeClr val="lt1"/>
                </a:solidFill>
                <a:latin typeface="Calibri"/>
                <a:ea typeface="Calibri"/>
                <a:cs typeface="Calibri"/>
                <a:sym typeface="Calibri"/>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9"/>
          <p:cNvSpPr/>
          <p:nvPr/>
        </p:nvSpPr>
        <p:spPr>
          <a:xfrm>
            <a:off x="220394" y="969722"/>
            <a:ext cx="11779348" cy="4420890"/>
          </a:xfrm>
          <a:prstGeom prst="rect">
            <a:avLst/>
          </a:prstGeom>
          <a:noFill/>
          <a:ln>
            <a:noFill/>
          </a:ln>
        </p:spPr>
        <p:txBody>
          <a:bodyPr spcFirstLastPara="1" wrap="square" lIns="91425" tIns="45700" rIns="91425" bIns="45700" anchor="t" anchorCtr="0">
            <a:spAutoFit/>
          </a:bodyPr>
          <a:lstStyle/>
          <a:p>
            <a:pPr marL="457200" marR="0" lvl="0" indent="-457200" algn="just" rtl="0">
              <a:lnSpc>
                <a:spcPct val="200000"/>
              </a:lnSpc>
              <a:spcBef>
                <a:spcPts val="0"/>
              </a:spcBef>
              <a:spcAft>
                <a:spcPts val="0"/>
              </a:spcAft>
              <a:buClr>
                <a:schemeClr val="dk1"/>
              </a:buClr>
              <a:buSzPts val="2400"/>
              <a:buFont typeface="Calibri"/>
              <a:buAutoNum type="arabicPeriod"/>
            </a:pPr>
            <a:r>
              <a:rPr lang="en-GB" sz="2400" b="1" i="1">
                <a:solidFill>
                  <a:schemeClr val="dk1"/>
                </a:solidFill>
                <a:latin typeface="Calibri"/>
                <a:ea typeface="Calibri"/>
                <a:cs typeface="Calibri"/>
                <a:sym typeface="Calibri"/>
              </a:rPr>
              <a:t>Strength</a:t>
            </a:r>
            <a:r>
              <a:rPr lang="en-GB" sz="2400">
                <a:solidFill>
                  <a:schemeClr val="dk1"/>
                </a:solidFill>
                <a:latin typeface="Calibri"/>
                <a:ea typeface="Calibri"/>
                <a:cs typeface="Calibri"/>
                <a:sym typeface="Calibri"/>
              </a:rPr>
              <a:t> is deﬁned as the ability of the material to resist, without rupture, external forces causing various types of stresses. </a:t>
            </a:r>
            <a:endParaRPr/>
          </a:p>
          <a:p>
            <a:pPr marL="457200" marR="0" lvl="0" indent="-457200" algn="just" rtl="0">
              <a:lnSpc>
                <a:spcPct val="200000"/>
              </a:lnSpc>
              <a:spcBef>
                <a:spcPts val="0"/>
              </a:spcBef>
              <a:spcAft>
                <a:spcPts val="0"/>
              </a:spcAft>
              <a:buClr>
                <a:schemeClr val="dk1"/>
              </a:buClr>
              <a:buSzPts val="2400"/>
              <a:buFont typeface="Calibri"/>
              <a:buAutoNum type="arabicPeriod"/>
            </a:pPr>
            <a:r>
              <a:rPr lang="en-GB" sz="2400" b="1" i="1">
                <a:solidFill>
                  <a:schemeClr val="dk1"/>
                </a:solidFill>
                <a:latin typeface="Calibri"/>
                <a:ea typeface="Calibri"/>
                <a:cs typeface="Calibri"/>
                <a:sym typeface="Calibri"/>
              </a:rPr>
              <a:t>Elasticity</a:t>
            </a:r>
            <a:r>
              <a:rPr lang="en-GB" sz="2400">
                <a:solidFill>
                  <a:schemeClr val="dk1"/>
                </a:solidFill>
                <a:latin typeface="Calibri"/>
                <a:ea typeface="Calibri"/>
                <a:cs typeface="Calibri"/>
                <a:sym typeface="Calibri"/>
              </a:rPr>
              <a:t> is deﬁned as the ability of the material to regain its original shape and size after the deformation, when the external forces are removed. </a:t>
            </a:r>
            <a:endParaRPr/>
          </a:p>
          <a:p>
            <a:pPr marL="457200" marR="0" lvl="0" indent="-457200" algn="just" rtl="0">
              <a:lnSpc>
                <a:spcPct val="200000"/>
              </a:lnSpc>
              <a:spcBef>
                <a:spcPts val="0"/>
              </a:spcBef>
              <a:spcAft>
                <a:spcPts val="0"/>
              </a:spcAft>
              <a:buClr>
                <a:schemeClr val="dk1"/>
              </a:buClr>
              <a:buSzPts val="2400"/>
              <a:buFont typeface="Calibri"/>
              <a:buAutoNum type="arabicPeriod"/>
            </a:pPr>
            <a:r>
              <a:rPr lang="en-GB" sz="2400" b="1" i="1">
                <a:solidFill>
                  <a:schemeClr val="dk1"/>
                </a:solidFill>
                <a:latin typeface="Calibri"/>
                <a:ea typeface="Calibri"/>
                <a:cs typeface="Calibri"/>
                <a:sym typeface="Calibri"/>
              </a:rPr>
              <a:t>Plasticity</a:t>
            </a:r>
            <a:r>
              <a:rPr lang="en-GB" sz="2400">
                <a:solidFill>
                  <a:schemeClr val="dk1"/>
                </a:solidFill>
                <a:latin typeface="Calibri"/>
                <a:ea typeface="Calibri"/>
                <a:cs typeface="Calibri"/>
                <a:sym typeface="Calibri"/>
              </a:rPr>
              <a:t> is deﬁned as the ability of the material to retain the deformation produced under the load on a permanent basis. </a:t>
            </a:r>
            <a:endParaRPr/>
          </a:p>
        </p:txBody>
      </p:sp>
      <p:sp>
        <p:nvSpPr>
          <p:cNvPr id="182" name="Google Shape;182;p9"/>
          <p:cNvSpPr txBox="1"/>
          <p:nvPr/>
        </p:nvSpPr>
        <p:spPr>
          <a:xfrm>
            <a:off x="3024553" y="140677"/>
            <a:ext cx="7554352"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400" b="1">
                <a:solidFill>
                  <a:schemeClr val="dk1"/>
                </a:solidFill>
                <a:latin typeface="Calibri"/>
                <a:ea typeface="Calibri"/>
                <a:cs typeface="Calibri"/>
                <a:sym typeface="Calibri"/>
              </a:rPr>
              <a:t>MECHANICAL PROPERTIES OF ENGINEERING MATERIALS </a:t>
            </a:r>
            <a:endParaRPr sz="2400" b="1">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723</Words>
  <Application>Microsoft Office PowerPoint</Application>
  <PresentationFormat>Widescreen</PresentationFormat>
  <Paragraphs>59</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Doctor_Strange</dc:creator>
  <cp:lastModifiedBy>Dinesh Kumar</cp:lastModifiedBy>
  <cp:revision>1</cp:revision>
  <dcterms:created xsi:type="dcterms:W3CDTF">2022-03-30T06:30:43Z</dcterms:created>
  <dcterms:modified xsi:type="dcterms:W3CDTF">2026-01-02T12:24:32Z</dcterms:modified>
</cp:coreProperties>
</file>