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IcA+/GmRaToyfLGffRpyU8RjFN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BC828D6-4B19-4747-959E-4B565CB1B5C6}">
  <a:tblStyle styleId="{7BC828D6-4B19-4747-959E-4B565CB1B5C6}"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notesMaster" Target="notesMasters/notesMaster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4"/>
          <p:cNvSpPr>
            <a:spLocks noGrp="1"/>
          </p:cNvSpPr>
          <p:nvPr>
            <p:ph type="pic" idx="2"/>
          </p:nvPr>
        </p:nvSpPr>
        <p:spPr>
          <a:xfrm>
            <a:off x="5183188" y="987425"/>
            <a:ext cx="6172200" cy="4873625"/>
          </a:xfrm>
          <a:prstGeom prst="rect">
            <a:avLst/>
          </a:prstGeom>
          <a:noFill/>
          <a:ln>
            <a:noFill/>
          </a:ln>
        </p:spPr>
      </p:sp>
      <p:sp>
        <p:nvSpPr>
          <p:cNvPr id="64" name="Google Shape;64;p2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
        <p:cNvGrpSpPr/>
        <p:nvPr/>
      </p:nvGrpSpPr>
      <p:grpSpPr>
        <a:xfrm>
          <a:off x="0" y="0"/>
          <a:ext cx="0" cy="0"/>
          <a:chOff x="0" y="0"/>
          <a:chExt cx="0" cy="0"/>
        </a:xfrm>
      </p:grpSpPr>
      <p:sp>
        <p:nvSpPr>
          <p:cNvPr id="6" name="Google Shape;6;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801680" y="407017"/>
            <a:ext cx="8425532" cy="390876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7000" b="1" i="0" u="none" strike="noStrike" cap="none">
                <a:solidFill>
                  <a:srgbClr val="DBDBDB"/>
                </a:solidFill>
                <a:latin typeface="Calibri"/>
                <a:ea typeface="Calibri"/>
                <a:cs typeface="Calibri"/>
                <a:sym typeface="Calibri"/>
              </a:rPr>
              <a:t>DESIGN OF MACHINE ELEMENTS-I</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BME 2201</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Lecture 4 Module 1</a:t>
            </a:r>
            <a:endParaRPr sz="5400" b="1" i="0" u="none" strike="noStrike" cap="none">
              <a:solidFill>
                <a:schemeClr val="dk1"/>
              </a:solidFill>
              <a:latin typeface="Calibri"/>
              <a:ea typeface="Calibri"/>
              <a:cs typeface="Calibri"/>
              <a:sym typeface="Calibri"/>
            </a:endParaRPr>
          </a:p>
        </p:txBody>
      </p:sp>
      <p:sp>
        <p:nvSpPr>
          <p:cNvPr id="85" name="Google Shape;85;p1"/>
          <p:cNvSpPr txBox="1"/>
          <p:nvPr/>
        </p:nvSpPr>
        <p:spPr>
          <a:xfrm>
            <a:off x="8679765" y="5387926"/>
            <a:ext cx="3376247"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i="0" u="none" strike="noStrike" cap="none">
                <a:solidFill>
                  <a:schemeClr val="dk1"/>
                </a:solidFill>
                <a:latin typeface="Calibri"/>
                <a:ea typeface="Calibri"/>
                <a:cs typeface="Calibri"/>
                <a:sym typeface="Calibri"/>
              </a:rPr>
              <a:t>Dinesh Kumar</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Assistant Professor </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School of Engineering</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DYPIU</a:t>
            </a:r>
            <a:endParaRPr sz="2000" b="1">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4"/>
          <p:cNvSpPr txBox="1"/>
          <p:nvPr/>
        </p:nvSpPr>
        <p:spPr>
          <a:xfrm>
            <a:off x="3981156" y="168813"/>
            <a:ext cx="420624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SELECTION OF MATERIAL</a:t>
            </a:r>
            <a:endParaRPr sz="2400" b="1">
              <a:solidFill>
                <a:schemeClr val="dk1"/>
              </a:solidFill>
              <a:latin typeface="Calibri"/>
              <a:ea typeface="Calibri"/>
              <a:cs typeface="Calibri"/>
              <a:sym typeface="Calibri"/>
            </a:endParaRPr>
          </a:p>
        </p:txBody>
      </p:sp>
      <p:sp>
        <p:nvSpPr>
          <p:cNvPr id="152" name="Google Shape;152;p14"/>
          <p:cNvSpPr/>
          <p:nvPr/>
        </p:nvSpPr>
        <p:spPr>
          <a:xfrm>
            <a:off x="356380" y="630478"/>
            <a:ext cx="11455791" cy="4798878"/>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chemeClr val="dk1"/>
                </a:solidFill>
                <a:latin typeface="Calibri"/>
                <a:ea typeface="Calibri"/>
                <a:cs typeface="Calibri"/>
                <a:sym typeface="Calibri"/>
              </a:rPr>
              <a:t>4. </a:t>
            </a:r>
            <a:r>
              <a:rPr lang="en-GB" sz="2400" b="1">
                <a:solidFill>
                  <a:schemeClr val="dk1"/>
                </a:solidFill>
                <a:latin typeface="Calibri"/>
                <a:ea typeface="Calibri"/>
                <a:cs typeface="Calibri"/>
                <a:sym typeface="Calibri"/>
              </a:rPr>
              <a:t>MANUFACTURING CONSIDERATIONS</a:t>
            </a:r>
            <a:endParaRPr/>
          </a:p>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In some applications, machinability of material is an important consideration in selection. Sometimes, an expensive material is more economical than a low priced one, which is difficult to machine. Free cutting steels have excellent machinability, which is an important factor in their selection for high strength bolts, axles and shafts. Where the product is of complex shape, castability or ability of the molten metal to flow into intricate passages is the criterion of material selection.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0"/>
          <p:cNvSpPr txBox="1"/>
          <p:nvPr/>
        </p:nvSpPr>
        <p:spPr>
          <a:xfrm>
            <a:off x="3981156" y="168813"/>
            <a:ext cx="420624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SELECTION OF MATERIAL</a:t>
            </a:r>
            <a:endParaRPr sz="2400" b="1">
              <a:solidFill>
                <a:schemeClr val="dk1"/>
              </a:solidFill>
              <a:latin typeface="Calibri"/>
              <a:ea typeface="Calibri"/>
              <a:cs typeface="Calibri"/>
              <a:sym typeface="Calibri"/>
            </a:endParaRPr>
          </a:p>
        </p:txBody>
      </p:sp>
      <p:sp>
        <p:nvSpPr>
          <p:cNvPr id="158" name="Google Shape;158;p10"/>
          <p:cNvSpPr/>
          <p:nvPr/>
        </p:nvSpPr>
        <p:spPr>
          <a:xfrm>
            <a:off x="222737" y="841493"/>
            <a:ext cx="11723077" cy="5033557"/>
          </a:xfrm>
          <a:prstGeom prst="rect">
            <a:avLst/>
          </a:prstGeom>
          <a:noFill/>
          <a:ln>
            <a:noFill/>
          </a:ln>
        </p:spPr>
        <p:txBody>
          <a:bodyPr spcFirstLastPara="1" wrap="square" lIns="91425" tIns="45700" rIns="91425" bIns="45700" anchor="t" anchorCtr="0">
            <a:spAutoFit/>
          </a:bodyPr>
          <a:lstStyle/>
          <a:p>
            <a:pPr marL="0" marR="0" lvl="0" indent="0" algn="just" rtl="0">
              <a:lnSpc>
                <a:spcPct val="250000"/>
              </a:lnSpc>
              <a:spcBef>
                <a:spcPts val="0"/>
              </a:spcBef>
              <a:spcAft>
                <a:spcPts val="0"/>
              </a:spcAft>
              <a:buNone/>
            </a:pPr>
            <a:r>
              <a:rPr lang="en-GB" sz="2200">
                <a:solidFill>
                  <a:srgbClr val="0D0D0D"/>
                </a:solidFill>
                <a:latin typeface="Calibri"/>
                <a:ea typeface="Calibri"/>
                <a:cs typeface="Calibri"/>
                <a:sym typeface="Calibri"/>
              </a:rPr>
              <a:t>Selecting the right material is crucial in machine design, balancing performance and cost. It's a complex process often involving trial and error. Key factors in material selection include mechanical properties, such as strength and toughness, as well as factors like corrosion resistance and thermal conductivity. Careful consideration of these factors ensures optimal performance and reliability of machine components.</a:t>
            </a:r>
            <a:r>
              <a:rPr lang="en-GB" sz="2200">
                <a:solidFill>
                  <a:schemeClr val="dk1"/>
                </a:solidFill>
                <a:latin typeface="Calibri"/>
                <a:ea typeface="Calibri"/>
                <a:cs typeface="Calibri"/>
                <a:sym typeface="Calibri"/>
              </a:rPr>
              <a:t> The factors which should be considered while selecting the material for a machine component are as follows: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1"/>
          <p:cNvSpPr txBox="1"/>
          <p:nvPr/>
        </p:nvSpPr>
        <p:spPr>
          <a:xfrm>
            <a:off x="3981156" y="168813"/>
            <a:ext cx="420624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SELECTION OF MATERIAL</a:t>
            </a:r>
            <a:endParaRPr sz="2400" b="1">
              <a:solidFill>
                <a:schemeClr val="dk1"/>
              </a:solidFill>
              <a:latin typeface="Calibri"/>
              <a:ea typeface="Calibri"/>
              <a:cs typeface="Calibri"/>
              <a:sym typeface="Calibri"/>
            </a:endParaRPr>
          </a:p>
        </p:txBody>
      </p:sp>
      <p:sp>
        <p:nvSpPr>
          <p:cNvPr id="164" name="Google Shape;164;p11"/>
          <p:cNvSpPr/>
          <p:nvPr/>
        </p:nvSpPr>
        <p:spPr>
          <a:xfrm>
            <a:off x="262597" y="630478"/>
            <a:ext cx="11751212" cy="5570756"/>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chemeClr val="dk1"/>
                </a:solidFill>
                <a:latin typeface="Calibri"/>
                <a:ea typeface="Calibri"/>
                <a:cs typeface="Calibri"/>
                <a:sym typeface="Calibri"/>
              </a:rPr>
              <a:t>1. AVAILABILITY </a:t>
            </a:r>
            <a:endParaRPr sz="2200" b="1">
              <a:solidFill>
                <a:srgbClr val="0D0D0D"/>
              </a:solidFill>
              <a:latin typeface="Calibri"/>
              <a:ea typeface="Calibri"/>
              <a:cs typeface="Calibri"/>
              <a:sym typeface="Calibri"/>
            </a:endParaRPr>
          </a:p>
          <a:p>
            <a:pPr marL="0" marR="0" lvl="0" indent="0" algn="just" rtl="0">
              <a:lnSpc>
                <a:spcPct val="200000"/>
              </a:lnSpc>
              <a:spcBef>
                <a:spcPts val="0"/>
              </a:spcBef>
              <a:spcAft>
                <a:spcPts val="0"/>
              </a:spcAft>
              <a:buNone/>
            </a:pPr>
            <a:r>
              <a:rPr lang="en-GB" sz="2200">
                <a:solidFill>
                  <a:srgbClr val="0D0D0D"/>
                </a:solidFill>
                <a:latin typeface="Calibri"/>
                <a:ea typeface="Calibri"/>
                <a:cs typeface="Calibri"/>
                <a:sym typeface="Calibri"/>
              </a:rPr>
              <a:t>Availability of materials is crucial in machine design, ensuring a consistent supply for production. Materials like cast iron and aluminum alloys are typically abundant and readily accessible. However, shortages of materials such as lead and copper alloys are common, posing challenges for manufacturing. Engineers must consider material availability to avoid production delays and disruptions. Strategies like diversifying material sources or substituting with more readily available alternatives may be necessary to mitigate supply chain risks. Balancing material availability with desired properties is essential for efficient and reliable machine design and production.</a:t>
            </a:r>
            <a:endParaRPr sz="22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2"/>
          <p:cNvSpPr txBox="1"/>
          <p:nvPr/>
        </p:nvSpPr>
        <p:spPr>
          <a:xfrm>
            <a:off x="3981156" y="168813"/>
            <a:ext cx="420624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SELECTION OF MATERIAL</a:t>
            </a:r>
            <a:endParaRPr sz="2400" b="1">
              <a:solidFill>
                <a:schemeClr val="dk1"/>
              </a:solidFill>
              <a:latin typeface="Calibri"/>
              <a:ea typeface="Calibri"/>
              <a:cs typeface="Calibri"/>
              <a:sym typeface="Calibri"/>
            </a:endParaRPr>
          </a:p>
        </p:txBody>
      </p:sp>
      <p:sp>
        <p:nvSpPr>
          <p:cNvPr id="170" name="Google Shape;170;p12"/>
          <p:cNvSpPr/>
          <p:nvPr/>
        </p:nvSpPr>
        <p:spPr>
          <a:xfrm>
            <a:off x="356380" y="613842"/>
            <a:ext cx="11455791" cy="5033557"/>
          </a:xfrm>
          <a:prstGeom prst="rect">
            <a:avLst/>
          </a:prstGeom>
          <a:noFill/>
          <a:ln>
            <a:noFill/>
          </a:ln>
        </p:spPr>
        <p:txBody>
          <a:bodyPr spcFirstLastPara="1" wrap="square" lIns="91425" tIns="45700" rIns="91425" bIns="45700" anchor="t" anchorCtr="0">
            <a:spAutoFit/>
          </a:bodyPr>
          <a:lstStyle/>
          <a:p>
            <a:pPr marL="0" marR="0" lvl="0" indent="0" algn="just" rtl="0">
              <a:lnSpc>
                <a:spcPct val="250000"/>
              </a:lnSpc>
              <a:spcBef>
                <a:spcPts val="0"/>
              </a:spcBef>
              <a:spcAft>
                <a:spcPts val="0"/>
              </a:spcAft>
              <a:buNone/>
            </a:pPr>
            <a:r>
              <a:rPr lang="en-GB" sz="2200" b="1">
                <a:solidFill>
                  <a:schemeClr val="dk1"/>
                </a:solidFill>
                <a:latin typeface="Calibri"/>
                <a:ea typeface="Calibri"/>
                <a:cs typeface="Calibri"/>
                <a:sym typeface="Calibri"/>
              </a:rPr>
              <a:t>2. COST</a:t>
            </a:r>
            <a:endParaRPr sz="2200" b="1">
              <a:solidFill>
                <a:schemeClr val="dk1"/>
              </a:solidFill>
              <a:latin typeface="Calibri"/>
              <a:ea typeface="Calibri"/>
              <a:cs typeface="Calibri"/>
              <a:sym typeface="Calibri"/>
            </a:endParaRPr>
          </a:p>
          <a:p>
            <a:pPr marL="0" marR="0" lvl="0" indent="0" algn="just" rtl="0">
              <a:lnSpc>
                <a:spcPct val="250000"/>
              </a:lnSpc>
              <a:spcBef>
                <a:spcPts val="0"/>
              </a:spcBef>
              <a:spcAft>
                <a:spcPts val="0"/>
              </a:spcAft>
              <a:buNone/>
            </a:pPr>
            <a:r>
              <a:rPr lang="en-GB" sz="2200">
                <a:solidFill>
                  <a:schemeClr val="dk1"/>
                </a:solidFill>
                <a:latin typeface="Calibri"/>
                <a:ea typeface="Calibri"/>
                <a:cs typeface="Calibri"/>
                <a:sym typeface="Calibri"/>
              </a:rPr>
              <a:t>Cost For every application, there is a limiting cost beyond which the designer cannot go. When this limit is exceeded, the designer has to consider other alternative materials. In cost analysis, there are two factors, namely, cost of material and the cost of processing the material into finished goods. It is likely that the cost of material might be low, but the processing may involve costly manufacturing operations.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3"/>
          <p:cNvSpPr txBox="1"/>
          <p:nvPr/>
        </p:nvSpPr>
        <p:spPr>
          <a:xfrm>
            <a:off x="3981156" y="168813"/>
            <a:ext cx="420624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SELECTION OF MATERIAL</a:t>
            </a:r>
            <a:endParaRPr sz="2400" b="1">
              <a:solidFill>
                <a:schemeClr val="dk1"/>
              </a:solidFill>
              <a:latin typeface="Calibri"/>
              <a:ea typeface="Calibri"/>
              <a:cs typeface="Calibri"/>
              <a:sym typeface="Calibri"/>
            </a:endParaRPr>
          </a:p>
        </p:txBody>
      </p:sp>
      <p:sp>
        <p:nvSpPr>
          <p:cNvPr id="176" name="Google Shape;176;p13"/>
          <p:cNvSpPr/>
          <p:nvPr/>
        </p:nvSpPr>
        <p:spPr>
          <a:xfrm>
            <a:off x="356380" y="630478"/>
            <a:ext cx="11455791" cy="5414431"/>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chemeClr val="dk1"/>
                </a:solidFill>
                <a:latin typeface="Calibri"/>
                <a:ea typeface="Calibri"/>
                <a:cs typeface="Calibri"/>
                <a:sym typeface="Calibri"/>
              </a:rPr>
              <a:t>3. MECHANICAL PROPERTIES</a:t>
            </a:r>
            <a:endParaRPr sz="2200" b="1">
              <a:solidFill>
                <a:schemeClr val="dk1"/>
              </a:solidFill>
              <a:latin typeface="Calibri"/>
              <a:ea typeface="Calibri"/>
              <a:cs typeface="Calibri"/>
              <a:sym typeface="Calibri"/>
            </a:endParaRPr>
          </a:p>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Mechanical properties are crucial in material selection for machines, encompassing factors like strength, elasticity, and hardness. Different applications demand specific properties; for instance, connecting rods require endurance against fluctuating stresses, while piston rings need hardness for wear resistance. Bearings benefit from low friction, whereas clutch linings necessitate high friction coefficients. Materials for automobile bodies should exhibit plasticity to withstand deformation without breaking. Understanding these properties guides engineers in choosing materials suited to each component's functional requirements.</a:t>
            </a:r>
            <a:endParaRPr sz="22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MODES OF FAILURE</a:t>
            </a:r>
            <a:endParaRPr sz="2400" b="1">
              <a:solidFill>
                <a:schemeClr val="dk1"/>
              </a:solidFill>
              <a:latin typeface="Calibri"/>
              <a:ea typeface="Calibri"/>
              <a:cs typeface="Calibri"/>
              <a:sym typeface="Calibri"/>
            </a:endParaRPr>
          </a:p>
        </p:txBody>
      </p:sp>
      <p:sp>
        <p:nvSpPr>
          <p:cNvPr id="91" name="Google Shape;91;p2"/>
          <p:cNvSpPr/>
          <p:nvPr/>
        </p:nvSpPr>
        <p:spPr>
          <a:xfrm>
            <a:off x="290731" y="588275"/>
            <a:ext cx="11765281" cy="11079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GB" sz="2200">
                <a:solidFill>
                  <a:srgbClr val="0D0D0D"/>
                </a:solidFill>
                <a:latin typeface="Calibri"/>
                <a:ea typeface="Calibri"/>
                <a:cs typeface="Calibri"/>
                <a:sym typeface="Calibri"/>
              </a:rPr>
              <a:t>In engineering design, understanding modes of failure is crucial for ensuring the reliability and safety of machine elements. </a:t>
            </a:r>
            <a:endParaRPr sz="2200">
              <a:solidFill>
                <a:schemeClr val="dk1"/>
              </a:solidFill>
              <a:latin typeface="Calibri"/>
              <a:ea typeface="Calibri"/>
              <a:cs typeface="Calibri"/>
              <a:sym typeface="Calibri"/>
            </a:endParaRPr>
          </a:p>
        </p:txBody>
      </p:sp>
      <p:sp>
        <p:nvSpPr>
          <p:cNvPr id="92" name="Google Shape;92;p2"/>
          <p:cNvSpPr/>
          <p:nvPr/>
        </p:nvSpPr>
        <p:spPr>
          <a:xfrm>
            <a:off x="290731" y="1582341"/>
            <a:ext cx="11765281" cy="466281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b="1">
                <a:solidFill>
                  <a:srgbClr val="0D0D0D"/>
                </a:solidFill>
                <a:latin typeface="Calibri"/>
                <a:ea typeface="Calibri"/>
                <a:cs typeface="Calibri"/>
                <a:sym typeface="Calibri"/>
              </a:rPr>
              <a:t>1. Static Failure Modes</a:t>
            </a:r>
            <a:r>
              <a:rPr lang="en-GB" sz="2200">
                <a:solidFill>
                  <a:srgbClr val="0D0D0D"/>
                </a:solidFill>
                <a:latin typeface="Calibri"/>
                <a:ea typeface="Calibri"/>
                <a:cs typeface="Calibri"/>
                <a:sym typeface="Calibri"/>
              </a:rPr>
              <a:t>:</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Yielding</a:t>
            </a:r>
            <a:r>
              <a:rPr lang="en-GB" sz="2200">
                <a:solidFill>
                  <a:srgbClr val="0D0D0D"/>
                </a:solidFill>
                <a:latin typeface="Calibri"/>
                <a:ea typeface="Calibri"/>
                <a:cs typeface="Calibri"/>
                <a:sym typeface="Calibri"/>
              </a:rPr>
              <a:t>: Occurs when the material undergoes plastic deformation under static loading conditions. This can lead to permanent deformation or fracture depending on the material properties.</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Fracture</a:t>
            </a:r>
            <a:r>
              <a:rPr lang="en-GB" sz="2200">
                <a:solidFill>
                  <a:srgbClr val="0D0D0D"/>
                </a:solidFill>
                <a:latin typeface="Calibri"/>
                <a:ea typeface="Calibri"/>
                <a:cs typeface="Calibri"/>
                <a:sym typeface="Calibri"/>
              </a:rPr>
              <a:t>: Sudden and catastrophic failure of a component due to excessive stress concentrations or flaws. Fractures can propagate rapidly through the material, leading to complete structural failure.</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Buckling</a:t>
            </a:r>
            <a:r>
              <a:rPr lang="en-GB" sz="2200">
                <a:solidFill>
                  <a:srgbClr val="0D0D0D"/>
                </a:solidFill>
                <a:latin typeface="Calibri"/>
                <a:ea typeface="Calibri"/>
                <a:cs typeface="Calibri"/>
                <a:sym typeface="Calibri"/>
              </a:rPr>
              <a:t>: Failure due to sudden bending or compression, causing the component to deform laterally or buckle. Buckling typically occurs in slender structures under compressive loads.</a:t>
            </a:r>
            <a:endParaRPr sz="2200" b="0" i="0">
              <a:solidFill>
                <a:srgbClr val="0D0D0D"/>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MODES OF FAILURE</a:t>
            </a:r>
            <a:endParaRPr sz="2400" b="1">
              <a:solidFill>
                <a:schemeClr val="dk1"/>
              </a:solidFill>
              <a:latin typeface="Calibri"/>
              <a:ea typeface="Calibri"/>
              <a:cs typeface="Calibri"/>
              <a:sym typeface="Calibri"/>
            </a:endParaRPr>
          </a:p>
        </p:txBody>
      </p:sp>
      <p:sp>
        <p:nvSpPr>
          <p:cNvPr id="98" name="Google Shape;98;p3"/>
          <p:cNvSpPr/>
          <p:nvPr/>
        </p:nvSpPr>
        <p:spPr>
          <a:xfrm>
            <a:off x="290732" y="728952"/>
            <a:ext cx="11680874" cy="4832092"/>
          </a:xfrm>
          <a:prstGeom prst="rect">
            <a:avLst/>
          </a:prstGeom>
          <a:noFill/>
          <a:ln>
            <a:noFill/>
          </a:ln>
        </p:spPr>
        <p:txBody>
          <a:bodyPr spcFirstLastPara="1" wrap="square" lIns="91425" tIns="45700" rIns="91425" bIns="45700" anchor="t" anchorCtr="0">
            <a:spAutoFit/>
          </a:bodyPr>
          <a:lstStyle/>
          <a:p>
            <a:pPr marL="0" marR="0" lvl="0" indent="0" algn="l" rtl="0">
              <a:lnSpc>
                <a:spcPct val="200000"/>
              </a:lnSpc>
              <a:spcBef>
                <a:spcPts val="0"/>
              </a:spcBef>
              <a:spcAft>
                <a:spcPts val="0"/>
              </a:spcAft>
              <a:buNone/>
            </a:pPr>
            <a:r>
              <a:rPr lang="en-GB" sz="2200" b="1">
                <a:solidFill>
                  <a:srgbClr val="0D0D0D"/>
                </a:solidFill>
                <a:latin typeface="Calibri"/>
                <a:ea typeface="Calibri"/>
                <a:cs typeface="Calibri"/>
                <a:sym typeface="Calibri"/>
              </a:rPr>
              <a:t>2. Fatigue Failure Modes</a:t>
            </a:r>
            <a:r>
              <a:rPr lang="en-GB" sz="2200">
                <a:solidFill>
                  <a:srgbClr val="0D0D0D"/>
                </a:solidFill>
                <a:latin typeface="Calibri"/>
                <a:ea typeface="Calibri"/>
                <a:cs typeface="Calibri"/>
                <a:sym typeface="Calibri"/>
              </a:rPr>
              <a:t>:</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Fatigue</a:t>
            </a:r>
            <a:r>
              <a:rPr lang="en-GB" sz="2200">
                <a:solidFill>
                  <a:srgbClr val="0D0D0D"/>
                </a:solidFill>
                <a:latin typeface="Calibri"/>
                <a:ea typeface="Calibri"/>
                <a:cs typeface="Calibri"/>
                <a:sym typeface="Calibri"/>
              </a:rPr>
              <a:t>: Gradual and progressive failure of a material under cyclic loading. Over time, repeated cycles of stress can cause micro-cracks to initiate and propagate, eventually leading to failure, even at stresses below the material's yield strength.</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Creep</a:t>
            </a:r>
            <a:r>
              <a:rPr lang="en-GB" sz="2200">
                <a:solidFill>
                  <a:srgbClr val="0D0D0D"/>
                </a:solidFill>
                <a:latin typeface="Calibri"/>
                <a:ea typeface="Calibri"/>
                <a:cs typeface="Calibri"/>
                <a:sym typeface="Calibri"/>
              </a:rPr>
              <a:t>: Slow deformation of a material over time under a constant load or stress, particularly at elevated temperatures. Creep can cause components to elongate or deform, eventually leading to failure.</a:t>
            </a:r>
            <a:endParaRPr sz="2200" b="0" i="0">
              <a:solidFill>
                <a:srgbClr val="0D0D0D"/>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4"/>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MODES OF FAILURE</a:t>
            </a:r>
            <a:endParaRPr sz="2400" b="1">
              <a:solidFill>
                <a:schemeClr val="dk1"/>
              </a:solidFill>
              <a:latin typeface="Calibri"/>
              <a:ea typeface="Calibri"/>
              <a:cs typeface="Calibri"/>
              <a:sym typeface="Calibri"/>
            </a:endParaRPr>
          </a:p>
        </p:txBody>
      </p:sp>
      <p:sp>
        <p:nvSpPr>
          <p:cNvPr id="104" name="Google Shape;104;p4"/>
          <p:cNvSpPr/>
          <p:nvPr/>
        </p:nvSpPr>
        <p:spPr>
          <a:xfrm>
            <a:off x="164121" y="728952"/>
            <a:ext cx="11849687" cy="3477875"/>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rgbClr val="0D0D0D"/>
                </a:solidFill>
                <a:latin typeface="Calibri"/>
                <a:ea typeface="Calibri"/>
                <a:cs typeface="Calibri"/>
                <a:sym typeface="Calibri"/>
              </a:rPr>
              <a:t>3. Dynamic Failure Modes</a:t>
            </a:r>
            <a:r>
              <a:rPr lang="en-GB" sz="2200">
                <a:solidFill>
                  <a:srgbClr val="0D0D0D"/>
                </a:solidFill>
                <a:latin typeface="Calibri"/>
                <a:ea typeface="Calibri"/>
                <a:cs typeface="Calibri"/>
                <a:sym typeface="Calibri"/>
              </a:rPr>
              <a:t>:</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Impact</a:t>
            </a:r>
            <a:r>
              <a:rPr lang="en-GB" sz="2200">
                <a:solidFill>
                  <a:srgbClr val="0D0D0D"/>
                </a:solidFill>
                <a:latin typeface="Calibri"/>
                <a:ea typeface="Calibri"/>
                <a:cs typeface="Calibri"/>
                <a:sym typeface="Calibri"/>
              </a:rPr>
              <a:t>: Failure due to sudden and high-energy loading, such as impacts or collisions. Impact loading can induce stress concentrations and result in fractures or deformation.</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Vibration Fatigue</a:t>
            </a:r>
            <a:r>
              <a:rPr lang="en-GB" sz="2200">
                <a:solidFill>
                  <a:srgbClr val="0D0D0D"/>
                </a:solidFill>
                <a:latin typeface="Calibri"/>
                <a:ea typeface="Calibri"/>
                <a:cs typeface="Calibri"/>
                <a:sym typeface="Calibri"/>
              </a:rPr>
              <a:t>: Failure resulting from cyclic loading induced by vibrations. Vibrations can cause stress concentrations at specific points in a structure, leading to fatigue failure over time.</a:t>
            </a:r>
            <a:endParaRPr sz="2200" b="0" i="0">
              <a:solidFill>
                <a:srgbClr val="0D0D0D"/>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5"/>
          <p:cNvSpPr/>
          <p:nvPr/>
        </p:nvSpPr>
        <p:spPr>
          <a:xfrm>
            <a:off x="248528" y="602342"/>
            <a:ext cx="11807483" cy="4832092"/>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rgbClr val="0D0D0D"/>
                </a:solidFill>
                <a:latin typeface="Calibri"/>
                <a:ea typeface="Calibri"/>
                <a:cs typeface="Calibri"/>
                <a:sym typeface="Calibri"/>
              </a:rPr>
              <a:t>4. Wear and Erosion</a:t>
            </a:r>
            <a:r>
              <a:rPr lang="en-GB" sz="2200">
                <a:solidFill>
                  <a:srgbClr val="0D0D0D"/>
                </a:solidFill>
                <a:latin typeface="Calibri"/>
                <a:ea typeface="Calibri"/>
                <a:cs typeface="Calibri"/>
                <a:sym typeface="Calibri"/>
              </a:rPr>
              <a:t>:</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Abrasive Wear</a:t>
            </a:r>
            <a:r>
              <a:rPr lang="en-GB" sz="2200">
                <a:solidFill>
                  <a:srgbClr val="0D0D0D"/>
                </a:solidFill>
                <a:latin typeface="Calibri"/>
                <a:ea typeface="Calibri"/>
                <a:cs typeface="Calibri"/>
                <a:sym typeface="Calibri"/>
              </a:rPr>
              <a:t>: Occurs when hard particles or surfaces rub against softer materials, causing progressive material removal and surface degradation.</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Adhesive Wear</a:t>
            </a:r>
            <a:r>
              <a:rPr lang="en-GB" sz="2200">
                <a:solidFill>
                  <a:srgbClr val="0D0D0D"/>
                </a:solidFill>
                <a:latin typeface="Calibri"/>
                <a:ea typeface="Calibri"/>
                <a:cs typeface="Calibri"/>
                <a:sym typeface="Calibri"/>
              </a:rPr>
              <a:t>: Results from the transfer of material between sliding surfaces under high contact pressures. This can lead to surface roughening, increased friction, and eventual failure.</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Erosion</a:t>
            </a:r>
            <a:r>
              <a:rPr lang="en-GB" sz="2200">
                <a:solidFill>
                  <a:srgbClr val="0D0D0D"/>
                </a:solidFill>
                <a:latin typeface="Calibri"/>
                <a:ea typeface="Calibri"/>
                <a:cs typeface="Calibri"/>
                <a:sym typeface="Calibri"/>
              </a:rPr>
              <a:t>: Gradual removal of material due to the impact of abrasive particles, fluids, or gases. Erosion can weaken components and compromise their structural integrity over time.</a:t>
            </a:r>
            <a:endParaRPr sz="2200" b="0" i="0">
              <a:solidFill>
                <a:srgbClr val="0D0D0D"/>
              </a:solidFill>
              <a:latin typeface="Calibri"/>
              <a:ea typeface="Calibri"/>
              <a:cs typeface="Calibri"/>
              <a:sym typeface="Calibri"/>
            </a:endParaRPr>
          </a:p>
        </p:txBody>
      </p:sp>
      <p:sp>
        <p:nvSpPr>
          <p:cNvPr id="110" name="Google Shape;110;p5"/>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MODES OF FAILURE</a:t>
            </a:r>
            <a:endParaRPr sz="2400" b="1">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6"/>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MODES OF FAILURE</a:t>
            </a:r>
            <a:endParaRPr sz="2400" b="1">
              <a:solidFill>
                <a:schemeClr val="dk1"/>
              </a:solidFill>
              <a:latin typeface="Calibri"/>
              <a:ea typeface="Calibri"/>
              <a:cs typeface="Calibri"/>
              <a:sym typeface="Calibri"/>
            </a:endParaRPr>
          </a:p>
        </p:txBody>
      </p:sp>
      <p:sp>
        <p:nvSpPr>
          <p:cNvPr id="116" name="Google Shape;116;p6"/>
          <p:cNvSpPr/>
          <p:nvPr/>
        </p:nvSpPr>
        <p:spPr>
          <a:xfrm>
            <a:off x="375137" y="588275"/>
            <a:ext cx="11540197" cy="5509200"/>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b="1">
                <a:solidFill>
                  <a:srgbClr val="0D0D0D"/>
                </a:solidFill>
                <a:latin typeface="Calibri"/>
                <a:ea typeface="Calibri"/>
                <a:cs typeface="Calibri"/>
                <a:sym typeface="Calibri"/>
              </a:rPr>
              <a:t>Corrosion</a:t>
            </a:r>
            <a:r>
              <a:rPr lang="en-GB" sz="2200">
                <a:solidFill>
                  <a:srgbClr val="0D0D0D"/>
                </a:solidFill>
                <a:latin typeface="Calibri"/>
                <a:ea typeface="Calibri"/>
                <a:cs typeface="Calibri"/>
                <a:sym typeface="Calibri"/>
              </a:rPr>
              <a:t>:</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Galvanic Corrosion</a:t>
            </a:r>
            <a:r>
              <a:rPr lang="en-GB" sz="2200">
                <a:solidFill>
                  <a:srgbClr val="0D0D0D"/>
                </a:solidFill>
                <a:latin typeface="Calibri"/>
                <a:ea typeface="Calibri"/>
                <a:cs typeface="Calibri"/>
                <a:sym typeface="Calibri"/>
              </a:rPr>
              <a:t>: Electrochemical process where two dissimilar metals come into contact in the presence of an electrolyte, leading to accelerated corrosion of one of the metals.</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Pitting Corrosion</a:t>
            </a:r>
            <a:r>
              <a:rPr lang="en-GB" sz="2200">
                <a:solidFill>
                  <a:srgbClr val="0D0D0D"/>
                </a:solidFill>
                <a:latin typeface="Calibri"/>
                <a:ea typeface="Calibri"/>
                <a:cs typeface="Calibri"/>
                <a:sym typeface="Calibri"/>
              </a:rPr>
              <a:t>: Localized corrosion characterized by the formation of small pits or craters on the surface of a material, often caused by chemical reactions or exposure to corrosive environments.</a:t>
            </a:r>
            <a:endParaRPr/>
          </a:p>
          <a:p>
            <a:pPr marL="342900" marR="0" lvl="0" indent="-342900" algn="just" rtl="0">
              <a:lnSpc>
                <a:spcPct val="200000"/>
              </a:lnSpc>
              <a:spcBef>
                <a:spcPts val="0"/>
              </a:spcBef>
              <a:spcAft>
                <a:spcPts val="0"/>
              </a:spcAft>
              <a:buClr>
                <a:srgbClr val="0D0D0D"/>
              </a:buClr>
              <a:buSzPts val="2200"/>
              <a:buFont typeface="Arial"/>
              <a:buChar char="•"/>
            </a:pPr>
            <a:r>
              <a:rPr lang="en-GB" sz="2200" b="1">
                <a:solidFill>
                  <a:srgbClr val="0D0D0D"/>
                </a:solidFill>
                <a:latin typeface="Calibri"/>
                <a:ea typeface="Calibri"/>
                <a:cs typeface="Calibri"/>
                <a:sym typeface="Calibri"/>
              </a:rPr>
              <a:t>Stress Corrosion Cracking</a:t>
            </a:r>
            <a:r>
              <a:rPr lang="en-GB" sz="2200">
                <a:solidFill>
                  <a:srgbClr val="0D0D0D"/>
                </a:solidFill>
                <a:latin typeface="Calibri"/>
                <a:ea typeface="Calibri"/>
                <a:cs typeface="Calibri"/>
                <a:sym typeface="Calibri"/>
              </a:rPr>
              <a:t>: Occurs when a material is subjected to both tensile stress and a corrosive environment, leading to the propagation of cracks and eventual failure.</a:t>
            </a:r>
            <a:endParaRPr sz="2200" b="0" i="0">
              <a:solidFill>
                <a:srgbClr val="0D0D0D"/>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7"/>
          <p:cNvSpPr txBox="1"/>
          <p:nvPr/>
        </p:nvSpPr>
        <p:spPr>
          <a:xfrm>
            <a:off x="4811150" y="126610"/>
            <a:ext cx="289794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FACTOR OF SAFETY</a:t>
            </a:r>
            <a:endParaRPr sz="2400" b="1">
              <a:solidFill>
                <a:schemeClr val="dk1"/>
              </a:solidFill>
              <a:latin typeface="Calibri"/>
              <a:ea typeface="Calibri"/>
              <a:cs typeface="Calibri"/>
              <a:sym typeface="Calibri"/>
            </a:endParaRPr>
          </a:p>
        </p:txBody>
      </p:sp>
      <p:sp>
        <p:nvSpPr>
          <p:cNvPr id="122" name="Google Shape;122;p7"/>
          <p:cNvSpPr txBox="1"/>
          <p:nvPr/>
        </p:nvSpPr>
        <p:spPr>
          <a:xfrm>
            <a:off x="996898" y="634473"/>
            <a:ext cx="10807006" cy="689291"/>
          </a:xfrm>
          <a:prstGeom prst="rect">
            <a:avLst/>
          </a:prstGeom>
          <a:noFill/>
          <a:ln>
            <a:noFill/>
          </a:ln>
        </p:spPr>
        <p:txBody>
          <a:bodyPr spcFirstLastPara="1" wrap="square" lIns="0" tIns="12050" rIns="0" bIns="0" anchor="t" anchorCtr="0">
            <a:spAutoFit/>
          </a:bodyPr>
          <a:lstStyle/>
          <a:p>
            <a:pPr marL="12700" marR="0" lvl="0" indent="0" algn="l" rtl="0">
              <a:lnSpc>
                <a:spcPct val="100000"/>
              </a:lnSpc>
              <a:spcBef>
                <a:spcPts val="0"/>
              </a:spcBef>
              <a:spcAft>
                <a:spcPts val="0"/>
              </a:spcAft>
              <a:buNone/>
            </a:pPr>
            <a:r>
              <a:rPr lang="en-GB" sz="2200" b="1">
                <a:solidFill>
                  <a:srgbClr val="006FC0"/>
                </a:solidFill>
                <a:latin typeface="Calibri"/>
                <a:ea typeface="Calibri"/>
                <a:cs typeface="Calibri"/>
                <a:sym typeface="Calibri"/>
              </a:rPr>
              <a:t>Factor of Safety:</a:t>
            </a:r>
            <a:endParaRPr sz="2200">
              <a:solidFill>
                <a:schemeClr val="dk1"/>
              </a:solidFill>
              <a:latin typeface="Calibri"/>
              <a:ea typeface="Calibri"/>
              <a:cs typeface="Calibri"/>
              <a:sym typeface="Calibri"/>
            </a:endParaRPr>
          </a:p>
          <a:p>
            <a:pPr marL="12700" marR="0" lvl="0" indent="0" algn="l" rtl="0">
              <a:lnSpc>
                <a:spcPct val="100000"/>
              </a:lnSpc>
              <a:spcBef>
                <a:spcPts val="5"/>
              </a:spcBef>
              <a:spcAft>
                <a:spcPts val="0"/>
              </a:spcAft>
              <a:buNone/>
            </a:pPr>
            <a:r>
              <a:rPr lang="en-GB" sz="2200">
                <a:solidFill>
                  <a:schemeClr val="dk1"/>
                </a:solidFill>
                <a:latin typeface="Calibri"/>
                <a:ea typeface="Calibri"/>
                <a:cs typeface="Calibri"/>
                <a:sym typeface="Calibri"/>
              </a:rPr>
              <a:t>The ratio of maximum stress to working stress is called as factor of safety.</a:t>
            </a:r>
            <a:endParaRPr sz="2200">
              <a:solidFill>
                <a:schemeClr val="dk1"/>
              </a:solidFill>
              <a:latin typeface="Calibri"/>
              <a:ea typeface="Calibri"/>
              <a:cs typeface="Calibri"/>
              <a:sym typeface="Calibri"/>
            </a:endParaRPr>
          </a:p>
        </p:txBody>
      </p:sp>
      <p:sp>
        <p:nvSpPr>
          <p:cNvPr id="123" name="Google Shape;123;p7"/>
          <p:cNvSpPr txBox="1"/>
          <p:nvPr/>
        </p:nvSpPr>
        <p:spPr>
          <a:xfrm>
            <a:off x="1086056" y="4026816"/>
            <a:ext cx="4415155" cy="329565"/>
          </a:xfrm>
          <a:prstGeom prst="rect">
            <a:avLst/>
          </a:prstGeom>
          <a:noFill/>
          <a:ln>
            <a:noFill/>
          </a:ln>
        </p:spPr>
        <p:txBody>
          <a:bodyPr spcFirstLastPara="1" wrap="square" lIns="0" tIns="12050" rIns="0" bIns="0" anchor="t" anchorCtr="0">
            <a:spAutoFit/>
          </a:bodyPr>
          <a:lstStyle/>
          <a:p>
            <a:pPr marL="12700" marR="0" lvl="0" indent="0" algn="l" rtl="0">
              <a:lnSpc>
                <a:spcPct val="100000"/>
              </a:lnSpc>
              <a:spcBef>
                <a:spcPts val="0"/>
              </a:spcBef>
              <a:spcAft>
                <a:spcPts val="0"/>
              </a:spcAft>
              <a:buNone/>
            </a:pPr>
            <a:r>
              <a:rPr lang="en-GB" sz="2000" b="1">
                <a:solidFill>
                  <a:srgbClr val="006FC0"/>
                </a:solidFill>
                <a:latin typeface="Calibri"/>
                <a:ea typeface="Calibri"/>
                <a:cs typeface="Calibri"/>
                <a:sym typeface="Calibri"/>
              </a:rPr>
              <a:t>Factors for Selection of Factor of Safety:</a:t>
            </a:r>
            <a:endParaRPr sz="2000">
              <a:solidFill>
                <a:schemeClr val="dk1"/>
              </a:solidFill>
              <a:latin typeface="Calibri"/>
              <a:ea typeface="Calibri"/>
              <a:cs typeface="Calibri"/>
              <a:sym typeface="Calibri"/>
            </a:endParaRPr>
          </a:p>
        </p:txBody>
      </p:sp>
      <p:sp>
        <p:nvSpPr>
          <p:cNvPr id="124" name="Google Shape;124;p7"/>
          <p:cNvSpPr txBox="1"/>
          <p:nvPr/>
        </p:nvSpPr>
        <p:spPr>
          <a:xfrm>
            <a:off x="996898" y="4269238"/>
            <a:ext cx="4126229" cy="2228815"/>
          </a:xfrm>
          <a:prstGeom prst="rect">
            <a:avLst/>
          </a:prstGeom>
          <a:noFill/>
          <a:ln>
            <a:noFill/>
          </a:ln>
        </p:spPr>
        <p:txBody>
          <a:bodyPr spcFirstLastPara="1" wrap="square" lIns="0" tIns="12700" rIns="0" bIns="0" anchor="t" anchorCtr="0">
            <a:spAutoFit/>
          </a:bodyPr>
          <a:lstStyle/>
          <a:p>
            <a:pPr marL="356870" marR="0" lvl="0" indent="-344170" algn="l" rtl="0">
              <a:lnSpc>
                <a:spcPct val="150000"/>
              </a:lnSpc>
              <a:spcBef>
                <a:spcPts val="0"/>
              </a:spcBef>
              <a:spcAft>
                <a:spcPts val="0"/>
              </a:spcAft>
              <a:buClr>
                <a:schemeClr val="dk1"/>
              </a:buClr>
              <a:buSzPts val="1800"/>
              <a:buFont typeface="Calibri"/>
              <a:buAutoNum type="arabicParenR"/>
            </a:pPr>
            <a:r>
              <a:rPr lang="en-GB" sz="1800">
                <a:solidFill>
                  <a:schemeClr val="dk1"/>
                </a:solidFill>
                <a:latin typeface="Calibri"/>
                <a:ea typeface="Calibri"/>
                <a:cs typeface="Calibri"/>
                <a:sym typeface="Calibri"/>
              </a:rPr>
              <a:t>Reliability of properties of material.</a:t>
            </a:r>
            <a:endParaRPr sz="1800">
              <a:solidFill>
                <a:schemeClr val="dk1"/>
              </a:solidFill>
              <a:latin typeface="Calibri"/>
              <a:ea typeface="Calibri"/>
              <a:cs typeface="Calibri"/>
              <a:sym typeface="Calibri"/>
            </a:endParaRPr>
          </a:p>
          <a:p>
            <a:pPr marL="356870" marR="0" lvl="0" indent="-344170" algn="l" rtl="0">
              <a:lnSpc>
                <a:spcPct val="150000"/>
              </a:lnSpc>
              <a:spcBef>
                <a:spcPts val="0"/>
              </a:spcBef>
              <a:spcAft>
                <a:spcPts val="0"/>
              </a:spcAft>
              <a:buClr>
                <a:schemeClr val="dk1"/>
              </a:buClr>
              <a:buSzPts val="1800"/>
              <a:buFont typeface="Calibri"/>
              <a:buAutoNum type="arabicParenR"/>
            </a:pPr>
            <a:r>
              <a:rPr lang="en-GB" sz="1800">
                <a:solidFill>
                  <a:schemeClr val="dk1"/>
                </a:solidFill>
                <a:latin typeface="Calibri"/>
                <a:ea typeface="Calibri"/>
                <a:cs typeface="Calibri"/>
                <a:sym typeface="Calibri"/>
              </a:rPr>
              <a:t>Change in the properties while service.</a:t>
            </a:r>
            <a:endParaRPr sz="1800">
              <a:solidFill>
                <a:schemeClr val="dk1"/>
              </a:solidFill>
              <a:latin typeface="Calibri"/>
              <a:ea typeface="Calibri"/>
              <a:cs typeface="Calibri"/>
              <a:sym typeface="Calibri"/>
            </a:endParaRPr>
          </a:p>
          <a:p>
            <a:pPr marL="356870" marR="0" lvl="0" indent="-344170" algn="l" rtl="0">
              <a:lnSpc>
                <a:spcPct val="150000"/>
              </a:lnSpc>
              <a:spcBef>
                <a:spcPts val="0"/>
              </a:spcBef>
              <a:spcAft>
                <a:spcPts val="0"/>
              </a:spcAft>
              <a:buClr>
                <a:schemeClr val="dk1"/>
              </a:buClr>
              <a:buSzPts val="1800"/>
              <a:buFont typeface="Calibri"/>
              <a:buAutoNum type="arabicParenR"/>
            </a:pPr>
            <a:r>
              <a:rPr lang="en-GB" sz="1800">
                <a:solidFill>
                  <a:schemeClr val="dk1"/>
                </a:solidFill>
                <a:latin typeface="Calibri"/>
                <a:ea typeface="Calibri"/>
                <a:cs typeface="Calibri"/>
                <a:sym typeface="Calibri"/>
              </a:rPr>
              <a:t>Reliability of applied load.</a:t>
            </a:r>
            <a:endParaRPr/>
          </a:p>
          <a:p>
            <a:pPr marL="356870" marR="0" lvl="0" indent="-344170" algn="l" rtl="0">
              <a:spcBef>
                <a:spcPts val="0"/>
              </a:spcBef>
              <a:spcAft>
                <a:spcPts val="0"/>
              </a:spcAft>
              <a:buClr>
                <a:schemeClr val="dk1"/>
              </a:buClr>
              <a:buSzPts val="1800"/>
              <a:buFont typeface="Calibri"/>
              <a:buAutoNum type="arabicParenR"/>
            </a:pPr>
            <a:r>
              <a:rPr lang="en-GB" sz="1800">
                <a:solidFill>
                  <a:schemeClr val="dk1"/>
                </a:solidFill>
                <a:latin typeface="Calibri"/>
                <a:ea typeface="Calibri"/>
                <a:cs typeface="Calibri"/>
                <a:sym typeface="Calibri"/>
              </a:rPr>
              <a:t>The certainty as to exact mode of failure.</a:t>
            </a:r>
            <a:endParaRPr sz="1800">
              <a:solidFill>
                <a:schemeClr val="dk1"/>
              </a:solidFill>
              <a:latin typeface="Calibri"/>
              <a:ea typeface="Calibri"/>
              <a:cs typeface="Calibri"/>
              <a:sym typeface="Calibri"/>
            </a:endParaRPr>
          </a:p>
          <a:p>
            <a:pPr marL="356870" marR="0" lvl="0" indent="-344170" algn="l" rtl="0">
              <a:lnSpc>
                <a:spcPct val="150000"/>
              </a:lnSpc>
              <a:spcBef>
                <a:spcPts val="5"/>
              </a:spcBef>
              <a:spcAft>
                <a:spcPts val="0"/>
              </a:spcAft>
              <a:buClr>
                <a:schemeClr val="dk1"/>
              </a:buClr>
              <a:buSzPts val="1800"/>
              <a:buFont typeface="Calibri"/>
              <a:buAutoNum type="arabicParenR"/>
            </a:pPr>
            <a:r>
              <a:rPr lang="en-GB" sz="1800">
                <a:solidFill>
                  <a:schemeClr val="dk1"/>
                </a:solidFill>
                <a:latin typeface="Calibri"/>
                <a:ea typeface="Calibri"/>
                <a:cs typeface="Calibri"/>
                <a:sym typeface="Calibri"/>
              </a:rPr>
              <a:t>The extent of loss of life.</a:t>
            </a:r>
            <a:endParaRPr sz="1800">
              <a:solidFill>
                <a:schemeClr val="dk1"/>
              </a:solidFill>
              <a:latin typeface="Calibri"/>
              <a:ea typeface="Calibri"/>
              <a:cs typeface="Calibri"/>
              <a:sym typeface="Calibri"/>
            </a:endParaRPr>
          </a:p>
        </p:txBody>
      </p:sp>
      <p:sp>
        <p:nvSpPr>
          <p:cNvPr id="125" name="Google Shape;125;p7"/>
          <p:cNvSpPr/>
          <p:nvPr/>
        </p:nvSpPr>
        <p:spPr>
          <a:xfrm>
            <a:off x="3896261" y="1394104"/>
            <a:ext cx="3812833" cy="621761"/>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aphicFrame>
        <p:nvGraphicFramePr>
          <p:cNvPr id="126" name="Google Shape;126;p7"/>
          <p:cNvGraphicFramePr/>
          <p:nvPr/>
        </p:nvGraphicFramePr>
        <p:xfrm>
          <a:off x="1153062" y="2167049"/>
          <a:ext cx="3000000" cy="3000000"/>
        </p:xfrm>
        <a:graphic>
          <a:graphicData uri="http://schemas.openxmlformats.org/drawingml/2006/table">
            <a:tbl>
              <a:tblPr firstRow="1" bandRow="1">
                <a:noFill/>
                <a:tableStyleId>{7BC828D6-4B19-4747-959E-4B565CB1B5C6}</a:tableStyleId>
              </a:tblPr>
              <a:tblGrid>
                <a:gridCol w="3084975">
                  <a:extLst>
                    <a:ext uri="{9D8B030D-6E8A-4147-A177-3AD203B41FA5}">
                      <a16:colId xmlns:a16="http://schemas.microsoft.com/office/drawing/2014/main" val="20000"/>
                    </a:ext>
                  </a:extLst>
                </a:gridCol>
                <a:gridCol w="7381875">
                  <a:extLst>
                    <a:ext uri="{9D8B030D-6E8A-4147-A177-3AD203B41FA5}">
                      <a16:colId xmlns:a16="http://schemas.microsoft.com/office/drawing/2014/main" val="20001"/>
                    </a:ext>
                  </a:extLst>
                </a:gridCol>
              </a:tblGrid>
              <a:tr h="420225">
                <a:tc>
                  <a:txBody>
                    <a:bodyPr/>
                    <a:lstStyle/>
                    <a:p>
                      <a:pPr marL="622935" marR="0" lvl="0" indent="0" algn="l" rtl="0">
                        <a:lnSpc>
                          <a:spcPct val="100000"/>
                        </a:lnSpc>
                        <a:spcBef>
                          <a:spcPts val="0"/>
                        </a:spcBef>
                        <a:spcAft>
                          <a:spcPts val="0"/>
                        </a:spcAft>
                        <a:buNone/>
                      </a:pPr>
                      <a:r>
                        <a:rPr lang="en-GB" sz="2200" b="1" u="none" strike="noStrike" cap="none">
                          <a:latin typeface="Calibri"/>
                          <a:ea typeface="Calibri"/>
                          <a:cs typeface="Calibri"/>
                          <a:sym typeface="Calibri"/>
                        </a:rPr>
                        <a:t>         Materials</a:t>
                      </a:r>
                      <a:endParaRPr sz="2200" u="none" strike="noStrike" cap="none">
                        <a:latin typeface="Calibri"/>
                        <a:ea typeface="Calibri"/>
                        <a:cs typeface="Calibri"/>
                        <a:sym typeface="Calibri"/>
                      </a:endParaRPr>
                    </a:p>
                  </a:txBody>
                  <a:tcPr marL="0" marR="0" marT="317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3334" marR="0" lvl="0" indent="0" algn="ctr" rtl="0">
                        <a:lnSpc>
                          <a:spcPct val="100000"/>
                        </a:lnSpc>
                        <a:spcBef>
                          <a:spcPts val="0"/>
                        </a:spcBef>
                        <a:spcAft>
                          <a:spcPts val="0"/>
                        </a:spcAft>
                        <a:buNone/>
                      </a:pPr>
                      <a:r>
                        <a:rPr lang="en-GB" sz="2200" b="1" u="none" strike="noStrike" cap="none">
                          <a:latin typeface="Calibri"/>
                          <a:ea typeface="Calibri"/>
                          <a:cs typeface="Calibri"/>
                          <a:sym typeface="Calibri"/>
                        </a:rPr>
                        <a:t>Factor of Safety</a:t>
                      </a:r>
                      <a:endParaRPr sz="2200" u="none" strike="noStrike" cap="none">
                        <a:latin typeface="Calibri"/>
                        <a:ea typeface="Calibri"/>
                        <a:cs typeface="Calibri"/>
                        <a:sym typeface="Calibri"/>
                      </a:endParaRPr>
                    </a:p>
                  </a:txBody>
                  <a:tcPr marL="0" marR="0" marT="317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24975">
                <a:tc>
                  <a:txBody>
                    <a:bodyPr/>
                    <a:lstStyle/>
                    <a:p>
                      <a:pPr marL="97790" marR="0" lvl="0" indent="0" algn="ctr" rtl="0">
                        <a:lnSpc>
                          <a:spcPct val="100000"/>
                        </a:lnSpc>
                        <a:spcBef>
                          <a:spcPts val="0"/>
                        </a:spcBef>
                        <a:spcAft>
                          <a:spcPts val="0"/>
                        </a:spcAft>
                        <a:buNone/>
                      </a:pPr>
                      <a:r>
                        <a:rPr lang="en-GB" sz="2200" u="none" strike="noStrike" cap="none">
                          <a:latin typeface="Calibri"/>
                          <a:ea typeface="Calibri"/>
                          <a:cs typeface="Calibri"/>
                          <a:sym typeface="Calibri"/>
                        </a:rPr>
                        <a:t>Ductile</a:t>
                      </a:r>
                      <a:endParaRPr sz="2200" u="none" strike="noStrike" cap="none">
                        <a:latin typeface="Calibri"/>
                        <a:ea typeface="Calibri"/>
                        <a:cs typeface="Calibri"/>
                        <a:sym typeface="Calibri"/>
                      </a:endParaRPr>
                    </a:p>
                  </a:txBody>
                  <a:tcPr marL="0" marR="0" marT="317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endParaRPr sz="2200" u="none" strike="noStrike" cap="none">
                        <a:latin typeface="Calibri"/>
                        <a:ea typeface="Calibri"/>
                        <a:cs typeface="Calibri"/>
                        <a:sym typeface="Calibri"/>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44675">
                <a:tc>
                  <a:txBody>
                    <a:bodyPr/>
                    <a:lstStyle/>
                    <a:p>
                      <a:pPr marL="97790" marR="0" lvl="0" indent="0" algn="ctr" rtl="0">
                        <a:lnSpc>
                          <a:spcPct val="100000"/>
                        </a:lnSpc>
                        <a:spcBef>
                          <a:spcPts val="0"/>
                        </a:spcBef>
                        <a:spcAft>
                          <a:spcPts val="0"/>
                        </a:spcAft>
                        <a:buNone/>
                      </a:pPr>
                      <a:r>
                        <a:rPr lang="en-GB" sz="2200" u="none" strike="noStrike" cap="none">
                          <a:latin typeface="Calibri"/>
                          <a:ea typeface="Calibri"/>
                          <a:cs typeface="Calibri"/>
                          <a:sym typeface="Calibri"/>
                        </a:rPr>
                        <a:t>Brittle</a:t>
                      </a:r>
                      <a:endParaRPr sz="2200" u="none" strike="noStrike" cap="none">
                        <a:latin typeface="Calibri"/>
                        <a:ea typeface="Calibri"/>
                        <a:cs typeface="Calibri"/>
                        <a:sym typeface="Calibri"/>
                      </a:endParaRPr>
                    </a:p>
                  </a:txBody>
                  <a:tcPr marL="0" marR="0" marT="317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endParaRPr sz="2200" u="none" strike="noStrike" cap="none">
                        <a:latin typeface="Calibri"/>
                        <a:ea typeface="Calibri"/>
                        <a:cs typeface="Calibri"/>
                        <a:sym typeface="Calibri"/>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aphicFrame>
        <p:nvGraphicFramePr>
          <p:cNvPr id="127" name="Google Shape;127;p7"/>
          <p:cNvGraphicFramePr/>
          <p:nvPr/>
        </p:nvGraphicFramePr>
        <p:xfrm>
          <a:off x="7188102" y="4356379"/>
          <a:ext cx="3000000" cy="3000000"/>
        </p:xfrm>
        <a:graphic>
          <a:graphicData uri="http://schemas.openxmlformats.org/drawingml/2006/table">
            <a:tbl>
              <a:tblPr firstRow="1" bandRow="1">
                <a:noFill/>
                <a:tableStyleId>{7BC828D6-4B19-4747-959E-4B565CB1B5C6}</a:tableStyleId>
              </a:tblPr>
              <a:tblGrid>
                <a:gridCol w="2029450">
                  <a:extLst>
                    <a:ext uri="{9D8B030D-6E8A-4147-A177-3AD203B41FA5}">
                      <a16:colId xmlns:a16="http://schemas.microsoft.com/office/drawing/2014/main" val="20000"/>
                    </a:ext>
                  </a:extLst>
                </a:gridCol>
                <a:gridCol w="2402375">
                  <a:extLst>
                    <a:ext uri="{9D8B030D-6E8A-4147-A177-3AD203B41FA5}">
                      <a16:colId xmlns:a16="http://schemas.microsoft.com/office/drawing/2014/main" val="20001"/>
                    </a:ext>
                  </a:extLst>
                </a:gridCol>
              </a:tblGrid>
              <a:tr h="552850">
                <a:tc>
                  <a:txBody>
                    <a:bodyPr/>
                    <a:lstStyle/>
                    <a:p>
                      <a:pPr marL="14604" marR="0" lvl="0" indent="0" algn="ctr" rtl="0">
                        <a:lnSpc>
                          <a:spcPct val="100000"/>
                        </a:lnSpc>
                        <a:spcBef>
                          <a:spcPts val="0"/>
                        </a:spcBef>
                        <a:spcAft>
                          <a:spcPts val="0"/>
                        </a:spcAft>
                        <a:buNone/>
                      </a:pPr>
                      <a:r>
                        <a:rPr lang="en-GB" sz="1800" b="1" u="none" strike="noStrike" cap="none">
                          <a:latin typeface="Trebuchet MS"/>
                          <a:ea typeface="Trebuchet MS"/>
                          <a:cs typeface="Trebuchet MS"/>
                          <a:sym typeface="Trebuchet MS"/>
                        </a:rPr>
                        <a:t>Type of Load</a:t>
                      </a:r>
                      <a:endParaRPr sz="1800" u="none" strike="noStrike" cap="none">
                        <a:latin typeface="Trebuchet MS"/>
                        <a:ea typeface="Trebuchet MS"/>
                        <a:cs typeface="Trebuchet MS"/>
                        <a:sym typeface="Trebuchet MS"/>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2065" marR="0" lvl="0" indent="0" algn="ctr" rtl="0">
                        <a:lnSpc>
                          <a:spcPct val="100000"/>
                        </a:lnSpc>
                        <a:spcBef>
                          <a:spcPts val="0"/>
                        </a:spcBef>
                        <a:spcAft>
                          <a:spcPts val="0"/>
                        </a:spcAft>
                        <a:buNone/>
                      </a:pPr>
                      <a:r>
                        <a:rPr lang="en-GB" sz="1800" b="1" u="none" strike="noStrike" cap="none">
                          <a:latin typeface="Trebuchet MS"/>
                          <a:ea typeface="Trebuchet MS"/>
                          <a:cs typeface="Trebuchet MS"/>
                          <a:sym typeface="Trebuchet MS"/>
                        </a:rPr>
                        <a:t>Factor of Safety</a:t>
                      </a:r>
                      <a:endParaRPr sz="1800" u="none" strike="noStrike" cap="none">
                        <a:latin typeface="Trebuchet MS"/>
                        <a:ea typeface="Trebuchet MS"/>
                        <a:cs typeface="Trebuchet MS"/>
                        <a:sym typeface="Trebuchet MS"/>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553750">
                <a:tc>
                  <a:txBody>
                    <a:bodyPr/>
                    <a:lstStyle/>
                    <a:p>
                      <a:pPr marL="15875" marR="0" lvl="0" indent="0" algn="ctr" rtl="0">
                        <a:lnSpc>
                          <a:spcPct val="100000"/>
                        </a:lnSpc>
                        <a:spcBef>
                          <a:spcPts val="0"/>
                        </a:spcBef>
                        <a:spcAft>
                          <a:spcPts val="0"/>
                        </a:spcAft>
                        <a:buNone/>
                      </a:pPr>
                      <a:r>
                        <a:rPr lang="en-GB" sz="1800" u="none" strike="noStrike" cap="none">
                          <a:latin typeface="Arial"/>
                          <a:ea typeface="Arial"/>
                          <a:cs typeface="Arial"/>
                          <a:sym typeface="Arial"/>
                        </a:rPr>
                        <a:t>Static</a:t>
                      </a:r>
                      <a:endParaRPr sz="1800" u="none" strike="noStrike" cap="none">
                        <a:latin typeface="Arial"/>
                        <a:ea typeface="Arial"/>
                        <a:cs typeface="Arial"/>
                        <a:sym typeface="Arial"/>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502919" marR="0" lvl="0" indent="0" algn="l" rtl="0">
                        <a:lnSpc>
                          <a:spcPct val="100000"/>
                        </a:lnSpc>
                        <a:spcBef>
                          <a:spcPts val="0"/>
                        </a:spcBef>
                        <a:spcAft>
                          <a:spcPts val="0"/>
                        </a:spcAft>
                        <a:buNone/>
                      </a:pPr>
                      <a:r>
                        <a:rPr lang="en-GB" sz="1800" u="none" strike="noStrike" cap="none">
                          <a:latin typeface="Arial"/>
                          <a:ea typeface="Arial"/>
                          <a:cs typeface="Arial"/>
                          <a:sym typeface="Arial"/>
                        </a:rPr>
                        <a:t>       1.5 to 3</a:t>
                      </a:r>
                      <a:endParaRPr sz="1800" u="none" strike="noStrike" cap="none">
                        <a:latin typeface="Arial"/>
                        <a:ea typeface="Arial"/>
                        <a:cs typeface="Arial"/>
                        <a:sym typeface="Arial"/>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552850">
                <a:tc>
                  <a:txBody>
                    <a:bodyPr/>
                    <a:lstStyle/>
                    <a:p>
                      <a:pPr marL="17780" marR="0" lvl="0" indent="0" algn="ctr" rtl="0">
                        <a:lnSpc>
                          <a:spcPct val="100000"/>
                        </a:lnSpc>
                        <a:spcBef>
                          <a:spcPts val="0"/>
                        </a:spcBef>
                        <a:spcAft>
                          <a:spcPts val="0"/>
                        </a:spcAft>
                        <a:buNone/>
                      </a:pPr>
                      <a:r>
                        <a:rPr lang="en-GB" sz="1800" u="none" strike="noStrike" cap="none">
                          <a:latin typeface="Arial"/>
                          <a:ea typeface="Arial"/>
                          <a:cs typeface="Arial"/>
                          <a:sym typeface="Arial"/>
                        </a:rPr>
                        <a:t>Variable</a:t>
                      </a:r>
                      <a:endParaRPr sz="1800" u="none" strike="noStrike" cap="none">
                        <a:latin typeface="Arial"/>
                        <a:ea typeface="Arial"/>
                        <a:cs typeface="Arial"/>
                        <a:sym typeface="Arial"/>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6510" marR="0" lvl="0" indent="0" algn="ctr" rtl="0">
                        <a:lnSpc>
                          <a:spcPct val="100000"/>
                        </a:lnSpc>
                        <a:spcBef>
                          <a:spcPts val="0"/>
                        </a:spcBef>
                        <a:spcAft>
                          <a:spcPts val="0"/>
                        </a:spcAft>
                        <a:buNone/>
                      </a:pPr>
                      <a:r>
                        <a:rPr lang="en-GB" sz="1800" u="none" strike="noStrike" cap="none">
                          <a:latin typeface="Arial"/>
                          <a:ea typeface="Arial"/>
                          <a:cs typeface="Arial"/>
                          <a:sym typeface="Arial"/>
                        </a:rPr>
                        <a:t>3 to 6</a:t>
                      </a:r>
                      <a:endParaRPr sz="1800" u="none" strike="noStrike" cap="none">
                        <a:latin typeface="Arial"/>
                        <a:ea typeface="Arial"/>
                        <a:cs typeface="Arial"/>
                        <a:sym typeface="Arial"/>
                      </a:endParaRPr>
                    </a:p>
                  </a:txBody>
                  <a:tcPr marL="0" marR="0" marT="32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553750">
                <a:tc>
                  <a:txBody>
                    <a:bodyPr/>
                    <a:lstStyle/>
                    <a:p>
                      <a:pPr marL="15240" marR="0" lvl="0" indent="0" algn="ctr" rtl="0">
                        <a:lnSpc>
                          <a:spcPct val="100000"/>
                        </a:lnSpc>
                        <a:spcBef>
                          <a:spcPts val="0"/>
                        </a:spcBef>
                        <a:spcAft>
                          <a:spcPts val="0"/>
                        </a:spcAft>
                        <a:buNone/>
                      </a:pPr>
                      <a:r>
                        <a:rPr lang="en-GB" sz="1800" u="none" strike="noStrike" cap="none">
                          <a:latin typeface="Arial"/>
                          <a:ea typeface="Arial"/>
                          <a:cs typeface="Arial"/>
                          <a:sym typeface="Arial"/>
                        </a:rPr>
                        <a:t>Impact</a:t>
                      </a:r>
                      <a:endParaRPr sz="1800" u="none" strike="noStrike" cap="none">
                        <a:latin typeface="Arial"/>
                        <a:ea typeface="Arial"/>
                        <a:cs typeface="Arial"/>
                        <a:sym typeface="Arial"/>
                      </a:endParaRPr>
                    </a:p>
                  </a:txBody>
                  <a:tcPr marL="0" marR="0" marT="3302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5875" marR="0" lvl="0" indent="0" algn="ctr" rtl="0">
                        <a:lnSpc>
                          <a:spcPct val="100000"/>
                        </a:lnSpc>
                        <a:spcBef>
                          <a:spcPts val="0"/>
                        </a:spcBef>
                        <a:spcAft>
                          <a:spcPts val="0"/>
                        </a:spcAft>
                        <a:buNone/>
                      </a:pPr>
                      <a:r>
                        <a:rPr lang="en-GB" sz="1800" u="none" strike="noStrike" cap="none">
                          <a:latin typeface="Arial"/>
                          <a:ea typeface="Arial"/>
                          <a:cs typeface="Arial"/>
                          <a:sym typeface="Arial"/>
                        </a:rPr>
                        <a:t>6 to 12</a:t>
                      </a:r>
                      <a:endParaRPr sz="1800" u="none" strike="noStrike" cap="none">
                        <a:latin typeface="Arial"/>
                        <a:ea typeface="Arial"/>
                        <a:cs typeface="Arial"/>
                        <a:sym typeface="Arial"/>
                      </a:endParaRPr>
                    </a:p>
                  </a:txBody>
                  <a:tcPr marL="0" marR="0" marT="3302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28" name="Google Shape;128;p7"/>
          <p:cNvSpPr/>
          <p:nvPr/>
        </p:nvSpPr>
        <p:spPr>
          <a:xfrm>
            <a:off x="6344128" y="2611172"/>
            <a:ext cx="3235970" cy="573892"/>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 name="Google Shape;129;p7"/>
          <p:cNvSpPr/>
          <p:nvPr/>
        </p:nvSpPr>
        <p:spPr>
          <a:xfrm>
            <a:off x="6397619" y="3255404"/>
            <a:ext cx="3013667" cy="559332"/>
          </a:xfrm>
          <a:prstGeom prst="rect">
            <a:avLst/>
          </a:prstGeom>
          <a:blipFill rotWithShape="1">
            <a:blip r:embed="rId5">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8"/>
          <p:cNvSpPr txBox="1"/>
          <p:nvPr/>
        </p:nvSpPr>
        <p:spPr>
          <a:xfrm>
            <a:off x="3432517" y="126610"/>
            <a:ext cx="5922497"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chemeClr val="dk1"/>
                </a:solidFill>
                <a:latin typeface="Calibri"/>
                <a:ea typeface="Calibri"/>
                <a:cs typeface="Calibri"/>
                <a:sym typeface="Calibri"/>
              </a:rPr>
              <a:t>FACTOR OF SAFETY FOR BRITTLE MATERIALS</a:t>
            </a:r>
            <a:endParaRPr sz="2400" b="1">
              <a:solidFill>
                <a:schemeClr val="dk1"/>
              </a:solidFill>
              <a:latin typeface="Calibri"/>
              <a:ea typeface="Calibri"/>
              <a:cs typeface="Calibri"/>
              <a:sym typeface="Calibri"/>
            </a:endParaRPr>
          </a:p>
        </p:txBody>
      </p:sp>
      <p:sp>
        <p:nvSpPr>
          <p:cNvPr id="135" name="Google Shape;135;p8"/>
          <p:cNvSpPr/>
          <p:nvPr/>
        </p:nvSpPr>
        <p:spPr>
          <a:xfrm>
            <a:off x="347002" y="588275"/>
            <a:ext cx="11737145" cy="161582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a:solidFill>
                  <a:srgbClr val="0D0D0D"/>
                </a:solidFill>
                <a:latin typeface="Calibri"/>
                <a:ea typeface="Calibri"/>
                <a:cs typeface="Calibri"/>
                <a:sym typeface="Calibri"/>
              </a:rPr>
              <a:t>For brittle materials like ceramics or some types of concrete, failure occurs suddenly without significant deformation. The factor of safety for brittle materials is typically calculated using the following formula:</a:t>
            </a:r>
            <a:endParaRPr sz="2200">
              <a:solidFill>
                <a:schemeClr val="dk1"/>
              </a:solidFill>
              <a:latin typeface="Calibri"/>
              <a:ea typeface="Calibri"/>
              <a:cs typeface="Calibri"/>
              <a:sym typeface="Calibri"/>
            </a:endParaRPr>
          </a:p>
        </p:txBody>
      </p:sp>
      <p:sp>
        <p:nvSpPr>
          <p:cNvPr id="136" name="Google Shape;136;p8"/>
          <p:cNvSpPr/>
          <p:nvPr/>
        </p:nvSpPr>
        <p:spPr>
          <a:xfrm>
            <a:off x="4476623" y="2204102"/>
            <a:ext cx="3477901" cy="832385"/>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 name="Google Shape;137;p8"/>
          <p:cNvSpPr/>
          <p:nvPr/>
        </p:nvSpPr>
        <p:spPr>
          <a:xfrm>
            <a:off x="346999" y="3036487"/>
            <a:ext cx="11737147" cy="313932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a:solidFill>
                  <a:schemeClr val="dk1"/>
                </a:solidFill>
                <a:latin typeface="Calibri"/>
                <a:ea typeface="Calibri"/>
                <a:cs typeface="Calibri"/>
                <a:sym typeface="Calibri"/>
              </a:rPr>
              <a:t>Where:</a:t>
            </a:r>
            <a:endParaRPr/>
          </a:p>
          <a:p>
            <a:pPr marL="342900" marR="0" lvl="0" indent="-342900" algn="just" rtl="0">
              <a:lnSpc>
                <a:spcPct val="15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Ultimate Strength</a:t>
            </a:r>
            <a:r>
              <a:rPr lang="en-GB" sz="2200" b="1">
                <a:solidFill>
                  <a:schemeClr val="dk1"/>
                </a:solidFill>
                <a:latin typeface="Calibri"/>
                <a:ea typeface="Calibri"/>
                <a:cs typeface="Calibri"/>
                <a:sym typeface="Calibri"/>
              </a:rPr>
              <a:t> </a:t>
            </a:r>
            <a:r>
              <a:rPr lang="en-GB" sz="2200">
                <a:solidFill>
                  <a:schemeClr val="dk1"/>
                </a:solidFill>
                <a:latin typeface="Calibri"/>
                <a:ea typeface="Calibri"/>
                <a:cs typeface="Calibri"/>
                <a:sym typeface="Calibri"/>
              </a:rPr>
              <a:t>is the maximum stress the material can withstand before failure.</a:t>
            </a:r>
            <a:endParaRPr/>
          </a:p>
          <a:p>
            <a:pPr marL="342900" marR="0" lvl="0" indent="-342900" algn="just" rtl="0">
              <a:lnSpc>
                <a:spcPct val="15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Working Stress</a:t>
            </a:r>
            <a:r>
              <a:rPr lang="en-GB" sz="2200" b="1">
                <a:solidFill>
                  <a:schemeClr val="dk1"/>
                </a:solidFill>
                <a:latin typeface="Calibri"/>
                <a:ea typeface="Calibri"/>
                <a:cs typeface="Calibri"/>
                <a:sym typeface="Calibri"/>
              </a:rPr>
              <a:t> </a:t>
            </a:r>
            <a:r>
              <a:rPr lang="en-GB" sz="2200">
                <a:solidFill>
                  <a:schemeClr val="dk1"/>
                </a:solidFill>
                <a:latin typeface="Calibri"/>
                <a:ea typeface="Calibri"/>
                <a:cs typeface="Calibri"/>
                <a:sym typeface="Calibri"/>
              </a:rPr>
              <a:t>is the maximum stress the material will experience during normal operation.</a:t>
            </a:r>
            <a:endParaRPr/>
          </a:p>
          <a:p>
            <a:pPr marL="0" marR="0" lvl="0" indent="0" algn="just" rtl="0">
              <a:lnSpc>
                <a:spcPct val="150000"/>
              </a:lnSpc>
              <a:spcBef>
                <a:spcPts val="0"/>
              </a:spcBef>
              <a:spcAft>
                <a:spcPts val="0"/>
              </a:spcAft>
              <a:buNone/>
            </a:pPr>
            <a:endParaRPr sz="2200">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None/>
            </a:pPr>
            <a:r>
              <a:rPr lang="en-GB" sz="2200" i="1">
                <a:solidFill>
                  <a:srgbClr val="FF0000"/>
                </a:solidFill>
                <a:latin typeface="Calibri"/>
                <a:ea typeface="Calibri"/>
                <a:cs typeface="Calibri"/>
                <a:sym typeface="Calibri"/>
              </a:rPr>
              <a:t>A factor of safety greater than 1 indicates a margin of safety between the applied stress and the ultimate strength of the material.</a:t>
            </a:r>
            <a:endParaRPr sz="2200" b="0" i="1">
              <a:solidFill>
                <a:srgbClr val="FF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9"/>
          <p:cNvSpPr txBox="1"/>
          <p:nvPr/>
        </p:nvSpPr>
        <p:spPr>
          <a:xfrm>
            <a:off x="3207433" y="140677"/>
            <a:ext cx="5852161"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FACTOR OF SAFETY FOR DUCTILE MATERIALS</a:t>
            </a:r>
            <a:endParaRPr sz="2400" b="1">
              <a:solidFill>
                <a:schemeClr val="dk1"/>
              </a:solidFill>
              <a:latin typeface="Calibri"/>
              <a:ea typeface="Calibri"/>
              <a:cs typeface="Calibri"/>
              <a:sym typeface="Calibri"/>
            </a:endParaRPr>
          </a:p>
        </p:txBody>
      </p:sp>
      <p:sp>
        <p:nvSpPr>
          <p:cNvPr id="143" name="Google Shape;143;p9"/>
          <p:cNvSpPr/>
          <p:nvPr/>
        </p:nvSpPr>
        <p:spPr>
          <a:xfrm>
            <a:off x="159432" y="602342"/>
            <a:ext cx="11910647" cy="161582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a:solidFill>
                  <a:srgbClr val="0D0D0D"/>
                </a:solidFill>
                <a:latin typeface="Calibri"/>
                <a:ea typeface="Calibri"/>
                <a:cs typeface="Calibri"/>
                <a:sym typeface="Calibri"/>
              </a:rPr>
              <a:t>For ductile materials like most metals, failure is characterized by significant deformation before rupture. The factor of safety for ductile materials typically accounts for yielding as well as ultimate failure. It can be calculated using the following formula:</a:t>
            </a:r>
            <a:endParaRPr sz="2200">
              <a:solidFill>
                <a:schemeClr val="dk1"/>
              </a:solidFill>
              <a:latin typeface="Calibri"/>
              <a:ea typeface="Calibri"/>
              <a:cs typeface="Calibri"/>
              <a:sym typeface="Calibri"/>
            </a:endParaRPr>
          </a:p>
        </p:txBody>
      </p:sp>
      <p:sp>
        <p:nvSpPr>
          <p:cNvPr id="144" name="Google Shape;144;p9"/>
          <p:cNvSpPr/>
          <p:nvPr/>
        </p:nvSpPr>
        <p:spPr>
          <a:xfrm>
            <a:off x="4262510" y="2304331"/>
            <a:ext cx="3742006" cy="751006"/>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 name="Google Shape;145;p9"/>
          <p:cNvSpPr/>
          <p:nvPr/>
        </p:nvSpPr>
        <p:spPr>
          <a:xfrm>
            <a:off x="178190" y="3055337"/>
            <a:ext cx="11910646" cy="2123658"/>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a:solidFill>
                  <a:srgbClr val="0D0D0D"/>
                </a:solidFill>
                <a:latin typeface="Calibri"/>
                <a:ea typeface="Calibri"/>
                <a:cs typeface="Calibri"/>
                <a:sym typeface="Calibri"/>
              </a:rPr>
              <a:t>Where:</a:t>
            </a:r>
            <a:endParaRPr/>
          </a:p>
          <a:p>
            <a:pPr marL="285750" marR="0" lvl="0" indent="-285750" algn="just" rtl="0">
              <a:lnSpc>
                <a:spcPct val="150000"/>
              </a:lnSpc>
              <a:spcBef>
                <a:spcPts val="0"/>
              </a:spcBef>
              <a:spcAft>
                <a:spcPts val="0"/>
              </a:spcAft>
              <a:buClr>
                <a:srgbClr val="0D0D0D"/>
              </a:buClr>
              <a:buSzPts val="2200"/>
              <a:buFont typeface="Arial"/>
              <a:buChar char="•"/>
            </a:pPr>
            <a:r>
              <a:rPr lang="en-GB" sz="2200" b="1" i="1">
                <a:solidFill>
                  <a:srgbClr val="0D0D0D"/>
                </a:solidFill>
                <a:latin typeface="Calibri"/>
                <a:ea typeface="Calibri"/>
                <a:cs typeface="Calibri"/>
                <a:sym typeface="Calibri"/>
              </a:rPr>
              <a:t>Yield Strength</a:t>
            </a:r>
            <a:r>
              <a:rPr lang="en-GB" sz="2200" b="1">
                <a:solidFill>
                  <a:srgbClr val="0D0D0D"/>
                </a:solidFill>
                <a:latin typeface="Calibri"/>
                <a:ea typeface="Calibri"/>
                <a:cs typeface="Calibri"/>
                <a:sym typeface="Calibri"/>
              </a:rPr>
              <a:t> </a:t>
            </a:r>
            <a:r>
              <a:rPr lang="en-GB" sz="2200">
                <a:solidFill>
                  <a:srgbClr val="0D0D0D"/>
                </a:solidFill>
                <a:latin typeface="Calibri"/>
                <a:ea typeface="Calibri"/>
                <a:cs typeface="Calibri"/>
                <a:sym typeface="Calibri"/>
              </a:rPr>
              <a:t>is the stress at which the material begins to deform plastically (permanent deformation).</a:t>
            </a:r>
            <a:endParaRPr/>
          </a:p>
          <a:p>
            <a:pPr marL="285750" marR="0" lvl="0" indent="-285750" algn="just" rtl="0">
              <a:lnSpc>
                <a:spcPct val="150000"/>
              </a:lnSpc>
              <a:spcBef>
                <a:spcPts val="0"/>
              </a:spcBef>
              <a:spcAft>
                <a:spcPts val="0"/>
              </a:spcAft>
              <a:buClr>
                <a:srgbClr val="0D0D0D"/>
              </a:buClr>
              <a:buSzPts val="2200"/>
              <a:buFont typeface="Arial"/>
              <a:buChar char="•"/>
            </a:pPr>
            <a:r>
              <a:rPr lang="en-GB" sz="2200" b="1" i="1">
                <a:solidFill>
                  <a:srgbClr val="0D0D0D"/>
                </a:solidFill>
                <a:latin typeface="Calibri"/>
                <a:ea typeface="Calibri"/>
                <a:cs typeface="Calibri"/>
                <a:sym typeface="Calibri"/>
              </a:rPr>
              <a:t>Applied Stress</a:t>
            </a:r>
            <a:r>
              <a:rPr lang="en-GB" sz="2200" b="1">
                <a:solidFill>
                  <a:srgbClr val="0D0D0D"/>
                </a:solidFill>
                <a:latin typeface="Calibri"/>
                <a:ea typeface="Calibri"/>
                <a:cs typeface="Calibri"/>
                <a:sym typeface="Calibri"/>
              </a:rPr>
              <a:t> </a:t>
            </a:r>
            <a:r>
              <a:rPr lang="en-GB" sz="2200">
                <a:solidFill>
                  <a:srgbClr val="0D0D0D"/>
                </a:solidFill>
                <a:latin typeface="Calibri"/>
                <a:ea typeface="Calibri"/>
                <a:cs typeface="Calibri"/>
                <a:sym typeface="Calibri"/>
              </a:rPr>
              <a:t>is the maximum stress the material will experience during normal operation.</a:t>
            </a:r>
            <a:endParaRPr sz="2200" b="0" i="0">
              <a:solidFill>
                <a:srgbClr val="0D0D0D"/>
              </a:solidFill>
              <a:latin typeface="Calibri"/>
              <a:ea typeface="Calibri"/>
              <a:cs typeface="Calibri"/>
              <a:sym typeface="Calibri"/>
            </a:endParaRPr>
          </a:p>
        </p:txBody>
      </p:sp>
      <p:sp>
        <p:nvSpPr>
          <p:cNvPr id="146" name="Google Shape;146;p9"/>
          <p:cNvSpPr/>
          <p:nvPr/>
        </p:nvSpPr>
        <p:spPr>
          <a:xfrm>
            <a:off x="295421" y="5296652"/>
            <a:ext cx="11793415" cy="105554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b="1" i="1">
                <a:solidFill>
                  <a:srgbClr val="FF0000"/>
                </a:solidFill>
                <a:latin typeface="Calibri"/>
                <a:ea typeface="Calibri"/>
                <a:cs typeface="Calibri"/>
                <a:sym typeface="Calibri"/>
              </a:rPr>
              <a:t>A higher factor of safety provides greater assurance of safety but may result in increased material usage and cost.</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1223</Words>
  <Application>Microsoft Office PowerPoint</Application>
  <PresentationFormat>Widescreen</PresentationFormat>
  <Paragraphs>79</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Doctor_Strange</dc:creator>
  <cp:lastModifiedBy>Dinesh Kumar</cp:lastModifiedBy>
  <cp:revision>1</cp:revision>
  <dcterms:created xsi:type="dcterms:W3CDTF">2022-03-30T06:30:43Z</dcterms:created>
  <dcterms:modified xsi:type="dcterms:W3CDTF">2026-01-02T12:24:50Z</dcterms:modified>
</cp:coreProperties>
</file>