
<file path=[Content_Types].xml><?xml version="1.0" encoding="utf-8"?>
<Types xmlns="http://schemas.openxmlformats.org/package/2006/content-types">
  <Default Extension="gif" ContentType="image/gi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 roundtripDataSignature="AMtx7mi/g2SvmEAL2YmoTTuIQFvHqKiEG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87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customschemas.google.com/relationships/presentationmetadata" Target="metadata"/><Relationship Id="rId2" Type="http://schemas.openxmlformats.org/officeDocument/2006/relationships/slide" Target="slides/slide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2"/>
          <p:cNvSpPr>
            <a:spLocks noGrp="1"/>
          </p:cNvSpPr>
          <p:nvPr>
            <p:ph type="pic" idx="2"/>
          </p:nvPr>
        </p:nvSpPr>
        <p:spPr>
          <a:xfrm>
            <a:off x="5183188" y="987425"/>
            <a:ext cx="6172200" cy="4873625"/>
          </a:xfrm>
          <a:prstGeom prst="rect">
            <a:avLst/>
          </a:prstGeom>
          <a:noFill/>
          <a:ln>
            <a:noFill/>
          </a:ln>
        </p:spPr>
      </p:sp>
      <p:sp>
        <p:nvSpPr>
          <p:cNvPr id="64" name="Google Shape;64;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1801680" y="407017"/>
            <a:ext cx="8425532" cy="39087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7000" b="1" i="0" u="none" strike="noStrike" cap="none">
                <a:solidFill>
                  <a:srgbClr val="DBDBDB"/>
                </a:solidFill>
                <a:latin typeface="Calibri"/>
                <a:ea typeface="Calibri"/>
                <a:cs typeface="Calibri"/>
                <a:sym typeface="Calibri"/>
              </a:rPr>
              <a:t>DESIGN OF MACHINE ELEMENTS-I</a:t>
            </a:r>
            <a:endParaRPr/>
          </a:p>
          <a:p>
            <a:pPr marL="0" marR="0" lvl="0" indent="0" algn="ctr" rtl="0">
              <a:spcBef>
                <a:spcPts val="0"/>
              </a:spcBef>
              <a:spcAft>
                <a:spcPts val="0"/>
              </a:spcAft>
              <a:buNone/>
            </a:pPr>
            <a:r>
              <a:rPr lang="en-GB" sz="5400" b="1" i="0" u="none" strike="noStrike" cap="none">
                <a:solidFill>
                  <a:schemeClr val="dk1"/>
                </a:solidFill>
                <a:latin typeface="Calibri"/>
                <a:ea typeface="Calibri"/>
                <a:cs typeface="Calibri"/>
                <a:sym typeface="Calibri"/>
              </a:rPr>
              <a:t>BME 2201</a:t>
            </a:r>
            <a:endParaRPr/>
          </a:p>
          <a:p>
            <a:pPr marL="0" marR="0" lvl="0" indent="0" algn="ctr" rtl="0">
              <a:spcBef>
                <a:spcPts val="0"/>
              </a:spcBef>
              <a:spcAft>
                <a:spcPts val="0"/>
              </a:spcAft>
              <a:buNone/>
            </a:pPr>
            <a:r>
              <a:rPr lang="en-GB" sz="5400" b="1" i="0" u="none" strike="noStrike" cap="none">
                <a:solidFill>
                  <a:schemeClr val="dk1"/>
                </a:solidFill>
                <a:latin typeface="Calibri"/>
                <a:ea typeface="Calibri"/>
                <a:cs typeface="Calibri"/>
                <a:sym typeface="Calibri"/>
              </a:rPr>
              <a:t>Lecture 5 Module 1</a:t>
            </a:r>
            <a:endParaRPr sz="5400" b="1" i="0" u="none" strike="noStrike" cap="none">
              <a:solidFill>
                <a:schemeClr val="dk1"/>
              </a:solidFill>
              <a:latin typeface="Calibri"/>
              <a:ea typeface="Calibri"/>
              <a:cs typeface="Calibri"/>
              <a:sym typeface="Calibri"/>
            </a:endParaRPr>
          </a:p>
        </p:txBody>
      </p:sp>
      <p:sp>
        <p:nvSpPr>
          <p:cNvPr id="85" name="Google Shape;85;p1"/>
          <p:cNvSpPr txBox="1"/>
          <p:nvPr/>
        </p:nvSpPr>
        <p:spPr>
          <a:xfrm>
            <a:off x="8679765" y="5387926"/>
            <a:ext cx="3376247"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i="0" u="none" strike="noStrike" cap="none">
                <a:solidFill>
                  <a:schemeClr val="dk1"/>
                </a:solidFill>
                <a:latin typeface="Calibri"/>
                <a:ea typeface="Calibri"/>
                <a:cs typeface="Calibri"/>
                <a:sym typeface="Calibri"/>
              </a:rPr>
              <a:t>Dinesh Kumar</a:t>
            </a:r>
            <a:endParaRPr/>
          </a:p>
          <a:p>
            <a:pPr marL="0" marR="0" lvl="0" indent="0" algn="l" rtl="0">
              <a:spcBef>
                <a:spcPts val="0"/>
              </a:spcBef>
              <a:spcAft>
                <a:spcPts val="0"/>
              </a:spcAft>
              <a:buNone/>
            </a:pPr>
            <a:r>
              <a:rPr lang="en-GB" sz="2000" b="1">
                <a:solidFill>
                  <a:schemeClr val="dk1"/>
                </a:solidFill>
                <a:latin typeface="Calibri"/>
                <a:ea typeface="Calibri"/>
                <a:cs typeface="Calibri"/>
                <a:sym typeface="Calibri"/>
              </a:rPr>
              <a:t>Assistant Professor </a:t>
            </a:r>
            <a:endParaRPr/>
          </a:p>
          <a:p>
            <a:pPr marL="0" marR="0" lvl="0" indent="0" algn="l" rtl="0">
              <a:spcBef>
                <a:spcPts val="0"/>
              </a:spcBef>
              <a:spcAft>
                <a:spcPts val="0"/>
              </a:spcAft>
              <a:buNone/>
            </a:pPr>
            <a:r>
              <a:rPr lang="en-GB" sz="2000" b="1">
                <a:solidFill>
                  <a:schemeClr val="dk1"/>
                </a:solidFill>
                <a:latin typeface="Calibri"/>
                <a:ea typeface="Calibri"/>
                <a:cs typeface="Calibri"/>
                <a:sym typeface="Calibri"/>
              </a:rPr>
              <a:t>School of Engineering</a:t>
            </a:r>
            <a:endParaRPr/>
          </a:p>
          <a:p>
            <a:pPr marL="0" marR="0" lvl="0" indent="0" algn="l" rtl="0">
              <a:spcBef>
                <a:spcPts val="0"/>
              </a:spcBef>
              <a:spcAft>
                <a:spcPts val="0"/>
              </a:spcAft>
              <a:buNone/>
            </a:pPr>
            <a:r>
              <a:rPr lang="en-GB" sz="2000" b="1">
                <a:solidFill>
                  <a:schemeClr val="dk1"/>
                </a:solidFill>
                <a:latin typeface="Calibri"/>
                <a:ea typeface="Calibri"/>
                <a:cs typeface="Calibri"/>
                <a:sym typeface="Calibri"/>
              </a:rPr>
              <a:t>DYPIU</a:t>
            </a:r>
            <a:endParaRPr sz="2000" b="1">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0"/>
          <p:cNvSpPr/>
          <p:nvPr/>
        </p:nvSpPr>
        <p:spPr>
          <a:xfrm>
            <a:off x="356380" y="630478"/>
            <a:ext cx="11455791" cy="4737322"/>
          </a:xfrm>
          <a:prstGeom prst="rect">
            <a:avLst/>
          </a:prstGeom>
          <a:noFill/>
          <a:ln>
            <a:noFill/>
          </a:ln>
        </p:spPr>
        <p:txBody>
          <a:bodyPr spcFirstLastPara="1" wrap="square" lIns="91425" tIns="45700" rIns="91425" bIns="45700" anchor="t" anchorCtr="0">
            <a:spAutoFit/>
          </a:bodyPr>
          <a:lstStyle/>
          <a:p>
            <a:pPr marL="0" marR="0" lvl="0" indent="0" algn="just" rtl="0">
              <a:lnSpc>
                <a:spcPct val="200000"/>
              </a:lnSpc>
              <a:spcBef>
                <a:spcPts val="0"/>
              </a:spcBef>
              <a:spcAft>
                <a:spcPts val="0"/>
              </a:spcAft>
              <a:buNone/>
            </a:pPr>
            <a:r>
              <a:rPr lang="en-GB" sz="2200" b="1">
                <a:solidFill>
                  <a:schemeClr val="dk1"/>
                </a:solidFill>
                <a:latin typeface="Calibri"/>
                <a:ea typeface="Calibri"/>
                <a:cs typeface="Calibri"/>
                <a:sym typeface="Calibri"/>
              </a:rPr>
              <a:t>1. HIGH CYCLE FATIGUE (HCF):</a:t>
            </a:r>
            <a:endParaRPr sz="2200">
              <a:solidFill>
                <a:schemeClr val="dk1"/>
              </a:solidFill>
              <a:latin typeface="Calibri"/>
              <a:ea typeface="Calibri"/>
              <a:cs typeface="Calibri"/>
              <a:sym typeface="Calibri"/>
            </a:endParaRPr>
          </a:p>
          <a:p>
            <a:pPr marL="342900" marR="0" lvl="0" indent="-342900" algn="just" rtl="0">
              <a:lnSpc>
                <a:spcPct val="200000"/>
              </a:lnSpc>
              <a:spcBef>
                <a:spcPts val="0"/>
              </a:spcBef>
              <a:spcAft>
                <a:spcPts val="0"/>
              </a:spcAft>
              <a:buClr>
                <a:schemeClr val="dk1"/>
              </a:buClr>
              <a:buSzPts val="2200"/>
              <a:buFont typeface="Arial"/>
              <a:buChar char="•"/>
            </a:pPr>
            <a:r>
              <a:rPr lang="en-GB" sz="2200">
                <a:solidFill>
                  <a:schemeClr val="dk1"/>
                </a:solidFill>
                <a:latin typeface="Calibri"/>
                <a:ea typeface="Calibri"/>
                <a:cs typeface="Calibri"/>
                <a:sym typeface="Calibri"/>
              </a:rPr>
              <a:t>High cycle fatigue involves a large number of loading cycles (typically greater than 10^4 cycles) at relatively low stress levels.</a:t>
            </a:r>
            <a:endParaRPr/>
          </a:p>
          <a:p>
            <a:pPr marL="342900" marR="0" lvl="0" indent="-342900" algn="just" rtl="0">
              <a:lnSpc>
                <a:spcPct val="200000"/>
              </a:lnSpc>
              <a:spcBef>
                <a:spcPts val="0"/>
              </a:spcBef>
              <a:spcAft>
                <a:spcPts val="0"/>
              </a:spcAft>
              <a:buClr>
                <a:schemeClr val="dk1"/>
              </a:buClr>
              <a:buSzPts val="2200"/>
              <a:buFont typeface="Arial"/>
              <a:buChar char="•"/>
            </a:pPr>
            <a:r>
              <a:rPr lang="en-GB" sz="2200">
                <a:solidFill>
                  <a:schemeClr val="dk1"/>
                </a:solidFill>
                <a:latin typeface="Calibri"/>
                <a:ea typeface="Calibri"/>
                <a:cs typeface="Calibri"/>
                <a:sym typeface="Calibri"/>
              </a:rPr>
              <a:t>It commonly affects machine components subjected to repeated cyclic loading under normal operating conditions, such as rotating shafts, gears, and springs.</a:t>
            </a:r>
            <a:endParaRPr/>
          </a:p>
          <a:p>
            <a:pPr marL="342900" marR="0" lvl="0" indent="-342900" algn="just" rtl="0">
              <a:lnSpc>
                <a:spcPct val="200000"/>
              </a:lnSpc>
              <a:spcBef>
                <a:spcPts val="0"/>
              </a:spcBef>
              <a:spcAft>
                <a:spcPts val="0"/>
              </a:spcAft>
              <a:buClr>
                <a:schemeClr val="dk1"/>
              </a:buClr>
              <a:buSzPts val="2200"/>
              <a:buFont typeface="Arial"/>
              <a:buChar char="•"/>
            </a:pPr>
            <a:r>
              <a:rPr lang="en-GB" sz="2200">
                <a:solidFill>
                  <a:schemeClr val="dk1"/>
                </a:solidFill>
                <a:latin typeface="Calibri"/>
                <a:ea typeface="Calibri"/>
                <a:cs typeface="Calibri"/>
                <a:sym typeface="Calibri"/>
              </a:rPr>
              <a:t>Failure in HCF often occurs due to the propagation of small cracks, which gradually grow until catastrophic failure.</a:t>
            </a:r>
            <a:endParaRPr/>
          </a:p>
        </p:txBody>
      </p:sp>
      <p:sp>
        <p:nvSpPr>
          <p:cNvPr id="142" name="Google Shape;142;p10"/>
          <p:cNvSpPr txBox="1"/>
          <p:nvPr/>
        </p:nvSpPr>
        <p:spPr>
          <a:xfrm>
            <a:off x="5201525" y="118758"/>
            <a:ext cx="176549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chemeClr val="dk1"/>
                </a:solidFill>
                <a:latin typeface="Calibri"/>
                <a:ea typeface="Calibri"/>
                <a:cs typeface="Calibri"/>
                <a:sym typeface="Calibri"/>
              </a:rPr>
              <a:t>FATIGUE </a:t>
            </a:r>
            <a:endParaRPr sz="2800" b="1">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1"/>
          <p:cNvSpPr/>
          <p:nvPr/>
        </p:nvSpPr>
        <p:spPr>
          <a:xfrm>
            <a:off x="356380" y="630478"/>
            <a:ext cx="11455791" cy="5509200"/>
          </a:xfrm>
          <a:prstGeom prst="rect">
            <a:avLst/>
          </a:prstGeom>
          <a:noFill/>
          <a:ln>
            <a:noFill/>
          </a:ln>
        </p:spPr>
        <p:txBody>
          <a:bodyPr spcFirstLastPara="1" wrap="square" lIns="91425" tIns="45700" rIns="91425" bIns="45700" anchor="t" anchorCtr="0">
            <a:spAutoFit/>
          </a:bodyPr>
          <a:lstStyle/>
          <a:p>
            <a:pPr marL="0" marR="0" lvl="0" indent="0" algn="just" rtl="0">
              <a:lnSpc>
                <a:spcPct val="200000"/>
              </a:lnSpc>
              <a:spcBef>
                <a:spcPts val="0"/>
              </a:spcBef>
              <a:spcAft>
                <a:spcPts val="0"/>
              </a:spcAft>
              <a:buNone/>
            </a:pPr>
            <a:r>
              <a:rPr lang="en-GB" sz="2200" b="1">
                <a:solidFill>
                  <a:schemeClr val="dk1"/>
                </a:solidFill>
                <a:latin typeface="Calibri"/>
                <a:ea typeface="Calibri"/>
                <a:cs typeface="Calibri"/>
                <a:sym typeface="Calibri"/>
              </a:rPr>
              <a:t>2. LOW CYCLE FATIGUE (LCF):</a:t>
            </a:r>
            <a:endParaRPr sz="2200">
              <a:solidFill>
                <a:schemeClr val="dk1"/>
              </a:solidFill>
              <a:latin typeface="Calibri"/>
              <a:ea typeface="Calibri"/>
              <a:cs typeface="Calibri"/>
              <a:sym typeface="Calibri"/>
            </a:endParaRPr>
          </a:p>
          <a:p>
            <a:pPr marL="342900" marR="0" lvl="0" indent="-342900" algn="just" rtl="0">
              <a:lnSpc>
                <a:spcPct val="200000"/>
              </a:lnSpc>
              <a:spcBef>
                <a:spcPts val="0"/>
              </a:spcBef>
              <a:spcAft>
                <a:spcPts val="0"/>
              </a:spcAft>
              <a:buClr>
                <a:schemeClr val="dk1"/>
              </a:buClr>
              <a:buSzPts val="2200"/>
              <a:buFont typeface="Arial"/>
              <a:buChar char="•"/>
            </a:pPr>
            <a:r>
              <a:rPr lang="en-GB" sz="2200">
                <a:solidFill>
                  <a:schemeClr val="dk1"/>
                </a:solidFill>
                <a:latin typeface="Calibri"/>
                <a:ea typeface="Calibri"/>
                <a:cs typeface="Calibri"/>
                <a:sym typeface="Calibri"/>
              </a:rPr>
              <a:t>Low cycle fatigue involves fewer loading cycles (typically less than 10^4 cycles) at higher stress levels compared to HCF.</a:t>
            </a:r>
            <a:endParaRPr/>
          </a:p>
          <a:p>
            <a:pPr marL="342900" marR="0" lvl="0" indent="-342900" algn="just" rtl="0">
              <a:lnSpc>
                <a:spcPct val="200000"/>
              </a:lnSpc>
              <a:spcBef>
                <a:spcPts val="0"/>
              </a:spcBef>
              <a:spcAft>
                <a:spcPts val="0"/>
              </a:spcAft>
              <a:buClr>
                <a:schemeClr val="dk1"/>
              </a:buClr>
              <a:buSzPts val="2200"/>
              <a:buFont typeface="Arial"/>
              <a:buChar char="•"/>
            </a:pPr>
            <a:r>
              <a:rPr lang="en-GB" sz="2200">
                <a:solidFill>
                  <a:schemeClr val="dk1"/>
                </a:solidFill>
                <a:latin typeface="Calibri"/>
                <a:ea typeface="Calibri"/>
                <a:cs typeface="Calibri"/>
                <a:sym typeface="Calibri"/>
              </a:rPr>
              <a:t>It often occurs in components subjected to high-stress levels, such as those experiencing significant deformation or thermal cycling, like engine components or structural members under dynamic loading.</a:t>
            </a:r>
            <a:endParaRPr/>
          </a:p>
          <a:p>
            <a:pPr marL="342900" marR="0" lvl="0" indent="-342900" algn="just" rtl="0">
              <a:lnSpc>
                <a:spcPct val="200000"/>
              </a:lnSpc>
              <a:spcBef>
                <a:spcPts val="0"/>
              </a:spcBef>
              <a:spcAft>
                <a:spcPts val="0"/>
              </a:spcAft>
              <a:buClr>
                <a:schemeClr val="dk1"/>
              </a:buClr>
              <a:buSzPts val="2200"/>
              <a:buFont typeface="Arial"/>
              <a:buChar char="•"/>
            </a:pPr>
            <a:r>
              <a:rPr lang="en-GB" sz="2200">
                <a:solidFill>
                  <a:schemeClr val="dk1"/>
                </a:solidFill>
                <a:latin typeface="Calibri"/>
                <a:ea typeface="Calibri"/>
                <a:cs typeface="Calibri"/>
                <a:sym typeface="Calibri"/>
              </a:rPr>
              <a:t>LCF failure typically results from the accumulation of plastic deformation and the formation of localized stress concentrations.</a:t>
            </a:r>
            <a:endParaRPr/>
          </a:p>
        </p:txBody>
      </p:sp>
      <p:sp>
        <p:nvSpPr>
          <p:cNvPr id="148" name="Google Shape;148;p11"/>
          <p:cNvSpPr txBox="1"/>
          <p:nvPr/>
        </p:nvSpPr>
        <p:spPr>
          <a:xfrm>
            <a:off x="5201525" y="118758"/>
            <a:ext cx="176549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chemeClr val="dk1"/>
                </a:solidFill>
                <a:latin typeface="Calibri"/>
                <a:ea typeface="Calibri"/>
                <a:cs typeface="Calibri"/>
                <a:sym typeface="Calibri"/>
              </a:rPr>
              <a:t>FATIGUE </a:t>
            </a:r>
            <a:endParaRPr sz="2800" b="1">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2"/>
          <p:cNvSpPr/>
          <p:nvPr/>
        </p:nvSpPr>
        <p:spPr>
          <a:xfrm>
            <a:off x="356380" y="630478"/>
            <a:ext cx="11455791" cy="4324261"/>
          </a:xfrm>
          <a:prstGeom prst="rect">
            <a:avLst/>
          </a:prstGeom>
          <a:noFill/>
          <a:ln>
            <a:noFill/>
          </a:ln>
        </p:spPr>
        <p:txBody>
          <a:bodyPr spcFirstLastPara="1" wrap="square" lIns="91425" tIns="45700" rIns="91425" bIns="45700" anchor="t" anchorCtr="0">
            <a:spAutoFit/>
          </a:bodyPr>
          <a:lstStyle/>
          <a:p>
            <a:pPr marL="0" marR="0" lvl="0" indent="0" algn="just" rtl="0">
              <a:lnSpc>
                <a:spcPct val="250000"/>
              </a:lnSpc>
              <a:spcBef>
                <a:spcPts val="0"/>
              </a:spcBef>
              <a:spcAft>
                <a:spcPts val="0"/>
              </a:spcAft>
              <a:buNone/>
            </a:pPr>
            <a:r>
              <a:rPr lang="en-GB" sz="2200" b="1">
                <a:solidFill>
                  <a:schemeClr val="dk1"/>
                </a:solidFill>
                <a:latin typeface="Calibri"/>
                <a:ea typeface="Calibri"/>
                <a:cs typeface="Calibri"/>
                <a:sym typeface="Calibri"/>
              </a:rPr>
              <a:t>3. THERMAL FATIGUE:</a:t>
            </a:r>
            <a:endParaRPr sz="2200">
              <a:solidFill>
                <a:schemeClr val="dk1"/>
              </a:solidFill>
              <a:latin typeface="Calibri"/>
              <a:ea typeface="Calibri"/>
              <a:cs typeface="Calibri"/>
              <a:sym typeface="Calibri"/>
            </a:endParaRPr>
          </a:p>
          <a:p>
            <a:pPr marL="342900" marR="0" lvl="0" indent="-342900" algn="just" rtl="0">
              <a:lnSpc>
                <a:spcPct val="250000"/>
              </a:lnSpc>
              <a:spcBef>
                <a:spcPts val="0"/>
              </a:spcBef>
              <a:spcAft>
                <a:spcPts val="0"/>
              </a:spcAft>
              <a:buClr>
                <a:schemeClr val="dk1"/>
              </a:buClr>
              <a:buSzPts val="2200"/>
              <a:buFont typeface="Arial"/>
              <a:buChar char="•"/>
            </a:pPr>
            <a:r>
              <a:rPr lang="en-GB" sz="2200">
                <a:solidFill>
                  <a:schemeClr val="dk1"/>
                </a:solidFill>
                <a:latin typeface="Calibri"/>
                <a:ea typeface="Calibri"/>
                <a:cs typeface="Calibri"/>
                <a:sym typeface="Calibri"/>
              </a:rPr>
              <a:t>Thermal fatigue occurs due to cyclic thermal stresses resulting from temperature variations during operation or heating and cooling cycles.</a:t>
            </a:r>
            <a:endParaRPr/>
          </a:p>
          <a:p>
            <a:pPr marL="342900" marR="0" lvl="0" indent="-342900" algn="just" rtl="0">
              <a:lnSpc>
                <a:spcPct val="250000"/>
              </a:lnSpc>
              <a:spcBef>
                <a:spcPts val="0"/>
              </a:spcBef>
              <a:spcAft>
                <a:spcPts val="0"/>
              </a:spcAft>
              <a:buClr>
                <a:schemeClr val="dk1"/>
              </a:buClr>
              <a:buSzPts val="2200"/>
              <a:buFont typeface="Arial"/>
              <a:buChar char="•"/>
            </a:pPr>
            <a:r>
              <a:rPr lang="en-GB" sz="2200">
                <a:solidFill>
                  <a:schemeClr val="dk1"/>
                </a:solidFill>
                <a:latin typeface="Calibri"/>
                <a:ea typeface="Calibri"/>
                <a:cs typeface="Calibri"/>
                <a:sym typeface="Calibri"/>
              </a:rPr>
              <a:t>It is common in components subjected to rapid temperature changes, such as engine parts, exhaust systems, or thermal cycling equipment.</a:t>
            </a:r>
            <a:endParaRPr/>
          </a:p>
        </p:txBody>
      </p:sp>
      <p:sp>
        <p:nvSpPr>
          <p:cNvPr id="154" name="Google Shape;154;p12"/>
          <p:cNvSpPr txBox="1"/>
          <p:nvPr/>
        </p:nvSpPr>
        <p:spPr>
          <a:xfrm>
            <a:off x="5201525" y="118758"/>
            <a:ext cx="176549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chemeClr val="dk1"/>
                </a:solidFill>
                <a:latin typeface="Calibri"/>
                <a:ea typeface="Calibri"/>
                <a:cs typeface="Calibri"/>
                <a:sym typeface="Calibri"/>
              </a:rPr>
              <a:t>FATIGUE </a:t>
            </a:r>
            <a:endParaRPr sz="2800" b="1">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p:nvPr/>
        </p:nvSpPr>
        <p:spPr>
          <a:xfrm>
            <a:off x="4058526" y="107258"/>
            <a:ext cx="431175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chemeClr val="dk1"/>
                </a:solidFill>
                <a:latin typeface="Calibri"/>
                <a:ea typeface="Calibri"/>
                <a:cs typeface="Calibri"/>
                <a:sym typeface="Calibri"/>
              </a:rPr>
              <a:t>FRACTURE MECHANICS</a:t>
            </a:r>
            <a:endParaRPr sz="2800" b="1">
              <a:solidFill>
                <a:schemeClr val="dk1"/>
              </a:solidFill>
              <a:latin typeface="Calibri"/>
              <a:ea typeface="Calibri"/>
              <a:cs typeface="Calibri"/>
              <a:sym typeface="Calibri"/>
            </a:endParaRPr>
          </a:p>
        </p:txBody>
      </p:sp>
      <p:sp>
        <p:nvSpPr>
          <p:cNvPr id="91" name="Google Shape;91;p2"/>
          <p:cNvSpPr/>
          <p:nvPr/>
        </p:nvSpPr>
        <p:spPr>
          <a:xfrm>
            <a:off x="356380" y="630478"/>
            <a:ext cx="11455791" cy="4154984"/>
          </a:xfrm>
          <a:prstGeom prst="rect">
            <a:avLst/>
          </a:prstGeom>
          <a:noFill/>
          <a:ln>
            <a:noFill/>
          </a:ln>
        </p:spPr>
        <p:txBody>
          <a:bodyPr spcFirstLastPara="1" wrap="square" lIns="91425" tIns="45700" rIns="91425" bIns="45700" anchor="t" anchorCtr="0">
            <a:spAutoFit/>
          </a:bodyPr>
          <a:lstStyle/>
          <a:p>
            <a:pPr marL="0" marR="0" lvl="0" indent="0" algn="just" rtl="0">
              <a:lnSpc>
                <a:spcPct val="200000"/>
              </a:lnSpc>
              <a:spcBef>
                <a:spcPts val="0"/>
              </a:spcBef>
              <a:spcAft>
                <a:spcPts val="0"/>
              </a:spcAft>
              <a:buNone/>
            </a:pPr>
            <a:r>
              <a:rPr lang="en-GB" sz="2200" b="1">
                <a:solidFill>
                  <a:schemeClr val="dk1"/>
                </a:solidFill>
                <a:latin typeface="Calibri"/>
                <a:ea typeface="Calibri"/>
                <a:cs typeface="Calibri"/>
                <a:sym typeface="Calibri"/>
              </a:rPr>
              <a:t>FRACTURE MECHANICS</a:t>
            </a:r>
            <a:endParaRPr sz="2200" b="1">
              <a:solidFill>
                <a:schemeClr val="dk1"/>
              </a:solidFill>
              <a:latin typeface="Calibri"/>
              <a:ea typeface="Calibri"/>
              <a:cs typeface="Calibri"/>
              <a:sym typeface="Calibri"/>
            </a:endParaRPr>
          </a:p>
          <a:p>
            <a:pPr marL="0" marR="0" lvl="0" indent="0" algn="just" rtl="0">
              <a:lnSpc>
                <a:spcPct val="250000"/>
              </a:lnSpc>
              <a:spcBef>
                <a:spcPts val="0"/>
              </a:spcBef>
              <a:spcAft>
                <a:spcPts val="0"/>
              </a:spcAft>
              <a:buNone/>
            </a:pPr>
            <a:r>
              <a:rPr lang="en-GB" sz="2200">
                <a:solidFill>
                  <a:schemeClr val="dk1"/>
                </a:solidFill>
                <a:latin typeface="Calibri"/>
                <a:ea typeface="Calibri"/>
                <a:cs typeface="Calibri"/>
                <a:sym typeface="Calibri"/>
              </a:rPr>
              <a:t>Fracture mechanics is a field of engineering that deals with the behavior of materials when subjected to loads, particularly those that lead to the formation and propagation of cracks. In machine design, understanding fracture mechanics is crucial because it helps engineers predict and prevent catastrophic failures due to cracks and fractures in machine components.</a:t>
            </a:r>
            <a:endParaRPr sz="22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p:nvPr/>
        </p:nvSpPr>
        <p:spPr>
          <a:xfrm>
            <a:off x="4058526" y="107258"/>
            <a:ext cx="431175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chemeClr val="dk1"/>
                </a:solidFill>
                <a:latin typeface="Calibri"/>
                <a:ea typeface="Calibri"/>
                <a:cs typeface="Calibri"/>
                <a:sym typeface="Calibri"/>
              </a:rPr>
              <a:t>FRACTURE MECHANICS</a:t>
            </a:r>
            <a:endParaRPr sz="2800" b="1">
              <a:solidFill>
                <a:schemeClr val="dk1"/>
              </a:solidFill>
              <a:latin typeface="Calibri"/>
              <a:ea typeface="Calibri"/>
              <a:cs typeface="Calibri"/>
              <a:sym typeface="Calibri"/>
            </a:endParaRPr>
          </a:p>
        </p:txBody>
      </p:sp>
      <p:sp>
        <p:nvSpPr>
          <p:cNvPr id="97" name="Google Shape;97;p3"/>
          <p:cNvSpPr/>
          <p:nvPr/>
        </p:nvSpPr>
        <p:spPr>
          <a:xfrm>
            <a:off x="356380" y="630478"/>
            <a:ext cx="11455791" cy="4832092"/>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200000"/>
              </a:lnSpc>
              <a:spcBef>
                <a:spcPts val="0"/>
              </a:spcBef>
              <a:spcAft>
                <a:spcPts val="0"/>
              </a:spcAft>
              <a:buClr>
                <a:schemeClr val="dk1"/>
              </a:buClr>
              <a:buSzPts val="2200"/>
              <a:buFont typeface="Calibri"/>
              <a:buAutoNum type="arabicPeriod"/>
            </a:pPr>
            <a:r>
              <a:rPr lang="en-GB" sz="2200" b="1">
                <a:solidFill>
                  <a:schemeClr val="dk1"/>
                </a:solidFill>
                <a:latin typeface="Calibri"/>
                <a:ea typeface="Calibri"/>
                <a:cs typeface="Calibri"/>
                <a:sym typeface="Calibri"/>
              </a:rPr>
              <a:t>BASICS CONCEPTS</a:t>
            </a:r>
            <a:endParaRPr sz="2200" b="1">
              <a:solidFill>
                <a:schemeClr val="dk1"/>
              </a:solidFill>
              <a:latin typeface="Calibri"/>
              <a:ea typeface="Calibri"/>
              <a:cs typeface="Calibri"/>
              <a:sym typeface="Calibri"/>
            </a:endParaRPr>
          </a:p>
          <a:p>
            <a:pPr marL="342900" marR="0" lvl="0" indent="-342900" algn="just" rtl="0">
              <a:lnSpc>
                <a:spcPct val="200000"/>
              </a:lnSpc>
              <a:spcBef>
                <a:spcPts val="0"/>
              </a:spcBef>
              <a:spcAft>
                <a:spcPts val="0"/>
              </a:spcAft>
              <a:buClr>
                <a:schemeClr val="dk1"/>
              </a:buClr>
              <a:buSzPts val="2200"/>
              <a:buFont typeface="Arial"/>
              <a:buChar char="•"/>
            </a:pPr>
            <a:r>
              <a:rPr lang="en-GB" sz="2200" b="1">
                <a:solidFill>
                  <a:schemeClr val="dk1"/>
                </a:solidFill>
                <a:latin typeface="Calibri"/>
                <a:ea typeface="Calibri"/>
                <a:cs typeface="Calibri"/>
                <a:sym typeface="Calibri"/>
              </a:rPr>
              <a:t>Stress and Strain:</a:t>
            </a:r>
            <a:r>
              <a:rPr lang="en-GB" sz="2200">
                <a:solidFill>
                  <a:schemeClr val="dk1"/>
                </a:solidFill>
                <a:latin typeface="Calibri"/>
                <a:ea typeface="Calibri"/>
                <a:cs typeface="Calibri"/>
                <a:sym typeface="Calibri"/>
              </a:rPr>
              <a:t> Fracture mechanics starts with the understanding of stress and strain in materials. Stress is the force applied per unit area, while strain is the resulting deformation. These factors determine how materials respond to external loads.</a:t>
            </a:r>
            <a:endParaRPr/>
          </a:p>
          <a:p>
            <a:pPr marL="342900" marR="0" lvl="0" indent="-342900" algn="just" rtl="0">
              <a:lnSpc>
                <a:spcPct val="200000"/>
              </a:lnSpc>
              <a:spcBef>
                <a:spcPts val="0"/>
              </a:spcBef>
              <a:spcAft>
                <a:spcPts val="0"/>
              </a:spcAft>
              <a:buClr>
                <a:schemeClr val="dk1"/>
              </a:buClr>
              <a:buSzPts val="2200"/>
              <a:buFont typeface="Arial"/>
              <a:buChar char="•"/>
            </a:pPr>
            <a:r>
              <a:rPr lang="en-GB" sz="2200" b="1">
                <a:solidFill>
                  <a:schemeClr val="dk1"/>
                </a:solidFill>
                <a:latin typeface="Calibri"/>
                <a:ea typeface="Calibri"/>
                <a:cs typeface="Calibri"/>
                <a:sym typeface="Calibri"/>
              </a:rPr>
              <a:t>Critical Stress Intensity Factor (K_IC):</a:t>
            </a:r>
            <a:r>
              <a:rPr lang="en-GB" sz="2200">
                <a:solidFill>
                  <a:schemeClr val="dk1"/>
                </a:solidFill>
                <a:latin typeface="Calibri"/>
                <a:ea typeface="Calibri"/>
                <a:cs typeface="Calibri"/>
                <a:sym typeface="Calibri"/>
              </a:rPr>
              <a:t> This is a material property that represents the stress at which a small crack in a material will propagate rapidly under a given loading condition. It's a critical parameter in fracture mechanics analysis.</a:t>
            </a:r>
            <a:endParaRPr sz="22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txBox="1"/>
          <p:nvPr/>
        </p:nvSpPr>
        <p:spPr>
          <a:xfrm>
            <a:off x="4058526" y="107258"/>
            <a:ext cx="431175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chemeClr val="dk1"/>
                </a:solidFill>
                <a:latin typeface="Calibri"/>
                <a:ea typeface="Calibri"/>
                <a:cs typeface="Calibri"/>
                <a:sym typeface="Calibri"/>
              </a:rPr>
              <a:t>FRACTURE MECHANICS</a:t>
            </a:r>
            <a:endParaRPr sz="2800" b="1">
              <a:solidFill>
                <a:schemeClr val="dk1"/>
              </a:solidFill>
              <a:latin typeface="Calibri"/>
              <a:ea typeface="Calibri"/>
              <a:cs typeface="Calibri"/>
              <a:sym typeface="Calibri"/>
            </a:endParaRPr>
          </a:p>
        </p:txBody>
      </p:sp>
      <p:sp>
        <p:nvSpPr>
          <p:cNvPr id="103" name="Google Shape;103;p4"/>
          <p:cNvSpPr/>
          <p:nvPr/>
        </p:nvSpPr>
        <p:spPr>
          <a:xfrm>
            <a:off x="356380" y="630478"/>
            <a:ext cx="11455791" cy="5414431"/>
          </a:xfrm>
          <a:prstGeom prst="rect">
            <a:avLst/>
          </a:prstGeom>
          <a:noFill/>
          <a:ln>
            <a:noFill/>
          </a:ln>
        </p:spPr>
        <p:txBody>
          <a:bodyPr spcFirstLastPara="1" wrap="square" lIns="91425" tIns="45700" rIns="91425" bIns="45700" anchor="t" anchorCtr="0">
            <a:spAutoFit/>
          </a:bodyPr>
          <a:lstStyle/>
          <a:p>
            <a:pPr marL="0" marR="0" lvl="0" indent="0" algn="just" rtl="0">
              <a:lnSpc>
                <a:spcPct val="200000"/>
              </a:lnSpc>
              <a:spcBef>
                <a:spcPts val="0"/>
              </a:spcBef>
              <a:spcAft>
                <a:spcPts val="0"/>
              </a:spcAft>
              <a:buNone/>
            </a:pPr>
            <a:r>
              <a:rPr lang="en-GB" sz="2200" b="1">
                <a:solidFill>
                  <a:schemeClr val="dk1"/>
                </a:solidFill>
                <a:latin typeface="Calibri"/>
                <a:ea typeface="Calibri"/>
                <a:cs typeface="Calibri"/>
                <a:sym typeface="Calibri"/>
              </a:rPr>
              <a:t>2. CRACK INITIATION AND PROPAGATION:</a:t>
            </a:r>
            <a:endParaRPr sz="2200">
              <a:solidFill>
                <a:schemeClr val="dk1"/>
              </a:solidFill>
              <a:latin typeface="Calibri"/>
              <a:ea typeface="Calibri"/>
              <a:cs typeface="Calibri"/>
              <a:sym typeface="Calibri"/>
            </a:endParaRPr>
          </a:p>
          <a:p>
            <a:pPr marL="342900" marR="0" lvl="0" indent="-342900" algn="just" rtl="0">
              <a:lnSpc>
                <a:spcPct val="200000"/>
              </a:lnSpc>
              <a:spcBef>
                <a:spcPts val="0"/>
              </a:spcBef>
              <a:spcAft>
                <a:spcPts val="0"/>
              </a:spcAft>
              <a:buClr>
                <a:schemeClr val="dk1"/>
              </a:buClr>
              <a:buSzPts val="2200"/>
              <a:buFont typeface="Arial"/>
              <a:buChar char="•"/>
            </a:pPr>
            <a:r>
              <a:rPr lang="en-GB" sz="2200" b="1">
                <a:solidFill>
                  <a:schemeClr val="dk1"/>
                </a:solidFill>
                <a:latin typeface="Calibri"/>
                <a:ea typeface="Calibri"/>
                <a:cs typeface="Calibri"/>
                <a:sym typeface="Calibri"/>
              </a:rPr>
              <a:t>Initiation:</a:t>
            </a:r>
            <a:r>
              <a:rPr lang="en-GB" sz="2200">
                <a:solidFill>
                  <a:schemeClr val="dk1"/>
                </a:solidFill>
                <a:latin typeface="Calibri"/>
                <a:ea typeface="Calibri"/>
                <a:cs typeface="Calibri"/>
                <a:sym typeface="Calibri"/>
              </a:rPr>
              <a:t> Cracks can initiate due to various factors such as manufacturing defects, material imperfections, or cyclic loading. Even in apparently homogeneous materials, there can be microstructural defects that act as crack initiation sites.</a:t>
            </a:r>
            <a:endParaRPr/>
          </a:p>
          <a:p>
            <a:pPr marL="342900" marR="0" lvl="0" indent="-342900" algn="just" rtl="0">
              <a:lnSpc>
                <a:spcPct val="200000"/>
              </a:lnSpc>
              <a:spcBef>
                <a:spcPts val="0"/>
              </a:spcBef>
              <a:spcAft>
                <a:spcPts val="0"/>
              </a:spcAft>
              <a:buClr>
                <a:schemeClr val="dk1"/>
              </a:buClr>
              <a:buSzPts val="2200"/>
              <a:buFont typeface="Arial"/>
              <a:buChar char="•"/>
            </a:pPr>
            <a:r>
              <a:rPr lang="en-GB" sz="2200" b="1">
                <a:solidFill>
                  <a:schemeClr val="dk1"/>
                </a:solidFill>
                <a:latin typeface="Calibri"/>
                <a:ea typeface="Calibri"/>
                <a:cs typeface="Calibri"/>
                <a:sym typeface="Calibri"/>
              </a:rPr>
              <a:t>Propagation:</a:t>
            </a:r>
            <a:r>
              <a:rPr lang="en-GB" sz="2200">
                <a:solidFill>
                  <a:schemeClr val="dk1"/>
                </a:solidFill>
                <a:latin typeface="Calibri"/>
                <a:ea typeface="Calibri"/>
                <a:cs typeface="Calibri"/>
                <a:sym typeface="Calibri"/>
              </a:rPr>
              <a:t> Once a crack initiates, it may propagate gradually under cyclic loading or if the applied stress exceeds the critical stress intensity factor of the material. The rate of propagation depends on factors like stress magnitude, crack size, material properties, and environmental conditions.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5"/>
          <p:cNvSpPr txBox="1"/>
          <p:nvPr/>
        </p:nvSpPr>
        <p:spPr>
          <a:xfrm>
            <a:off x="4058526" y="107258"/>
            <a:ext cx="431175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chemeClr val="dk1"/>
                </a:solidFill>
                <a:latin typeface="Calibri"/>
                <a:ea typeface="Calibri"/>
                <a:cs typeface="Calibri"/>
                <a:sym typeface="Calibri"/>
              </a:rPr>
              <a:t>FRACTURE MECHANICS</a:t>
            </a:r>
            <a:endParaRPr sz="2800" b="1">
              <a:solidFill>
                <a:schemeClr val="dk1"/>
              </a:solidFill>
              <a:latin typeface="Calibri"/>
              <a:ea typeface="Calibri"/>
              <a:cs typeface="Calibri"/>
              <a:sym typeface="Calibri"/>
            </a:endParaRPr>
          </a:p>
        </p:txBody>
      </p:sp>
      <p:sp>
        <p:nvSpPr>
          <p:cNvPr id="109" name="Google Shape;109;p5"/>
          <p:cNvSpPr/>
          <p:nvPr/>
        </p:nvSpPr>
        <p:spPr>
          <a:xfrm>
            <a:off x="356380" y="630478"/>
            <a:ext cx="11455791" cy="5170646"/>
          </a:xfrm>
          <a:prstGeom prst="rect">
            <a:avLst/>
          </a:prstGeom>
          <a:noFill/>
          <a:ln>
            <a:noFill/>
          </a:ln>
        </p:spPr>
        <p:txBody>
          <a:bodyPr spcFirstLastPara="1" wrap="square" lIns="91425" tIns="45700" rIns="91425" bIns="45700" anchor="t" anchorCtr="0">
            <a:spAutoFit/>
          </a:bodyPr>
          <a:lstStyle/>
          <a:p>
            <a:pPr marL="0" marR="0" lvl="0" indent="0" algn="just" rtl="0">
              <a:lnSpc>
                <a:spcPct val="250000"/>
              </a:lnSpc>
              <a:spcBef>
                <a:spcPts val="0"/>
              </a:spcBef>
              <a:spcAft>
                <a:spcPts val="0"/>
              </a:spcAft>
              <a:buNone/>
            </a:pPr>
            <a:r>
              <a:rPr lang="en-GB" sz="2200" b="1">
                <a:solidFill>
                  <a:schemeClr val="dk1"/>
                </a:solidFill>
                <a:latin typeface="Calibri"/>
                <a:ea typeface="Calibri"/>
                <a:cs typeface="Calibri"/>
                <a:sym typeface="Calibri"/>
              </a:rPr>
              <a:t>3. TYPES OF FRACTURE:</a:t>
            </a:r>
            <a:endParaRPr sz="2200">
              <a:solidFill>
                <a:schemeClr val="dk1"/>
              </a:solidFill>
              <a:latin typeface="Calibri"/>
              <a:ea typeface="Calibri"/>
              <a:cs typeface="Calibri"/>
              <a:sym typeface="Calibri"/>
            </a:endParaRPr>
          </a:p>
          <a:p>
            <a:pPr marL="342900" marR="0" lvl="0" indent="-342900" algn="just" rtl="0">
              <a:lnSpc>
                <a:spcPct val="250000"/>
              </a:lnSpc>
              <a:spcBef>
                <a:spcPts val="0"/>
              </a:spcBef>
              <a:spcAft>
                <a:spcPts val="0"/>
              </a:spcAft>
              <a:buClr>
                <a:schemeClr val="dk1"/>
              </a:buClr>
              <a:buSzPts val="2200"/>
              <a:buFont typeface="Arial"/>
              <a:buChar char="•"/>
            </a:pPr>
            <a:r>
              <a:rPr lang="en-GB" sz="2200" b="1">
                <a:solidFill>
                  <a:schemeClr val="dk1"/>
                </a:solidFill>
                <a:latin typeface="Calibri"/>
                <a:ea typeface="Calibri"/>
                <a:cs typeface="Calibri"/>
                <a:sym typeface="Calibri"/>
              </a:rPr>
              <a:t>Ductile Fracture:</a:t>
            </a:r>
            <a:r>
              <a:rPr lang="en-GB" sz="2200">
                <a:solidFill>
                  <a:schemeClr val="dk1"/>
                </a:solidFill>
                <a:latin typeface="Calibri"/>
                <a:ea typeface="Calibri"/>
                <a:cs typeface="Calibri"/>
                <a:sym typeface="Calibri"/>
              </a:rPr>
              <a:t> This occurs in materials that can undergo significant plastic deformation before failure. Ductile fracture is characterized by noticeable deformation and tearing of the material before complete separation.</a:t>
            </a:r>
            <a:endParaRPr/>
          </a:p>
          <a:p>
            <a:pPr marL="342900" marR="0" lvl="0" indent="-342900" algn="just" rtl="0">
              <a:lnSpc>
                <a:spcPct val="250000"/>
              </a:lnSpc>
              <a:spcBef>
                <a:spcPts val="0"/>
              </a:spcBef>
              <a:spcAft>
                <a:spcPts val="0"/>
              </a:spcAft>
              <a:buClr>
                <a:schemeClr val="dk1"/>
              </a:buClr>
              <a:buSzPts val="2200"/>
              <a:buFont typeface="Arial"/>
              <a:buChar char="•"/>
            </a:pPr>
            <a:r>
              <a:rPr lang="en-GB" sz="2200" b="1">
                <a:solidFill>
                  <a:schemeClr val="dk1"/>
                </a:solidFill>
                <a:latin typeface="Calibri"/>
                <a:ea typeface="Calibri"/>
                <a:cs typeface="Calibri"/>
                <a:sym typeface="Calibri"/>
              </a:rPr>
              <a:t>Brittle Fracture:</a:t>
            </a:r>
            <a:r>
              <a:rPr lang="en-GB" sz="2200">
                <a:solidFill>
                  <a:schemeClr val="dk1"/>
                </a:solidFill>
                <a:latin typeface="Calibri"/>
                <a:ea typeface="Calibri"/>
                <a:cs typeface="Calibri"/>
                <a:sym typeface="Calibri"/>
              </a:rPr>
              <a:t> This occurs in materials that have little to no plastic deformation capacity. Brittle fracture is sudden and catastrophic, often occurring with minimal warning signs.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6"/>
          <p:cNvSpPr txBox="1"/>
          <p:nvPr/>
        </p:nvSpPr>
        <p:spPr>
          <a:xfrm>
            <a:off x="4058526" y="107258"/>
            <a:ext cx="431175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chemeClr val="dk1"/>
                </a:solidFill>
                <a:latin typeface="Calibri"/>
                <a:ea typeface="Calibri"/>
                <a:cs typeface="Calibri"/>
                <a:sym typeface="Calibri"/>
              </a:rPr>
              <a:t>FRACTURE MECHANICS</a:t>
            </a:r>
            <a:endParaRPr sz="2800" b="1">
              <a:solidFill>
                <a:schemeClr val="dk1"/>
              </a:solidFill>
              <a:latin typeface="Calibri"/>
              <a:ea typeface="Calibri"/>
              <a:cs typeface="Calibri"/>
              <a:sym typeface="Calibri"/>
            </a:endParaRPr>
          </a:p>
        </p:txBody>
      </p:sp>
      <p:sp>
        <p:nvSpPr>
          <p:cNvPr id="115" name="Google Shape;115;p6"/>
          <p:cNvSpPr/>
          <p:nvPr/>
        </p:nvSpPr>
        <p:spPr>
          <a:xfrm>
            <a:off x="356380" y="630478"/>
            <a:ext cx="11455791" cy="6017032"/>
          </a:xfrm>
          <a:prstGeom prst="rect">
            <a:avLst/>
          </a:prstGeom>
          <a:noFill/>
          <a:ln>
            <a:noFill/>
          </a:ln>
        </p:spPr>
        <p:txBody>
          <a:bodyPr spcFirstLastPara="1" wrap="square" lIns="91425" tIns="45700" rIns="91425" bIns="45700" anchor="t" anchorCtr="0">
            <a:spAutoFit/>
          </a:bodyPr>
          <a:lstStyle/>
          <a:p>
            <a:pPr marL="0" marR="0" lvl="0" indent="0" algn="just" rtl="0">
              <a:lnSpc>
                <a:spcPct val="250000"/>
              </a:lnSpc>
              <a:spcBef>
                <a:spcPts val="0"/>
              </a:spcBef>
              <a:spcAft>
                <a:spcPts val="0"/>
              </a:spcAft>
              <a:buNone/>
            </a:pPr>
            <a:r>
              <a:rPr lang="en-GB" sz="2200" b="1">
                <a:solidFill>
                  <a:schemeClr val="dk1"/>
                </a:solidFill>
                <a:latin typeface="Calibri"/>
                <a:ea typeface="Calibri"/>
                <a:cs typeface="Calibri"/>
                <a:sym typeface="Calibri"/>
              </a:rPr>
              <a:t>4. FRACTURE TOUGHNESS:</a:t>
            </a:r>
            <a:endParaRPr sz="2200">
              <a:solidFill>
                <a:schemeClr val="dk1"/>
              </a:solidFill>
              <a:latin typeface="Calibri"/>
              <a:ea typeface="Calibri"/>
              <a:cs typeface="Calibri"/>
              <a:sym typeface="Calibri"/>
            </a:endParaRPr>
          </a:p>
          <a:p>
            <a:pPr marL="342900" marR="0" lvl="0" indent="-342900" algn="just" rtl="0">
              <a:lnSpc>
                <a:spcPct val="250000"/>
              </a:lnSpc>
              <a:spcBef>
                <a:spcPts val="0"/>
              </a:spcBef>
              <a:spcAft>
                <a:spcPts val="0"/>
              </a:spcAft>
              <a:buClr>
                <a:schemeClr val="dk1"/>
              </a:buClr>
              <a:buSzPts val="2200"/>
              <a:buFont typeface="Arial"/>
              <a:buChar char="•"/>
            </a:pPr>
            <a:r>
              <a:rPr lang="en-GB" sz="2200" b="1">
                <a:solidFill>
                  <a:schemeClr val="dk1"/>
                </a:solidFill>
                <a:latin typeface="Calibri"/>
                <a:ea typeface="Calibri"/>
                <a:cs typeface="Calibri"/>
                <a:sym typeface="Calibri"/>
              </a:rPr>
              <a:t>Material Property:</a:t>
            </a:r>
            <a:r>
              <a:rPr lang="en-GB" sz="2200">
                <a:solidFill>
                  <a:schemeClr val="dk1"/>
                </a:solidFill>
                <a:latin typeface="Calibri"/>
                <a:ea typeface="Calibri"/>
                <a:cs typeface="Calibri"/>
                <a:sym typeface="Calibri"/>
              </a:rPr>
              <a:t> Fracture toughness (K_IC) is a critical material property that quantifies a material's resistance to crack propagation. Materials with higher fracture toughness are more resistant to fracture and are preferred for applications where reliability is crucial.</a:t>
            </a:r>
            <a:endParaRPr/>
          </a:p>
          <a:p>
            <a:pPr marL="342900" marR="0" lvl="0" indent="-342900" algn="just" rtl="0">
              <a:lnSpc>
                <a:spcPct val="250000"/>
              </a:lnSpc>
              <a:spcBef>
                <a:spcPts val="0"/>
              </a:spcBef>
              <a:spcAft>
                <a:spcPts val="0"/>
              </a:spcAft>
              <a:buClr>
                <a:schemeClr val="dk1"/>
              </a:buClr>
              <a:buSzPts val="2200"/>
              <a:buFont typeface="Arial"/>
              <a:buChar char="•"/>
            </a:pPr>
            <a:r>
              <a:rPr lang="en-GB" sz="2200" b="1">
                <a:solidFill>
                  <a:schemeClr val="dk1"/>
                </a:solidFill>
                <a:latin typeface="Calibri"/>
                <a:ea typeface="Calibri"/>
                <a:cs typeface="Calibri"/>
                <a:sym typeface="Calibri"/>
              </a:rPr>
              <a:t>Impact on Design:</a:t>
            </a:r>
            <a:r>
              <a:rPr lang="en-GB" sz="2200">
                <a:solidFill>
                  <a:schemeClr val="dk1"/>
                </a:solidFill>
                <a:latin typeface="Calibri"/>
                <a:ea typeface="Calibri"/>
                <a:cs typeface="Calibri"/>
                <a:sym typeface="Calibri"/>
              </a:rPr>
              <a:t> In machine design, components are often designed to ensure that the stress at critical locations remains below the fracture toughness of the material, thus preventing catastrophic failures.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7"/>
          <p:cNvSpPr txBox="1"/>
          <p:nvPr/>
        </p:nvSpPr>
        <p:spPr>
          <a:xfrm>
            <a:off x="4058526" y="107258"/>
            <a:ext cx="431175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chemeClr val="dk1"/>
                </a:solidFill>
                <a:latin typeface="Calibri"/>
                <a:ea typeface="Calibri"/>
                <a:cs typeface="Calibri"/>
                <a:sym typeface="Calibri"/>
              </a:rPr>
              <a:t>FRACTURE MECHANICS</a:t>
            </a:r>
            <a:endParaRPr sz="2800" b="1">
              <a:solidFill>
                <a:schemeClr val="dk1"/>
              </a:solidFill>
              <a:latin typeface="Calibri"/>
              <a:ea typeface="Calibri"/>
              <a:cs typeface="Calibri"/>
              <a:sym typeface="Calibri"/>
            </a:endParaRPr>
          </a:p>
        </p:txBody>
      </p:sp>
      <p:sp>
        <p:nvSpPr>
          <p:cNvPr id="121" name="Google Shape;121;p7"/>
          <p:cNvSpPr/>
          <p:nvPr/>
        </p:nvSpPr>
        <p:spPr>
          <a:xfrm>
            <a:off x="287213" y="844602"/>
            <a:ext cx="11854376" cy="511819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GB" sz="2200" b="1">
                <a:solidFill>
                  <a:schemeClr val="dk1"/>
                </a:solidFill>
                <a:latin typeface="Calibri"/>
                <a:ea typeface="Calibri"/>
                <a:cs typeface="Calibri"/>
                <a:sym typeface="Calibri"/>
              </a:rPr>
              <a:t>5. FAILURE ANALYSIS AND PREVENTION:</a:t>
            </a:r>
            <a:endParaRPr sz="2200">
              <a:solidFill>
                <a:schemeClr val="dk1"/>
              </a:solidFill>
              <a:latin typeface="Calibri"/>
              <a:ea typeface="Calibri"/>
              <a:cs typeface="Calibri"/>
              <a:sym typeface="Calibri"/>
            </a:endParaRPr>
          </a:p>
          <a:p>
            <a:pPr marL="342900" marR="0" lvl="0" indent="-342900" algn="just" rtl="0">
              <a:lnSpc>
                <a:spcPct val="150000"/>
              </a:lnSpc>
              <a:spcBef>
                <a:spcPts val="0"/>
              </a:spcBef>
              <a:spcAft>
                <a:spcPts val="0"/>
              </a:spcAft>
              <a:buClr>
                <a:schemeClr val="dk1"/>
              </a:buClr>
              <a:buSzPts val="2200"/>
              <a:buFont typeface="Arial"/>
              <a:buChar char="•"/>
            </a:pPr>
            <a:r>
              <a:rPr lang="en-GB" sz="2200" b="1">
                <a:solidFill>
                  <a:schemeClr val="dk1"/>
                </a:solidFill>
                <a:latin typeface="Calibri"/>
                <a:ea typeface="Calibri"/>
                <a:cs typeface="Calibri"/>
                <a:sym typeface="Calibri"/>
              </a:rPr>
              <a:t>Finite Element Analysis (FEA):</a:t>
            </a:r>
            <a:r>
              <a:rPr lang="en-GB" sz="2200">
                <a:solidFill>
                  <a:schemeClr val="dk1"/>
                </a:solidFill>
                <a:latin typeface="Calibri"/>
                <a:ea typeface="Calibri"/>
                <a:cs typeface="Calibri"/>
                <a:sym typeface="Calibri"/>
              </a:rPr>
              <a:t> FEA is a numerical technique widely used in machine design to simulate stress distribution and predict potential failure modes, including crack initiation and propagation.</a:t>
            </a:r>
            <a:endParaRPr/>
          </a:p>
          <a:p>
            <a:pPr marL="342900" marR="0" lvl="0" indent="-342900" algn="just" rtl="0">
              <a:lnSpc>
                <a:spcPct val="150000"/>
              </a:lnSpc>
              <a:spcBef>
                <a:spcPts val="0"/>
              </a:spcBef>
              <a:spcAft>
                <a:spcPts val="0"/>
              </a:spcAft>
              <a:buClr>
                <a:schemeClr val="dk1"/>
              </a:buClr>
              <a:buSzPts val="2200"/>
              <a:buFont typeface="Arial"/>
              <a:buChar char="•"/>
            </a:pPr>
            <a:r>
              <a:rPr lang="en-GB" sz="2200" b="1">
                <a:solidFill>
                  <a:schemeClr val="dk1"/>
                </a:solidFill>
                <a:latin typeface="Calibri"/>
                <a:ea typeface="Calibri"/>
                <a:cs typeface="Calibri"/>
                <a:sym typeface="Calibri"/>
              </a:rPr>
              <a:t>Material Selection:</a:t>
            </a:r>
            <a:r>
              <a:rPr lang="en-GB" sz="2200">
                <a:solidFill>
                  <a:schemeClr val="dk1"/>
                </a:solidFill>
                <a:latin typeface="Calibri"/>
                <a:ea typeface="Calibri"/>
                <a:cs typeface="Calibri"/>
                <a:sym typeface="Calibri"/>
              </a:rPr>
              <a:t> Engineers choose materials based on their mechanical properties, including fracture toughness, to ensure that they can withstand the expected loading conditions without failure.</a:t>
            </a:r>
            <a:endParaRPr/>
          </a:p>
          <a:p>
            <a:pPr marL="342900" marR="0" lvl="0" indent="-342900" algn="just" rtl="0">
              <a:lnSpc>
                <a:spcPct val="150000"/>
              </a:lnSpc>
              <a:spcBef>
                <a:spcPts val="0"/>
              </a:spcBef>
              <a:spcAft>
                <a:spcPts val="0"/>
              </a:spcAft>
              <a:buClr>
                <a:schemeClr val="dk1"/>
              </a:buClr>
              <a:buSzPts val="2200"/>
              <a:buFont typeface="Arial"/>
              <a:buChar char="•"/>
            </a:pPr>
            <a:r>
              <a:rPr lang="en-GB" sz="2200" b="1">
                <a:solidFill>
                  <a:schemeClr val="dk1"/>
                </a:solidFill>
                <a:latin typeface="Calibri"/>
                <a:ea typeface="Calibri"/>
                <a:cs typeface="Calibri"/>
                <a:sym typeface="Calibri"/>
              </a:rPr>
              <a:t>Structural Health Monitoring:</a:t>
            </a:r>
            <a:r>
              <a:rPr lang="en-GB" sz="2200">
                <a:solidFill>
                  <a:schemeClr val="dk1"/>
                </a:solidFill>
                <a:latin typeface="Calibri"/>
                <a:ea typeface="Calibri"/>
                <a:cs typeface="Calibri"/>
                <a:sym typeface="Calibri"/>
              </a:rPr>
              <a:t> In some cases, especially in critical applications like aerospace or automotive, real-time monitoring systems are employed to detect early signs of crack initiation or propagation, allowing for timely maintenance or replacement.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8"/>
          <p:cNvSpPr txBox="1"/>
          <p:nvPr/>
        </p:nvSpPr>
        <p:spPr>
          <a:xfrm>
            <a:off x="4058526" y="107258"/>
            <a:ext cx="431175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chemeClr val="dk1"/>
                </a:solidFill>
                <a:latin typeface="Calibri"/>
                <a:ea typeface="Calibri"/>
                <a:cs typeface="Calibri"/>
                <a:sym typeface="Calibri"/>
              </a:rPr>
              <a:t>FRACTURE MECHANICS</a:t>
            </a:r>
            <a:endParaRPr sz="2800" b="1">
              <a:solidFill>
                <a:schemeClr val="dk1"/>
              </a:solidFill>
              <a:latin typeface="Calibri"/>
              <a:ea typeface="Calibri"/>
              <a:cs typeface="Calibri"/>
              <a:sym typeface="Calibri"/>
            </a:endParaRPr>
          </a:p>
        </p:txBody>
      </p:sp>
      <p:sp>
        <p:nvSpPr>
          <p:cNvPr id="127" name="Google Shape;127;p8"/>
          <p:cNvSpPr/>
          <p:nvPr/>
        </p:nvSpPr>
        <p:spPr>
          <a:xfrm>
            <a:off x="356380" y="630478"/>
            <a:ext cx="11455791" cy="5170646"/>
          </a:xfrm>
          <a:prstGeom prst="rect">
            <a:avLst/>
          </a:prstGeom>
          <a:noFill/>
          <a:ln>
            <a:noFill/>
          </a:ln>
        </p:spPr>
        <p:txBody>
          <a:bodyPr spcFirstLastPara="1" wrap="square" lIns="91425" tIns="45700" rIns="91425" bIns="45700" anchor="t" anchorCtr="0">
            <a:spAutoFit/>
          </a:bodyPr>
          <a:lstStyle/>
          <a:p>
            <a:pPr marL="0" marR="0" lvl="0" indent="0" algn="just" rtl="0">
              <a:lnSpc>
                <a:spcPct val="250000"/>
              </a:lnSpc>
              <a:spcBef>
                <a:spcPts val="0"/>
              </a:spcBef>
              <a:spcAft>
                <a:spcPts val="0"/>
              </a:spcAft>
              <a:buNone/>
            </a:pPr>
            <a:r>
              <a:rPr lang="en-GB" sz="2200" b="1">
                <a:solidFill>
                  <a:schemeClr val="dk1"/>
                </a:solidFill>
                <a:latin typeface="Calibri"/>
                <a:ea typeface="Calibri"/>
                <a:cs typeface="Calibri"/>
                <a:sym typeface="Calibri"/>
              </a:rPr>
              <a:t>6. DESIGN CONSIDERATIONS:</a:t>
            </a:r>
            <a:endParaRPr sz="2200">
              <a:solidFill>
                <a:schemeClr val="dk1"/>
              </a:solidFill>
              <a:latin typeface="Calibri"/>
              <a:ea typeface="Calibri"/>
              <a:cs typeface="Calibri"/>
              <a:sym typeface="Calibri"/>
            </a:endParaRPr>
          </a:p>
          <a:p>
            <a:pPr marL="342900" marR="0" lvl="0" indent="-342900" algn="just" rtl="0">
              <a:lnSpc>
                <a:spcPct val="250000"/>
              </a:lnSpc>
              <a:spcBef>
                <a:spcPts val="0"/>
              </a:spcBef>
              <a:spcAft>
                <a:spcPts val="0"/>
              </a:spcAft>
              <a:buClr>
                <a:schemeClr val="dk1"/>
              </a:buClr>
              <a:buSzPts val="2200"/>
              <a:buFont typeface="Arial"/>
              <a:buChar char="•"/>
            </a:pPr>
            <a:r>
              <a:rPr lang="en-GB" sz="2200" b="1">
                <a:solidFill>
                  <a:schemeClr val="dk1"/>
                </a:solidFill>
                <a:latin typeface="Calibri"/>
                <a:ea typeface="Calibri"/>
                <a:cs typeface="Calibri"/>
                <a:sym typeface="Calibri"/>
              </a:rPr>
              <a:t>Avoiding Stress Concentrations:</a:t>
            </a:r>
            <a:r>
              <a:rPr lang="en-GB" sz="2200">
                <a:solidFill>
                  <a:schemeClr val="dk1"/>
                </a:solidFill>
                <a:latin typeface="Calibri"/>
                <a:ea typeface="Calibri"/>
                <a:cs typeface="Calibri"/>
                <a:sym typeface="Calibri"/>
              </a:rPr>
              <a:t> Designing components with smooth transitions and fillets helps distribute stresses more evenly, reducing the likelihood of crack initiation.</a:t>
            </a:r>
            <a:endParaRPr/>
          </a:p>
          <a:p>
            <a:pPr marL="342900" marR="0" lvl="0" indent="-342900" algn="just" rtl="0">
              <a:lnSpc>
                <a:spcPct val="250000"/>
              </a:lnSpc>
              <a:spcBef>
                <a:spcPts val="0"/>
              </a:spcBef>
              <a:spcAft>
                <a:spcPts val="0"/>
              </a:spcAft>
              <a:buClr>
                <a:schemeClr val="dk1"/>
              </a:buClr>
              <a:buSzPts val="2200"/>
              <a:buFont typeface="Arial"/>
              <a:buChar char="•"/>
            </a:pPr>
            <a:r>
              <a:rPr lang="en-GB" sz="2200" b="1">
                <a:solidFill>
                  <a:schemeClr val="dk1"/>
                </a:solidFill>
                <a:latin typeface="Calibri"/>
                <a:ea typeface="Calibri"/>
                <a:cs typeface="Calibri"/>
                <a:sym typeface="Calibri"/>
              </a:rPr>
              <a:t>Proper Loading Conditions:</a:t>
            </a:r>
            <a:r>
              <a:rPr lang="en-GB" sz="2200">
                <a:solidFill>
                  <a:schemeClr val="dk1"/>
                </a:solidFill>
                <a:latin typeface="Calibri"/>
                <a:ea typeface="Calibri"/>
                <a:cs typeface="Calibri"/>
                <a:sym typeface="Calibri"/>
              </a:rPr>
              <a:t> Ensuring that machines are operated within their specified design limits and that loading conditions are well-understood and controlled helps prevent overloading and fatigue-induced failures.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9"/>
          <p:cNvSpPr txBox="1"/>
          <p:nvPr/>
        </p:nvSpPr>
        <p:spPr>
          <a:xfrm>
            <a:off x="5201525" y="118758"/>
            <a:ext cx="176549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chemeClr val="dk1"/>
                </a:solidFill>
                <a:latin typeface="Calibri"/>
                <a:ea typeface="Calibri"/>
                <a:cs typeface="Calibri"/>
                <a:sym typeface="Calibri"/>
              </a:rPr>
              <a:t>FATIGUE </a:t>
            </a:r>
            <a:endParaRPr sz="2800" b="1">
              <a:solidFill>
                <a:schemeClr val="dk1"/>
              </a:solidFill>
              <a:latin typeface="Calibri"/>
              <a:ea typeface="Calibri"/>
              <a:cs typeface="Calibri"/>
              <a:sym typeface="Calibri"/>
            </a:endParaRPr>
          </a:p>
        </p:txBody>
      </p:sp>
      <p:sp>
        <p:nvSpPr>
          <p:cNvPr id="133" name="Google Shape;133;p9"/>
          <p:cNvSpPr/>
          <p:nvPr/>
        </p:nvSpPr>
        <p:spPr>
          <a:xfrm>
            <a:off x="356380" y="630478"/>
            <a:ext cx="11455791" cy="3682226"/>
          </a:xfrm>
          <a:prstGeom prst="rect">
            <a:avLst/>
          </a:prstGeom>
          <a:noFill/>
          <a:ln>
            <a:noFill/>
          </a:ln>
        </p:spPr>
        <p:txBody>
          <a:bodyPr spcFirstLastPara="1" wrap="square" lIns="91425" tIns="45700" rIns="91425" bIns="45700" anchor="t" anchorCtr="0">
            <a:spAutoFit/>
          </a:bodyPr>
          <a:lstStyle/>
          <a:p>
            <a:pPr marL="0" marR="0" lvl="0" indent="0" algn="just" rtl="0">
              <a:lnSpc>
                <a:spcPct val="200000"/>
              </a:lnSpc>
              <a:spcBef>
                <a:spcPts val="0"/>
              </a:spcBef>
              <a:spcAft>
                <a:spcPts val="0"/>
              </a:spcAft>
              <a:buNone/>
            </a:pPr>
            <a:r>
              <a:rPr lang="en-GB" sz="2400">
                <a:solidFill>
                  <a:schemeClr val="dk1"/>
                </a:solidFill>
                <a:latin typeface="Calibri"/>
                <a:ea typeface="Calibri"/>
                <a:cs typeface="Calibri"/>
                <a:sym typeface="Calibri"/>
              </a:rPr>
              <a:t>Fatigue refers to the phenomenon where a material experiences progressive damage and eventual failure when subjected to repeated cyclic loading, even if the individual loads are below the material's yield strength. Fatigue failure typically occurs after a large number of loading cycles, making it a significant concern in engineering design as it can lead to unexpected and catastrophic failures.</a:t>
            </a:r>
            <a:endParaRPr sz="2200" b="1">
              <a:solidFill>
                <a:schemeClr val="dk1"/>
              </a:solidFill>
              <a:latin typeface="Calibri"/>
              <a:ea typeface="Calibri"/>
              <a:cs typeface="Calibri"/>
              <a:sym typeface="Calibri"/>
            </a:endParaRPr>
          </a:p>
        </p:txBody>
      </p:sp>
      <p:grpSp>
        <p:nvGrpSpPr>
          <p:cNvPr id="134" name="Google Shape;134;p9"/>
          <p:cNvGrpSpPr/>
          <p:nvPr/>
        </p:nvGrpSpPr>
        <p:grpSpPr>
          <a:xfrm>
            <a:off x="6457071" y="3791878"/>
            <a:ext cx="5355100" cy="2904344"/>
            <a:chOff x="6457071" y="3791878"/>
            <a:chExt cx="5355100" cy="2904344"/>
          </a:xfrm>
        </p:grpSpPr>
        <p:pic>
          <p:nvPicPr>
            <p:cNvPr id="135" name="Google Shape;135;p9" descr="https://i.makeagif.com/media/6-20-2021/zg5FkL.gif"/>
            <p:cNvPicPr preferRelativeResize="0"/>
            <p:nvPr/>
          </p:nvPicPr>
          <p:blipFill rotWithShape="1">
            <a:blip r:embed="rId3">
              <a:alphaModFix/>
            </a:blip>
            <a:srcRect/>
            <a:stretch/>
          </p:blipFill>
          <p:spPr>
            <a:xfrm>
              <a:off x="6625883" y="3791878"/>
              <a:ext cx="5046443" cy="2838624"/>
            </a:xfrm>
            <a:prstGeom prst="rect">
              <a:avLst/>
            </a:prstGeom>
            <a:noFill/>
            <a:ln>
              <a:noFill/>
            </a:ln>
          </p:spPr>
        </p:pic>
        <p:sp>
          <p:nvSpPr>
            <p:cNvPr id="136" name="Google Shape;136;p9"/>
            <p:cNvSpPr/>
            <p:nvPr/>
          </p:nvSpPr>
          <p:spPr>
            <a:xfrm>
              <a:off x="6457071" y="6274191"/>
              <a:ext cx="5355100" cy="422031"/>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863</Words>
  <Application>Microsoft Office PowerPoint</Application>
  <PresentationFormat>Widescreen</PresentationFormat>
  <Paragraphs>51</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Doctor_Strange</dc:creator>
  <cp:lastModifiedBy>Dinesh Kumar</cp:lastModifiedBy>
  <cp:revision>1</cp:revision>
  <dcterms:created xsi:type="dcterms:W3CDTF">2022-03-30T06:30:43Z</dcterms:created>
  <dcterms:modified xsi:type="dcterms:W3CDTF">2026-01-02T12:25:08Z</dcterms:modified>
</cp:coreProperties>
</file>