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88"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7C0A0B4-F16E-4595-87A7-AB7150DD8CA3}" type="datetimeFigureOut">
              <a:rPr lang="en-GB" smtClean="0"/>
              <a:t>02/01/2026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7AFB61-BA97-4F7A-956E-FEA743D6F136}" type="slidenum">
              <a:rPr lang="en-GB" smtClean="0"/>
              <a:t>‹#›</a:t>
            </a:fld>
            <a:endParaRPr lang="en-GB"/>
          </a:p>
        </p:txBody>
      </p:sp>
    </p:spTree>
    <p:extLst>
      <p:ext uri="{BB962C8B-B14F-4D97-AF65-F5344CB8AC3E}">
        <p14:creationId xmlns:p14="http://schemas.microsoft.com/office/powerpoint/2010/main" val="1304606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C0A0B4-F16E-4595-87A7-AB7150DD8CA3}" type="datetimeFigureOut">
              <a:rPr lang="en-GB" smtClean="0"/>
              <a:t>02/01/2026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7AFB61-BA97-4F7A-956E-FEA743D6F136}" type="slidenum">
              <a:rPr lang="en-GB" smtClean="0"/>
              <a:t>‹#›</a:t>
            </a:fld>
            <a:endParaRPr lang="en-GB"/>
          </a:p>
        </p:txBody>
      </p:sp>
    </p:spTree>
    <p:extLst>
      <p:ext uri="{BB962C8B-B14F-4D97-AF65-F5344CB8AC3E}">
        <p14:creationId xmlns:p14="http://schemas.microsoft.com/office/powerpoint/2010/main" val="3021126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C0A0B4-F16E-4595-87A7-AB7150DD8CA3}" type="datetimeFigureOut">
              <a:rPr lang="en-GB" smtClean="0"/>
              <a:t>02/01/2026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7AFB61-BA97-4F7A-956E-FEA743D6F136}" type="slidenum">
              <a:rPr lang="en-GB" smtClean="0"/>
              <a:t>‹#›</a:t>
            </a:fld>
            <a:endParaRPr lang="en-GB"/>
          </a:p>
        </p:txBody>
      </p:sp>
    </p:spTree>
    <p:extLst>
      <p:ext uri="{BB962C8B-B14F-4D97-AF65-F5344CB8AC3E}">
        <p14:creationId xmlns:p14="http://schemas.microsoft.com/office/powerpoint/2010/main" val="700026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C0A0B4-F16E-4595-87A7-AB7150DD8CA3}" type="datetimeFigureOut">
              <a:rPr lang="en-GB" smtClean="0"/>
              <a:t>02/01/2026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7AFB61-BA97-4F7A-956E-FEA743D6F136}" type="slidenum">
              <a:rPr lang="en-GB" smtClean="0"/>
              <a:t>‹#›</a:t>
            </a:fld>
            <a:endParaRPr lang="en-GB"/>
          </a:p>
        </p:txBody>
      </p:sp>
    </p:spTree>
    <p:extLst>
      <p:ext uri="{BB962C8B-B14F-4D97-AF65-F5344CB8AC3E}">
        <p14:creationId xmlns:p14="http://schemas.microsoft.com/office/powerpoint/2010/main" val="1391622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C0A0B4-F16E-4595-87A7-AB7150DD8CA3}" type="datetimeFigureOut">
              <a:rPr lang="en-GB" smtClean="0"/>
              <a:t>02/01/2026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7AFB61-BA97-4F7A-956E-FEA743D6F136}" type="slidenum">
              <a:rPr lang="en-GB" smtClean="0"/>
              <a:t>‹#›</a:t>
            </a:fld>
            <a:endParaRPr lang="en-GB"/>
          </a:p>
        </p:txBody>
      </p:sp>
    </p:spTree>
    <p:extLst>
      <p:ext uri="{BB962C8B-B14F-4D97-AF65-F5344CB8AC3E}">
        <p14:creationId xmlns:p14="http://schemas.microsoft.com/office/powerpoint/2010/main" val="1244828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7C0A0B4-F16E-4595-87A7-AB7150DD8CA3}" type="datetimeFigureOut">
              <a:rPr lang="en-GB" smtClean="0"/>
              <a:t>02/01/2026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7AFB61-BA97-4F7A-956E-FEA743D6F136}" type="slidenum">
              <a:rPr lang="en-GB" smtClean="0"/>
              <a:t>‹#›</a:t>
            </a:fld>
            <a:endParaRPr lang="en-GB"/>
          </a:p>
        </p:txBody>
      </p:sp>
    </p:spTree>
    <p:extLst>
      <p:ext uri="{BB962C8B-B14F-4D97-AF65-F5344CB8AC3E}">
        <p14:creationId xmlns:p14="http://schemas.microsoft.com/office/powerpoint/2010/main" val="4166190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7C0A0B4-F16E-4595-87A7-AB7150DD8CA3}" type="datetimeFigureOut">
              <a:rPr lang="en-GB" smtClean="0"/>
              <a:t>02/01/2026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7AFB61-BA97-4F7A-956E-FEA743D6F136}" type="slidenum">
              <a:rPr lang="en-GB" smtClean="0"/>
              <a:t>‹#›</a:t>
            </a:fld>
            <a:endParaRPr lang="en-GB"/>
          </a:p>
        </p:txBody>
      </p:sp>
    </p:spTree>
    <p:extLst>
      <p:ext uri="{BB962C8B-B14F-4D97-AF65-F5344CB8AC3E}">
        <p14:creationId xmlns:p14="http://schemas.microsoft.com/office/powerpoint/2010/main" val="315130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7C0A0B4-F16E-4595-87A7-AB7150DD8CA3}" type="datetimeFigureOut">
              <a:rPr lang="en-GB" smtClean="0"/>
              <a:t>02/01/2026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7AFB61-BA97-4F7A-956E-FEA743D6F136}" type="slidenum">
              <a:rPr lang="en-GB" smtClean="0"/>
              <a:t>‹#›</a:t>
            </a:fld>
            <a:endParaRPr lang="en-GB"/>
          </a:p>
        </p:txBody>
      </p:sp>
    </p:spTree>
    <p:extLst>
      <p:ext uri="{BB962C8B-B14F-4D97-AF65-F5344CB8AC3E}">
        <p14:creationId xmlns:p14="http://schemas.microsoft.com/office/powerpoint/2010/main" val="4231927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C0A0B4-F16E-4595-87A7-AB7150DD8CA3}" type="datetimeFigureOut">
              <a:rPr lang="en-GB" smtClean="0"/>
              <a:t>02/01/2026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7AFB61-BA97-4F7A-956E-FEA743D6F136}" type="slidenum">
              <a:rPr lang="en-GB" smtClean="0"/>
              <a:t>‹#›</a:t>
            </a:fld>
            <a:endParaRPr lang="en-GB"/>
          </a:p>
        </p:txBody>
      </p:sp>
    </p:spTree>
    <p:extLst>
      <p:ext uri="{BB962C8B-B14F-4D97-AF65-F5344CB8AC3E}">
        <p14:creationId xmlns:p14="http://schemas.microsoft.com/office/powerpoint/2010/main" val="440201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C0A0B4-F16E-4595-87A7-AB7150DD8CA3}" type="datetimeFigureOut">
              <a:rPr lang="en-GB" smtClean="0"/>
              <a:t>02/01/2026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7AFB61-BA97-4F7A-956E-FEA743D6F136}" type="slidenum">
              <a:rPr lang="en-GB" smtClean="0"/>
              <a:t>‹#›</a:t>
            </a:fld>
            <a:endParaRPr lang="en-GB"/>
          </a:p>
        </p:txBody>
      </p:sp>
    </p:spTree>
    <p:extLst>
      <p:ext uri="{BB962C8B-B14F-4D97-AF65-F5344CB8AC3E}">
        <p14:creationId xmlns:p14="http://schemas.microsoft.com/office/powerpoint/2010/main" val="668571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C0A0B4-F16E-4595-87A7-AB7150DD8CA3}" type="datetimeFigureOut">
              <a:rPr lang="en-GB" smtClean="0"/>
              <a:t>02/01/2026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7AFB61-BA97-4F7A-956E-FEA743D6F136}" type="slidenum">
              <a:rPr lang="en-GB" smtClean="0"/>
              <a:t>‹#›</a:t>
            </a:fld>
            <a:endParaRPr lang="en-GB"/>
          </a:p>
        </p:txBody>
      </p:sp>
    </p:spTree>
    <p:extLst>
      <p:ext uri="{BB962C8B-B14F-4D97-AF65-F5344CB8AC3E}">
        <p14:creationId xmlns:p14="http://schemas.microsoft.com/office/powerpoint/2010/main" val="2681110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C0A0B4-F16E-4595-87A7-AB7150DD8CA3}" type="datetimeFigureOut">
              <a:rPr lang="en-GB" smtClean="0"/>
              <a:t>02/01/2026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7AFB61-BA97-4F7A-956E-FEA743D6F136}" type="slidenum">
              <a:rPr lang="en-GB" smtClean="0"/>
              <a:t>‹#›</a:t>
            </a:fld>
            <a:endParaRPr lang="en-GB"/>
          </a:p>
        </p:txBody>
      </p:sp>
    </p:spTree>
    <p:extLst>
      <p:ext uri="{BB962C8B-B14F-4D97-AF65-F5344CB8AC3E}">
        <p14:creationId xmlns:p14="http://schemas.microsoft.com/office/powerpoint/2010/main" val="284289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1680" y="407017"/>
            <a:ext cx="8425532" cy="3908762"/>
          </a:xfrm>
          <a:prstGeom prst="rect">
            <a:avLst/>
          </a:prstGeom>
          <a:noFill/>
        </p:spPr>
        <p:txBody>
          <a:bodyPr wrap="square" lIns="91440" tIns="45720" rIns="91440" bIns="45720">
            <a:spAutoFit/>
          </a:bodyPr>
          <a:lstStyle/>
          <a:p>
            <a:pPr algn="ctr"/>
            <a:r>
              <a:rPr lang="en-US" sz="7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DESIGN OF MACHINE ELEMENTS-I</a:t>
            </a:r>
          </a:p>
          <a:p>
            <a:pPr algn="ctr"/>
            <a:r>
              <a:rPr lang="en-US" sz="5400" b="1" dirty="0">
                <a:ln w="0"/>
              </a:rPr>
              <a:t>BME 2201</a:t>
            </a:r>
          </a:p>
          <a:p>
            <a:pPr algn="ctr"/>
            <a:r>
              <a:rPr lang="en-US" sz="5400" b="1" dirty="0">
                <a:ln w="0"/>
              </a:rPr>
              <a:t>Lecture 6 </a:t>
            </a:r>
            <a:r>
              <a:rPr lang="en-US" sz="5400" b="1">
                <a:ln w="0"/>
              </a:rPr>
              <a:t>Module 2</a:t>
            </a:r>
            <a:endParaRPr lang="en-US" sz="5400" b="1" dirty="0">
              <a:ln w="0"/>
            </a:endParaRPr>
          </a:p>
        </p:txBody>
      </p:sp>
      <p:sp>
        <p:nvSpPr>
          <p:cNvPr id="3" name="TextBox 2"/>
          <p:cNvSpPr txBox="1"/>
          <p:nvPr/>
        </p:nvSpPr>
        <p:spPr>
          <a:xfrm>
            <a:off x="8679765" y="5387926"/>
            <a:ext cx="3376247" cy="1323439"/>
          </a:xfrm>
          <a:prstGeom prst="rect">
            <a:avLst/>
          </a:prstGeom>
          <a:noFill/>
        </p:spPr>
        <p:txBody>
          <a:bodyPr wrap="square" rtlCol="0">
            <a:spAutoFit/>
          </a:bodyPr>
          <a:lstStyle/>
          <a:p>
            <a:r>
              <a:rPr lang="en-IN" sz="2000" b="1" spc="300" dirty="0"/>
              <a:t>Dinesh Kumar</a:t>
            </a:r>
          </a:p>
          <a:p>
            <a:r>
              <a:rPr lang="en-IN" sz="2000" b="1" spc="300" dirty="0"/>
              <a:t>Assistant Professor </a:t>
            </a:r>
          </a:p>
          <a:p>
            <a:r>
              <a:rPr lang="en-IN" sz="2000" b="1" spc="300" dirty="0"/>
              <a:t>School of Engineering</a:t>
            </a:r>
          </a:p>
          <a:p>
            <a:r>
              <a:rPr lang="en-IN" sz="2000" b="1" spc="300" dirty="0"/>
              <a:t>DYPIU</a:t>
            </a:r>
            <a:endParaRPr lang="en-GB" sz="2000" b="1" spc="300" dirty="0"/>
          </a:p>
        </p:txBody>
      </p:sp>
    </p:spTree>
    <p:extLst>
      <p:ext uri="{BB962C8B-B14F-4D97-AF65-F5344CB8AC3E}">
        <p14:creationId xmlns:p14="http://schemas.microsoft.com/office/powerpoint/2010/main" val="3549471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922" y="778972"/>
            <a:ext cx="10985465" cy="1107996"/>
          </a:xfrm>
          <a:prstGeom prst="rect">
            <a:avLst/>
          </a:prstGeom>
        </p:spPr>
        <p:txBody>
          <a:bodyPr wrap="square">
            <a:spAutoFit/>
          </a:bodyPr>
          <a:lstStyle/>
          <a:p>
            <a:pPr algn="just">
              <a:lnSpc>
                <a:spcPct val="150000"/>
              </a:lnSpc>
            </a:pPr>
            <a:r>
              <a:rPr lang="en-GB" sz="2200" dirty="0">
                <a:cs typeface="Times New Roman" panose="02020603050405020304" pitchFamily="18" charset="0"/>
              </a:rPr>
              <a:t>A rivet is a short cylindrical bar with a head integral to it. The cylindrical portion of the rivet is called shank or body and lower portion of shank is known as tail</a:t>
            </a:r>
          </a:p>
        </p:txBody>
      </p:sp>
      <p:sp>
        <p:nvSpPr>
          <p:cNvPr id="3" name="Rectangle 2"/>
          <p:cNvSpPr/>
          <p:nvPr/>
        </p:nvSpPr>
        <p:spPr>
          <a:xfrm>
            <a:off x="5186206" y="215707"/>
            <a:ext cx="1160895" cy="461665"/>
          </a:xfrm>
          <a:prstGeom prst="rect">
            <a:avLst/>
          </a:prstGeom>
          <a:noFill/>
        </p:spPr>
        <p:txBody>
          <a:bodyPr wrap="none" lIns="91440" tIns="45720" rIns="91440" bIns="45720">
            <a:spAutoFit/>
          </a:bodyPr>
          <a:lstStyle/>
          <a:p>
            <a:pPr algn="ctr"/>
            <a:r>
              <a:rPr lang="en-US" sz="24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RIVET</a:t>
            </a:r>
          </a:p>
        </p:txBody>
      </p:sp>
      <p:pic>
        <p:nvPicPr>
          <p:cNvPr id="4" name="Picture 3"/>
          <p:cNvPicPr>
            <a:picLocks noChangeAspect="1"/>
          </p:cNvPicPr>
          <p:nvPr/>
        </p:nvPicPr>
        <p:blipFill rotWithShape="1">
          <a:blip r:embed="rId2"/>
          <a:srcRect l="59587" t="31587" r="20086" b="25528"/>
          <a:stretch/>
        </p:blipFill>
        <p:spPr>
          <a:xfrm>
            <a:off x="8390980" y="2348633"/>
            <a:ext cx="3421129" cy="4058041"/>
          </a:xfrm>
          <a:prstGeom prst="rect">
            <a:avLst/>
          </a:prstGeom>
        </p:spPr>
      </p:pic>
      <p:sp>
        <p:nvSpPr>
          <p:cNvPr id="5" name="Rectangle 4"/>
          <p:cNvSpPr/>
          <p:nvPr/>
        </p:nvSpPr>
        <p:spPr>
          <a:xfrm>
            <a:off x="273922" y="1886968"/>
            <a:ext cx="8117058" cy="2071208"/>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GB" sz="2200" dirty="0">
                <a:cs typeface="Times New Roman" panose="02020603050405020304" pitchFamily="18" charset="0"/>
              </a:rPr>
              <a:t>The rivets are used to make permanent fastening between the plates such as in structural work, ship building, bridges, tanks and boiler shells. The riveted joints are widely used for joining light metals. </a:t>
            </a:r>
          </a:p>
        </p:txBody>
      </p:sp>
    </p:spTree>
    <p:extLst>
      <p:ext uri="{BB962C8B-B14F-4D97-AF65-F5344CB8AC3E}">
        <p14:creationId xmlns:p14="http://schemas.microsoft.com/office/powerpoint/2010/main" val="524732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3740" y="249702"/>
            <a:ext cx="3206327" cy="461665"/>
          </a:xfrm>
          <a:prstGeom prst="rect">
            <a:avLst/>
          </a:prstGeom>
        </p:spPr>
        <p:txBody>
          <a:bodyPr wrap="none">
            <a:spAutoFit/>
          </a:bodyPr>
          <a:lstStyle/>
          <a:p>
            <a:r>
              <a:rPr lang="en-GB" sz="2400" b="1" dirty="0">
                <a:cs typeface="Times New Roman" panose="02020603050405020304" pitchFamily="18" charset="0"/>
              </a:rPr>
              <a:t>METHODS OF RIVETING</a:t>
            </a:r>
          </a:p>
        </p:txBody>
      </p:sp>
      <p:pic>
        <p:nvPicPr>
          <p:cNvPr id="3" name="Picture 2"/>
          <p:cNvPicPr>
            <a:picLocks noChangeAspect="1"/>
          </p:cNvPicPr>
          <p:nvPr/>
        </p:nvPicPr>
        <p:blipFill rotWithShape="1">
          <a:blip r:embed="rId2"/>
          <a:srcRect l="13528" t="22163" r="19871" b="22573"/>
          <a:stretch/>
        </p:blipFill>
        <p:spPr>
          <a:xfrm>
            <a:off x="907587" y="1149531"/>
            <a:ext cx="10198631" cy="47577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38679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4383" y="0"/>
            <a:ext cx="5536387" cy="630942"/>
          </a:xfrm>
          <a:prstGeom prst="rect">
            <a:avLst/>
          </a:prstGeom>
          <a:noFill/>
        </p:spPr>
        <p:txBody>
          <a:bodyPr wrap="none" lIns="91440" tIns="45720" rIns="91440" bIns="45720">
            <a:spAutoFit/>
          </a:bodyPr>
          <a:lstStyle/>
          <a:p>
            <a:pPr algn="ctr"/>
            <a:r>
              <a:rPr lang="en-US" sz="3500" b="1" cap="none" spc="0" dirty="0">
                <a:ln w="0"/>
                <a:solidFill>
                  <a:schemeClr val="tx1"/>
                </a:solidFill>
                <a:latin typeface="Times New Roman" panose="02020603050405020304" pitchFamily="18" charset="0"/>
                <a:cs typeface="Times New Roman" panose="02020603050405020304" pitchFamily="18" charset="0"/>
              </a:rPr>
              <a:t>TYPES OF RIVET HEADS</a:t>
            </a:r>
          </a:p>
        </p:txBody>
      </p:sp>
      <p:pic>
        <p:nvPicPr>
          <p:cNvPr id="3" name="Picture 2"/>
          <p:cNvPicPr>
            <a:picLocks noChangeAspect="1"/>
          </p:cNvPicPr>
          <p:nvPr/>
        </p:nvPicPr>
        <p:blipFill rotWithShape="1">
          <a:blip r:embed="rId2"/>
          <a:srcRect l="18826" t="9471" r="19546" b="16106"/>
          <a:stretch/>
        </p:blipFill>
        <p:spPr>
          <a:xfrm>
            <a:off x="1308294" y="506437"/>
            <a:ext cx="9355015" cy="6351563"/>
          </a:xfrm>
          <a:prstGeom prst="rect">
            <a:avLst/>
          </a:prstGeom>
        </p:spPr>
      </p:pic>
    </p:spTree>
    <p:extLst>
      <p:ext uri="{BB962C8B-B14F-4D97-AF65-F5344CB8AC3E}">
        <p14:creationId xmlns:p14="http://schemas.microsoft.com/office/powerpoint/2010/main" val="1720582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9513" y="130629"/>
            <a:ext cx="5028428" cy="523220"/>
          </a:xfrm>
          <a:prstGeom prst="rect">
            <a:avLst/>
          </a:prstGeom>
          <a:noFill/>
        </p:spPr>
        <p:txBody>
          <a:bodyPr wrap="none" lIns="91440" tIns="45720" rIns="91440" bIns="45720">
            <a:spAutoFit/>
          </a:bodyPr>
          <a:lstStyle/>
          <a:p>
            <a:pPr algn="ctr"/>
            <a:r>
              <a:rPr lang="en-US" sz="2800" b="1" cap="none" spc="0" dirty="0">
                <a:ln w="0"/>
                <a:solidFill>
                  <a:schemeClr val="tx1"/>
                </a:solidFill>
                <a:latin typeface="Times New Roman" panose="02020603050405020304" pitchFamily="18" charset="0"/>
                <a:cs typeface="Times New Roman" panose="02020603050405020304" pitchFamily="18" charset="0"/>
              </a:rPr>
              <a:t>TYPES OF RIVETED JOINTS</a:t>
            </a:r>
          </a:p>
        </p:txBody>
      </p:sp>
      <p:sp>
        <p:nvSpPr>
          <p:cNvPr id="3" name="Rectangle 2"/>
          <p:cNvSpPr/>
          <p:nvPr/>
        </p:nvSpPr>
        <p:spPr>
          <a:xfrm>
            <a:off x="147377" y="880962"/>
            <a:ext cx="5513194" cy="5909310"/>
          </a:xfrm>
          <a:prstGeom prst="rect">
            <a:avLst/>
          </a:prstGeom>
        </p:spPr>
        <p:txBody>
          <a:bodyPr wrap="square">
            <a:spAutoFit/>
          </a:bodyPr>
          <a:lstStyle/>
          <a:p>
            <a:pPr marL="342900" indent="-342900" algn="just">
              <a:lnSpc>
                <a:spcPct val="150000"/>
              </a:lnSpc>
              <a:buAutoNum type="arabicPeriod"/>
            </a:pPr>
            <a:r>
              <a:rPr lang="en-GB" sz="2400" b="1" dirty="0">
                <a:latin typeface="Times New Roman" panose="02020603050405020304" pitchFamily="18" charset="0"/>
                <a:cs typeface="Times New Roman" panose="02020603050405020304" pitchFamily="18" charset="0"/>
              </a:rPr>
              <a:t>Lap joint</a:t>
            </a:r>
          </a:p>
          <a:p>
            <a:pPr algn="just">
              <a:lnSpc>
                <a:spcPct val="150000"/>
              </a:lnSpc>
            </a:pPr>
            <a:r>
              <a:rPr lang="en-GB" sz="2400" dirty="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A lap joint is that in which one plate overlaps the other and the two plates are then riveted together. </a:t>
            </a:r>
            <a:r>
              <a:rPr lang="en-GB" sz="2400" dirty="0">
                <a:latin typeface="Times New Roman" panose="02020603050405020304" pitchFamily="18" charset="0"/>
                <a:cs typeface="Times New Roman" panose="02020603050405020304" pitchFamily="18" charset="0"/>
              </a:rPr>
              <a:t>  </a:t>
            </a:r>
          </a:p>
          <a:p>
            <a:pPr algn="just">
              <a:lnSpc>
                <a:spcPct val="150000"/>
              </a:lnSpc>
            </a:pPr>
            <a:endParaRPr lang="en-GB" sz="2400" dirty="0">
              <a:latin typeface="Times New Roman" panose="02020603050405020304" pitchFamily="18" charset="0"/>
              <a:cs typeface="Times New Roman" panose="02020603050405020304" pitchFamily="18" charset="0"/>
            </a:endParaRPr>
          </a:p>
          <a:p>
            <a:pPr algn="just">
              <a:lnSpc>
                <a:spcPct val="150000"/>
              </a:lnSpc>
            </a:pPr>
            <a:r>
              <a:rPr lang="en-GB" sz="2400" b="1" dirty="0">
                <a:latin typeface="Times New Roman" panose="02020603050405020304" pitchFamily="18" charset="0"/>
                <a:cs typeface="Times New Roman" panose="02020603050405020304" pitchFamily="18" charset="0"/>
              </a:rPr>
              <a:t>2. Butt joint.</a:t>
            </a:r>
          </a:p>
          <a:p>
            <a:pPr algn="just">
              <a:lnSpc>
                <a:spcPct val="150000"/>
              </a:lnSpc>
            </a:pPr>
            <a:r>
              <a:rPr lang="en-GB" sz="2200" dirty="0">
                <a:latin typeface="Times New Roman" panose="02020603050405020304" pitchFamily="18" charset="0"/>
                <a:cs typeface="Times New Roman" panose="02020603050405020304" pitchFamily="18" charset="0"/>
              </a:rPr>
              <a:t>A butt joint is that in which the main plates are kept in alignment butting (i.e. touching) each other and a cover plate (i.e. strap) is placed either on one side or on both sides of the main plates.</a:t>
            </a:r>
          </a:p>
        </p:txBody>
      </p:sp>
      <p:pic>
        <p:nvPicPr>
          <p:cNvPr id="4" name="Picture 3"/>
          <p:cNvPicPr>
            <a:picLocks noChangeAspect="1"/>
          </p:cNvPicPr>
          <p:nvPr/>
        </p:nvPicPr>
        <p:blipFill rotWithShape="1">
          <a:blip r:embed="rId2"/>
          <a:srcRect l="16663" t="29280" r="18681" b="14951"/>
          <a:stretch/>
        </p:blipFill>
        <p:spPr>
          <a:xfrm>
            <a:off x="5881738" y="880962"/>
            <a:ext cx="6052407" cy="2935114"/>
          </a:xfrm>
          <a:prstGeom prst="rect">
            <a:avLst/>
          </a:prstGeom>
        </p:spPr>
      </p:pic>
      <p:pic>
        <p:nvPicPr>
          <p:cNvPr id="5" name="Picture 4"/>
          <p:cNvPicPr>
            <a:picLocks noChangeAspect="1"/>
          </p:cNvPicPr>
          <p:nvPr/>
        </p:nvPicPr>
        <p:blipFill rotWithShape="1">
          <a:blip r:embed="rId3"/>
          <a:srcRect l="43152" t="29471" r="35656" b="30529"/>
          <a:stretch/>
        </p:blipFill>
        <p:spPr>
          <a:xfrm>
            <a:off x="8595806" y="4043189"/>
            <a:ext cx="2236763" cy="2373707"/>
          </a:xfrm>
          <a:prstGeom prst="rect">
            <a:avLst/>
          </a:prstGeom>
        </p:spPr>
      </p:pic>
    </p:spTree>
    <p:extLst>
      <p:ext uri="{BB962C8B-B14F-4D97-AF65-F5344CB8AC3E}">
        <p14:creationId xmlns:p14="http://schemas.microsoft.com/office/powerpoint/2010/main" val="3618043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4698" y="70180"/>
            <a:ext cx="8379858" cy="523220"/>
          </a:xfrm>
          <a:prstGeom prst="rect">
            <a:avLst/>
          </a:prstGeom>
          <a:noFill/>
        </p:spPr>
        <p:txBody>
          <a:bodyPr wrap="none" lIns="91440" tIns="45720" rIns="91440" bIns="45720">
            <a:spAutoFit/>
          </a:bodyPr>
          <a:lstStyle/>
          <a:p>
            <a:pPr algn="ctr"/>
            <a:r>
              <a:rPr lang="en-GB" sz="2800" b="1" cap="none" spc="0" dirty="0">
                <a:ln w="0"/>
                <a:solidFill>
                  <a:schemeClr val="tx1"/>
                </a:solidFill>
                <a:latin typeface="Times New Roman" panose="02020603050405020304" pitchFamily="18" charset="0"/>
                <a:cs typeface="Times New Roman" panose="02020603050405020304" pitchFamily="18" charset="0"/>
              </a:rPr>
              <a:t>IMPORTANT TERMS USED IN RIVETED JOINTS</a:t>
            </a:r>
            <a:endParaRPr lang="en-US" sz="2800" b="1" cap="none" spc="0" dirty="0">
              <a:ln w="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89207" y="1029346"/>
            <a:ext cx="6518030" cy="5262979"/>
          </a:xfrm>
          <a:prstGeom prst="rect">
            <a:avLst/>
          </a:prstGeom>
        </p:spPr>
        <p:txBody>
          <a:bodyPr wrap="square">
            <a:spAutoFit/>
          </a:bodyPr>
          <a:lstStyle/>
          <a:p>
            <a:pPr marL="342900" indent="-342900" algn="just">
              <a:lnSpc>
                <a:spcPct val="200000"/>
              </a:lnSpc>
              <a:buAutoNum type="arabicPeriod"/>
            </a:pPr>
            <a:r>
              <a:rPr lang="en-GB" sz="2400" b="1" dirty="0">
                <a:latin typeface="Times New Roman" panose="02020603050405020304" pitchFamily="18" charset="0"/>
                <a:cs typeface="Times New Roman" panose="02020603050405020304" pitchFamily="18" charset="0"/>
              </a:rPr>
              <a:t>Pitch. </a:t>
            </a:r>
            <a:r>
              <a:rPr lang="en-GB" sz="2400" dirty="0">
                <a:latin typeface="Times New Roman" panose="02020603050405020304" pitchFamily="18" charset="0"/>
                <a:cs typeface="Times New Roman" panose="02020603050405020304" pitchFamily="18" charset="0"/>
              </a:rPr>
              <a:t>It is the distance from the centre of one rivet to the centre of the next rivet measured parallel to the seam as shown in Fig. It is usually denoted by p.</a:t>
            </a:r>
          </a:p>
          <a:p>
            <a:pPr marL="342900" indent="-342900" algn="just">
              <a:lnSpc>
                <a:spcPct val="200000"/>
              </a:lnSpc>
              <a:buAutoNum type="arabicPeriod"/>
            </a:pPr>
            <a:r>
              <a:rPr lang="en-GB" sz="2400" b="1" dirty="0">
                <a:latin typeface="Times New Roman" panose="02020603050405020304" pitchFamily="18" charset="0"/>
                <a:cs typeface="Times New Roman" panose="02020603050405020304" pitchFamily="18" charset="0"/>
              </a:rPr>
              <a:t>Back pitch. </a:t>
            </a:r>
            <a:r>
              <a:rPr lang="en-GB" sz="2400" dirty="0">
                <a:latin typeface="Times New Roman" panose="02020603050405020304" pitchFamily="18" charset="0"/>
                <a:cs typeface="Times New Roman" panose="02020603050405020304" pitchFamily="18" charset="0"/>
              </a:rPr>
              <a:t>It is the perpendicular distance between the centre lines of the successive rows as shown in Fig. It is usually denoted by pb.</a:t>
            </a:r>
          </a:p>
        </p:txBody>
      </p:sp>
      <p:pic>
        <p:nvPicPr>
          <p:cNvPr id="4" name="Picture 3"/>
          <p:cNvPicPr>
            <a:picLocks noChangeAspect="1"/>
          </p:cNvPicPr>
          <p:nvPr/>
        </p:nvPicPr>
        <p:blipFill rotWithShape="1">
          <a:blip r:embed="rId2"/>
          <a:srcRect l="11473" t="13702" r="66962" b="30838"/>
          <a:stretch/>
        </p:blipFill>
        <p:spPr>
          <a:xfrm>
            <a:off x="7303567" y="798806"/>
            <a:ext cx="2023313" cy="2925570"/>
          </a:xfrm>
          <a:prstGeom prst="rect">
            <a:avLst/>
          </a:prstGeom>
        </p:spPr>
      </p:pic>
      <p:pic>
        <p:nvPicPr>
          <p:cNvPr id="5" name="Picture 4"/>
          <p:cNvPicPr>
            <a:picLocks noChangeAspect="1"/>
          </p:cNvPicPr>
          <p:nvPr/>
        </p:nvPicPr>
        <p:blipFill rotWithShape="1">
          <a:blip r:embed="rId2"/>
          <a:srcRect l="35845" t="13948" r="38561" b="29076"/>
          <a:stretch/>
        </p:blipFill>
        <p:spPr>
          <a:xfrm>
            <a:off x="9723210" y="798806"/>
            <a:ext cx="2249714" cy="2815771"/>
          </a:xfrm>
          <a:prstGeom prst="rect">
            <a:avLst/>
          </a:prstGeom>
        </p:spPr>
      </p:pic>
      <p:pic>
        <p:nvPicPr>
          <p:cNvPr id="6" name="Picture 5"/>
          <p:cNvPicPr>
            <a:picLocks noChangeAspect="1"/>
          </p:cNvPicPr>
          <p:nvPr/>
        </p:nvPicPr>
        <p:blipFill rotWithShape="1">
          <a:blip r:embed="rId2"/>
          <a:srcRect l="63585" t="13702" r="8626" b="28798"/>
          <a:stretch/>
        </p:blipFill>
        <p:spPr>
          <a:xfrm>
            <a:off x="8501864" y="3819983"/>
            <a:ext cx="2442692" cy="2841674"/>
          </a:xfrm>
          <a:prstGeom prst="rect">
            <a:avLst/>
          </a:prstGeom>
        </p:spPr>
      </p:pic>
    </p:spTree>
    <p:extLst>
      <p:ext uri="{BB962C8B-B14F-4D97-AF65-F5344CB8AC3E}">
        <p14:creationId xmlns:p14="http://schemas.microsoft.com/office/powerpoint/2010/main" val="3016151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9207" y="856357"/>
            <a:ext cx="6518030" cy="6001643"/>
          </a:xfrm>
          <a:prstGeom prst="rect">
            <a:avLst/>
          </a:prstGeom>
        </p:spPr>
        <p:txBody>
          <a:bodyPr wrap="square">
            <a:spAutoFit/>
          </a:bodyPr>
          <a:lstStyle/>
          <a:p>
            <a:pPr algn="just">
              <a:lnSpc>
                <a:spcPct val="200000"/>
              </a:lnSpc>
            </a:pPr>
            <a:r>
              <a:rPr lang="en-GB" sz="2400" b="1" dirty="0">
                <a:latin typeface="Times New Roman" panose="02020603050405020304" pitchFamily="18" charset="0"/>
                <a:cs typeface="Times New Roman" panose="02020603050405020304" pitchFamily="18" charset="0"/>
              </a:rPr>
              <a:t>3. Diagonal pitch. </a:t>
            </a:r>
            <a:r>
              <a:rPr lang="en-GB" sz="2400" dirty="0">
                <a:latin typeface="Times New Roman" panose="02020603050405020304" pitchFamily="18" charset="0"/>
                <a:cs typeface="Times New Roman" panose="02020603050405020304" pitchFamily="18" charset="0"/>
              </a:rPr>
              <a:t>It is the distance between the centres of the rivets in adjacent rows of zig-</a:t>
            </a:r>
            <a:r>
              <a:rPr lang="en-GB" sz="2400" dirty="0" err="1">
                <a:latin typeface="Times New Roman" panose="02020603050405020304" pitchFamily="18" charset="0"/>
                <a:cs typeface="Times New Roman" panose="02020603050405020304" pitchFamily="18" charset="0"/>
              </a:rPr>
              <a:t>zag</a:t>
            </a:r>
            <a:r>
              <a:rPr lang="en-GB" sz="2400" dirty="0">
                <a:latin typeface="Times New Roman" panose="02020603050405020304" pitchFamily="18" charset="0"/>
                <a:cs typeface="Times New Roman" panose="02020603050405020304" pitchFamily="18" charset="0"/>
              </a:rPr>
              <a:t> riveted joint as shown in Fig. It is usually denoted by </a:t>
            </a:r>
            <a:r>
              <a:rPr lang="en-GB" sz="2400" dirty="0" err="1">
                <a:latin typeface="Times New Roman" panose="02020603050405020304" pitchFamily="18" charset="0"/>
                <a:cs typeface="Times New Roman" panose="02020603050405020304" pitchFamily="18" charset="0"/>
              </a:rPr>
              <a:t>p</a:t>
            </a:r>
            <a:r>
              <a:rPr lang="en-GB" sz="2400" baseline="-25000" dirty="0" err="1">
                <a:latin typeface="Times New Roman" panose="02020603050405020304" pitchFamily="18" charset="0"/>
                <a:cs typeface="Times New Roman" panose="02020603050405020304" pitchFamily="18" charset="0"/>
              </a:rPr>
              <a:t>d</a:t>
            </a:r>
            <a:endParaRPr lang="en-GB" sz="2400" dirty="0">
              <a:latin typeface="Times New Roman" panose="02020603050405020304" pitchFamily="18" charset="0"/>
              <a:cs typeface="Times New Roman" panose="02020603050405020304" pitchFamily="18" charset="0"/>
            </a:endParaRPr>
          </a:p>
          <a:p>
            <a:pPr algn="just">
              <a:lnSpc>
                <a:spcPct val="200000"/>
              </a:lnSpc>
            </a:pPr>
            <a:r>
              <a:rPr lang="en-GB" sz="2400" b="1" dirty="0">
                <a:latin typeface="Times New Roman" panose="02020603050405020304" pitchFamily="18" charset="0"/>
                <a:cs typeface="Times New Roman" panose="02020603050405020304" pitchFamily="18" charset="0"/>
              </a:rPr>
              <a:t>4. Margin or marginal pitch. </a:t>
            </a:r>
            <a:r>
              <a:rPr lang="en-GB" sz="2400" dirty="0">
                <a:latin typeface="Times New Roman" panose="02020603050405020304" pitchFamily="18" charset="0"/>
                <a:cs typeface="Times New Roman" panose="02020603050405020304" pitchFamily="18" charset="0"/>
              </a:rPr>
              <a:t>It is the distance between the centre of rivet hole to the nearest edge of the plate as shown in Fig. It is usually denoted by m.</a:t>
            </a:r>
          </a:p>
        </p:txBody>
      </p:sp>
      <p:pic>
        <p:nvPicPr>
          <p:cNvPr id="4" name="Picture 3"/>
          <p:cNvPicPr>
            <a:picLocks noChangeAspect="1"/>
          </p:cNvPicPr>
          <p:nvPr/>
        </p:nvPicPr>
        <p:blipFill rotWithShape="1">
          <a:blip r:embed="rId2"/>
          <a:srcRect l="11473" t="13702" r="66962" b="30838"/>
          <a:stretch/>
        </p:blipFill>
        <p:spPr>
          <a:xfrm>
            <a:off x="7303567" y="798806"/>
            <a:ext cx="2023313" cy="2925570"/>
          </a:xfrm>
          <a:prstGeom prst="rect">
            <a:avLst/>
          </a:prstGeom>
        </p:spPr>
      </p:pic>
      <p:pic>
        <p:nvPicPr>
          <p:cNvPr id="5" name="Picture 4"/>
          <p:cNvPicPr>
            <a:picLocks noChangeAspect="1"/>
          </p:cNvPicPr>
          <p:nvPr/>
        </p:nvPicPr>
        <p:blipFill rotWithShape="1">
          <a:blip r:embed="rId2"/>
          <a:srcRect l="35845" t="13948" r="38561" b="29076"/>
          <a:stretch/>
        </p:blipFill>
        <p:spPr>
          <a:xfrm>
            <a:off x="9723210" y="798806"/>
            <a:ext cx="2249714" cy="2815771"/>
          </a:xfrm>
          <a:prstGeom prst="rect">
            <a:avLst/>
          </a:prstGeom>
        </p:spPr>
      </p:pic>
      <p:pic>
        <p:nvPicPr>
          <p:cNvPr id="6" name="Picture 5"/>
          <p:cNvPicPr>
            <a:picLocks noChangeAspect="1"/>
          </p:cNvPicPr>
          <p:nvPr/>
        </p:nvPicPr>
        <p:blipFill rotWithShape="1">
          <a:blip r:embed="rId2"/>
          <a:srcRect l="63585" t="13702" r="8626" b="28798"/>
          <a:stretch/>
        </p:blipFill>
        <p:spPr>
          <a:xfrm>
            <a:off x="8501864" y="3819983"/>
            <a:ext cx="2442692" cy="2841674"/>
          </a:xfrm>
          <a:prstGeom prst="rect">
            <a:avLst/>
          </a:prstGeom>
        </p:spPr>
      </p:pic>
      <p:sp>
        <p:nvSpPr>
          <p:cNvPr id="7" name="Rectangle 6"/>
          <p:cNvSpPr/>
          <p:nvPr/>
        </p:nvSpPr>
        <p:spPr>
          <a:xfrm>
            <a:off x="2564698" y="70180"/>
            <a:ext cx="8379858" cy="523220"/>
          </a:xfrm>
          <a:prstGeom prst="rect">
            <a:avLst/>
          </a:prstGeom>
          <a:noFill/>
        </p:spPr>
        <p:txBody>
          <a:bodyPr wrap="none" lIns="91440" tIns="45720" rIns="91440" bIns="45720">
            <a:spAutoFit/>
          </a:bodyPr>
          <a:lstStyle/>
          <a:p>
            <a:pPr algn="ctr"/>
            <a:r>
              <a:rPr lang="en-GB" sz="2800" b="1" cap="none" spc="0" dirty="0">
                <a:ln w="0"/>
                <a:solidFill>
                  <a:schemeClr val="tx1"/>
                </a:solidFill>
                <a:latin typeface="Times New Roman" panose="02020603050405020304" pitchFamily="18" charset="0"/>
                <a:cs typeface="Times New Roman" panose="02020603050405020304" pitchFamily="18" charset="0"/>
              </a:rPr>
              <a:t>IMPORTANT TERMS USED IN RIVETED JOINTS</a:t>
            </a:r>
            <a:endParaRPr lang="en-US" sz="2800" b="1" cap="none" spc="0" dirty="0">
              <a:ln w="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7475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0978" y="87712"/>
            <a:ext cx="5321714" cy="523220"/>
          </a:xfrm>
          <a:prstGeom prst="rect">
            <a:avLst/>
          </a:prstGeom>
          <a:noFill/>
        </p:spPr>
        <p:txBody>
          <a:bodyPr wrap="none" lIns="91440" tIns="45720" rIns="91440" bIns="45720">
            <a:spAutoFit/>
          </a:bodyPr>
          <a:lstStyle/>
          <a:p>
            <a:pPr algn="ctr"/>
            <a:r>
              <a:rPr lang="en-US" sz="2800" b="1" cap="none" spc="0" dirty="0">
                <a:ln w="0"/>
                <a:solidFill>
                  <a:schemeClr val="tx1"/>
                </a:solidFill>
                <a:latin typeface="Times New Roman" panose="02020603050405020304" pitchFamily="18" charset="0"/>
                <a:cs typeface="Times New Roman" panose="02020603050405020304" pitchFamily="18" charset="0"/>
              </a:rPr>
              <a:t>CAULKING AND FULLERING </a:t>
            </a:r>
          </a:p>
        </p:txBody>
      </p:sp>
      <p:sp>
        <p:nvSpPr>
          <p:cNvPr id="3" name="Rectangle 2"/>
          <p:cNvSpPr/>
          <p:nvPr/>
        </p:nvSpPr>
        <p:spPr>
          <a:xfrm>
            <a:off x="206622" y="670701"/>
            <a:ext cx="6789263" cy="5632311"/>
          </a:xfrm>
          <a:prstGeom prst="rect">
            <a:avLst/>
          </a:prstGeom>
        </p:spPr>
        <p:txBody>
          <a:bodyPr wrap="square">
            <a:spAutoFit/>
          </a:bodyPr>
          <a:lstStyle/>
          <a:p>
            <a:pPr algn="just">
              <a:lnSpc>
                <a:spcPct val="150000"/>
              </a:lnSpc>
            </a:pPr>
            <a:r>
              <a:rPr lang="en-GB" sz="2400" dirty="0">
                <a:latin typeface="Times New Roman" panose="02020603050405020304" pitchFamily="18" charset="0"/>
                <a:cs typeface="Times New Roman" panose="02020603050405020304" pitchFamily="18" charset="0"/>
              </a:rPr>
              <a:t>In order to make the joints leak proof or fluid tight in pressure vessels like steam boilers, air receivers and tanks etc. a process known as caulking is employed. A more satisfactory way of making the joints staunch is known as fullering which has largely superseded caulking. In this case, a fullering tool with a thickness at the end equal to that of the plate is used in such a way that the greatest pressure due to the blows occur near the joint, giving a clean finish, with less risk of damaging the plate. </a:t>
            </a:r>
          </a:p>
        </p:txBody>
      </p:sp>
      <p:pic>
        <p:nvPicPr>
          <p:cNvPr id="5" name="Picture 4"/>
          <p:cNvPicPr>
            <a:picLocks noChangeAspect="1"/>
          </p:cNvPicPr>
          <p:nvPr/>
        </p:nvPicPr>
        <p:blipFill rotWithShape="1">
          <a:blip r:embed="rId2"/>
          <a:srcRect l="28881" t="13510" r="51360" b="63798"/>
          <a:stretch/>
        </p:blipFill>
        <p:spPr>
          <a:xfrm>
            <a:off x="7616429" y="804961"/>
            <a:ext cx="4153664" cy="2681895"/>
          </a:xfrm>
          <a:prstGeom prst="rect">
            <a:avLst/>
          </a:prstGeom>
        </p:spPr>
      </p:pic>
      <p:pic>
        <p:nvPicPr>
          <p:cNvPr id="6" name="Picture 5"/>
          <p:cNvPicPr>
            <a:picLocks noChangeAspect="1"/>
          </p:cNvPicPr>
          <p:nvPr/>
        </p:nvPicPr>
        <p:blipFill rotWithShape="1">
          <a:blip r:embed="rId2"/>
          <a:srcRect l="51754" t="13510" r="29818" b="63798"/>
          <a:stretch/>
        </p:blipFill>
        <p:spPr>
          <a:xfrm>
            <a:off x="7616429" y="3680885"/>
            <a:ext cx="4153664" cy="2639069"/>
          </a:xfrm>
          <a:prstGeom prst="rect">
            <a:avLst/>
          </a:prstGeom>
        </p:spPr>
      </p:pic>
    </p:spTree>
    <p:extLst>
      <p:ext uri="{BB962C8B-B14F-4D97-AF65-F5344CB8AC3E}">
        <p14:creationId xmlns:p14="http://schemas.microsoft.com/office/powerpoint/2010/main" val="3958654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TotalTime>
  <Words>431</Words>
  <Application>Microsoft Office PowerPoint</Application>
  <PresentationFormat>Widescreen</PresentationFormat>
  <Paragraphs>26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Doctor_Strange</dc:creator>
  <cp:lastModifiedBy>Dinesh Kumar</cp:lastModifiedBy>
  <cp:revision>596</cp:revision>
  <dcterms:created xsi:type="dcterms:W3CDTF">2022-03-30T06:30:43Z</dcterms:created>
  <dcterms:modified xsi:type="dcterms:W3CDTF">2026-01-02T12:25:26Z</dcterms:modified>
</cp:coreProperties>
</file>