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j6YUL8K/KGfBp2meETE7maGP+l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9"/>
          <p:cNvSpPr>
            <a:spLocks noGrp="1"/>
          </p:cNvSpPr>
          <p:nvPr>
            <p:ph type="pic" idx="2"/>
          </p:nvPr>
        </p:nvSpPr>
        <p:spPr>
          <a:xfrm>
            <a:off x="5183188" y="987425"/>
            <a:ext cx="6172200" cy="4873625"/>
          </a:xfrm>
          <a:prstGeom prst="rect">
            <a:avLst/>
          </a:prstGeom>
          <a:noFill/>
          <a:ln>
            <a:noFill/>
          </a:ln>
        </p:spPr>
      </p:sp>
      <p:sp>
        <p:nvSpPr>
          <p:cNvPr id="64" name="Google Shape;64;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1801680" y="407017"/>
            <a:ext cx="8425532" cy="39087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7000" b="1" i="0" u="none" strike="noStrike" cap="none">
                <a:solidFill>
                  <a:srgbClr val="DBDBDB"/>
                </a:solidFill>
                <a:latin typeface="Calibri"/>
                <a:ea typeface="Calibri"/>
                <a:cs typeface="Calibri"/>
                <a:sym typeface="Calibri"/>
              </a:rPr>
              <a:t>DESIGN OF MACHINE ELEMENTS-I</a:t>
            </a:r>
            <a:endParaRPr/>
          </a:p>
          <a:p>
            <a:pPr marL="0" marR="0" lvl="0" indent="0" algn="ctr" rtl="0">
              <a:spcBef>
                <a:spcPts val="0"/>
              </a:spcBef>
              <a:spcAft>
                <a:spcPts val="0"/>
              </a:spcAft>
              <a:buNone/>
            </a:pPr>
            <a:r>
              <a:rPr lang="en-GB" sz="5400" b="1" i="0" u="none" strike="noStrike" cap="none">
                <a:solidFill>
                  <a:schemeClr val="dk1"/>
                </a:solidFill>
                <a:latin typeface="Calibri"/>
                <a:ea typeface="Calibri"/>
                <a:cs typeface="Calibri"/>
                <a:sym typeface="Calibri"/>
              </a:rPr>
              <a:t>BME 2201</a:t>
            </a:r>
            <a:endParaRPr/>
          </a:p>
          <a:p>
            <a:pPr marL="0" marR="0" lvl="0" indent="0" algn="ctr" rtl="0">
              <a:spcBef>
                <a:spcPts val="0"/>
              </a:spcBef>
              <a:spcAft>
                <a:spcPts val="0"/>
              </a:spcAft>
              <a:buNone/>
            </a:pPr>
            <a:r>
              <a:rPr lang="en-GB" sz="5400" b="1" i="0" u="none" strike="noStrike" cap="none">
                <a:solidFill>
                  <a:schemeClr val="dk1"/>
                </a:solidFill>
                <a:latin typeface="Calibri"/>
                <a:ea typeface="Calibri"/>
                <a:cs typeface="Calibri"/>
                <a:sym typeface="Calibri"/>
              </a:rPr>
              <a:t>Lecture 7 Module 2</a:t>
            </a:r>
            <a:endParaRPr sz="5400" b="1" i="0" u="none" strike="noStrike" cap="none">
              <a:solidFill>
                <a:schemeClr val="dk1"/>
              </a:solidFill>
              <a:latin typeface="Calibri"/>
              <a:ea typeface="Calibri"/>
              <a:cs typeface="Calibri"/>
              <a:sym typeface="Calibri"/>
            </a:endParaRPr>
          </a:p>
        </p:txBody>
      </p:sp>
      <p:sp>
        <p:nvSpPr>
          <p:cNvPr id="85" name="Google Shape;85;p1"/>
          <p:cNvSpPr txBox="1"/>
          <p:nvPr/>
        </p:nvSpPr>
        <p:spPr>
          <a:xfrm>
            <a:off x="8679765" y="5387926"/>
            <a:ext cx="3376247"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i="0" u="none" strike="noStrike" cap="none">
                <a:solidFill>
                  <a:schemeClr val="dk1"/>
                </a:solidFill>
                <a:latin typeface="Calibri"/>
                <a:ea typeface="Calibri"/>
                <a:cs typeface="Calibri"/>
                <a:sym typeface="Calibri"/>
              </a:rPr>
              <a:t>Dinesh Kumar</a:t>
            </a:r>
            <a:endParaRPr/>
          </a:p>
          <a:p>
            <a:pPr marL="0" marR="0" lvl="0" indent="0" algn="l" rtl="0">
              <a:spcBef>
                <a:spcPts val="0"/>
              </a:spcBef>
              <a:spcAft>
                <a:spcPts val="0"/>
              </a:spcAft>
              <a:buNone/>
            </a:pPr>
            <a:r>
              <a:rPr lang="en-GB" sz="2000" b="1">
                <a:solidFill>
                  <a:schemeClr val="dk1"/>
                </a:solidFill>
                <a:latin typeface="Calibri"/>
                <a:ea typeface="Calibri"/>
                <a:cs typeface="Calibri"/>
                <a:sym typeface="Calibri"/>
              </a:rPr>
              <a:t>Assistant Professor </a:t>
            </a:r>
            <a:endParaRPr/>
          </a:p>
          <a:p>
            <a:pPr marL="0" marR="0" lvl="0" indent="0" algn="l" rtl="0">
              <a:spcBef>
                <a:spcPts val="0"/>
              </a:spcBef>
              <a:spcAft>
                <a:spcPts val="0"/>
              </a:spcAft>
              <a:buNone/>
            </a:pPr>
            <a:r>
              <a:rPr lang="en-GB" sz="2000" b="1">
                <a:solidFill>
                  <a:schemeClr val="dk1"/>
                </a:solidFill>
                <a:latin typeface="Calibri"/>
                <a:ea typeface="Calibri"/>
                <a:cs typeface="Calibri"/>
                <a:sym typeface="Calibri"/>
              </a:rPr>
              <a:t>School of Engineering</a:t>
            </a:r>
            <a:endParaRPr/>
          </a:p>
          <a:p>
            <a:pPr marL="0" marR="0" lvl="0" indent="0" algn="l" rtl="0">
              <a:spcBef>
                <a:spcPts val="0"/>
              </a:spcBef>
              <a:spcAft>
                <a:spcPts val="0"/>
              </a:spcAft>
              <a:buNone/>
            </a:pPr>
            <a:r>
              <a:rPr lang="en-GB" sz="2000" b="1">
                <a:solidFill>
                  <a:schemeClr val="dk1"/>
                </a:solidFill>
                <a:latin typeface="Calibri"/>
                <a:ea typeface="Calibri"/>
                <a:cs typeface="Calibri"/>
                <a:sym typeface="Calibri"/>
              </a:rPr>
              <a:t>DYPIU</a:t>
            </a:r>
            <a:endParaRPr sz="2000" b="1">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p:nvPr/>
        </p:nvSpPr>
        <p:spPr>
          <a:xfrm>
            <a:off x="3218012" y="145143"/>
            <a:ext cx="577004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cap="none">
                <a:solidFill>
                  <a:schemeClr val="dk1"/>
                </a:solidFill>
                <a:latin typeface="Times New Roman"/>
                <a:ea typeface="Times New Roman"/>
                <a:cs typeface="Times New Roman"/>
                <a:sym typeface="Times New Roman"/>
              </a:rPr>
              <a:t>FAILURES OF A RIVETED JOINT</a:t>
            </a:r>
            <a:endParaRPr sz="2800" b="1" cap="none">
              <a:solidFill>
                <a:schemeClr val="dk1"/>
              </a:solidFill>
              <a:latin typeface="Times New Roman"/>
              <a:ea typeface="Times New Roman"/>
              <a:cs typeface="Times New Roman"/>
              <a:sym typeface="Times New Roman"/>
            </a:endParaRPr>
          </a:p>
        </p:txBody>
      </p:sp>
      <p:sp>
        <p:nvSpPr>
          <p:cNvPr id="91" name="Google Shape;91;p2"/>
          <p:cNvSpPr/>
          <p:nvPr/>
        </p:nvSpPr>
        <p:spPr>
          <a:xfrm>
            <a:off x="262595" y="726166"/>
            <a:ext cx="11680874" cy="168796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GB" sz="2400" b="1">
                <a:solidFill>
                  <a:schemeClr val="dk1"/>
                </a:solidFill>
                <a:latin typeface="Times New Roman"/>
                <a:ea typeface="Times New Roman"/>
                <a:cs typeface="Times New Roman"/>
                <a:sym typeface="Times New Roman"/>
              </a:rPr>
              <a:t>1.  Tearing of the plate at an edge. </a:t>
            </a:r>
            <a:r>
              <a:rPr lang="en-GB" sz="2400">
                <a:solidFill>
                  <a:schemeClr val="dk1"/>
                </a:solidFill>
                <a:latin typeface="Times New Roman"/>
                <a:ea typeface="Times New Roman"/>
                <a:cs typeface="Times New Roman"/>
                <a:sym typeface="Times New Roman"/>
              </a:rPr>
              <a:t>A joint may fail due to tearing of the plate at an edge as shown in Fig. This can be avoided by keeping the margin, m = 1.5d, where d is the diameter of the rivet hole.</a:t>
            </a:r>
            <a:endParaRPr sz="2400">
              <a:solidFill>
                <a:schemeClr val="dk1"/>
              </a:solidFill>
              <a:latin typeface="Times New Roman"/>
              <a:ea typeface="Times New Roman"/>
              <a:cs typeface="Times New Roman"/>
              <a:sym typeface="Times New Roman"/>
            </a:endParaRPr>
          </a:p>
        </p:txBody>
      </p:sp>
      <p:pic>
        <p:nvPicPr>
          <p:cNvPr id="92" name="Google Shape;92;p2"/>
          <p:cNvPicPr preferRelativeResize="0"/>
          <p:nvPr/>
        </p:nvPicPr>
        <p:blipFill rotWithShape="1">
          <a:blip r:embed="rId3">
            <a:alphaModFix/>
          </a:blip>
          <a:srcRect l="24340" t="17548" r="49528" b="49183"/>
          <a:stretch/>
        </p:blipFill>
        <p:spPr>
          <a:xfrm>
            <a:off x="3402037" y="2471932"/>
            <a:ext cx="5829049" cy="417235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p:nvPr/>
        </p:nvSpPr>
        <p:spPr>
          <a:xfrm>
            <a:off x="276665" y="289552"/>
            <a:ext cx="11554264" cy="113396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GB" sz="2400" b="1">
                <a:solidFill>
                  <a:schemeClr val="dk1"/>
                </a:solidFill>
                <a:latin typeface="Times New Roman"/>
                <a:ea typeface="Times New Roman"/>
                <a:cs typeface="Times New Roman"/>
                <a:sym typeface="Times New Roman"/>
              </a:rPr>
              <a:t>2.  Tearing of the plate across a row of rivets.  </a:t>
            </a:r>
            <a:r>
              <a:rPr lang="en-GB" sz="2400">
                <a:solidFill>
                  <a:schemeClr val="dk1"/>
                </a:solidFill>
                <a:latin typeface="Times New Roman"/>
                <a:ea typeface="Times New Roman"/>
                <a:cs typeface="Times New Roman"/>
                <a:sym typeface="Times New Roman"/>
              </a:rPr>
              <a:t>Due to the tensile stresses in the main plates, the main plate or cover plates may tear off across a row of rivets as shown in Fig.</a:t>
            </a:r>
            <a:endParaRPr sz="2400">
              <a:solidFill>
                <a:schemeClr val="dk1"/>
              </a:solidFill>
              <a:latin typeface="Times New Roman"/>
              <a:ea typeface="Times New Roman"/>
              <a:cs typeface="Times New Roman"/>
              <a:sym typeface="Times New Roman"/>
            </a:endParaRPr>
          </a:p>
        </p:txBody>
      </p:sp>
      <p:sp>
        <p:nvSpPr>
          <p:cNvPr id="98" name="Google Shape;98;p3"/>
          <p:cNvSpPr/>
          <p:nvPr/>
        </p:nvSpPr>
        <p:spPr>
          <a:xfrm>
            <a:off x="276665" y="1423517"/>
            <a:ext cx="6096000" cy="168796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GB" sz="2400">
                <a:solidFill>
                  <a:schemeClr val="dk1"/>
                </a:solidFill>
                <a:latin typeface="Times New Roman"/>
                <a:ea typeface="Times New Roman"/>
                <a:cs typeface="Times New Roman"/>
                <a:sym typeface="Times New Roman"/>
              </a:rPr>
              <a:t>The resistance offered by the plate against tearing is known as tearing resistance or tearing strength or tearing value of the plate. </a:t>
            </a:r>
            <a:endParaRPr sz="2400">
              <a:solidFill>
                <a:schemeClr val="dk1"/>
              </a:solidFill>
              <a:latin typeface="Times New Roman"/>
              <a:ea typeface="Times New Roman"/>
              <a:cs typeface="Times New Roman"/>
              <a:sym typeface="Times New Roman"/>
            </a:endParaRPr>
          </a:p>
        </p:txBody>
      </p:sp>
      <p:pic>
        <p:nvPicPr>
          <p:cNvPr id="99" name="Google Shape;99;p3"/>
          <p:cNvPicPr preferRelativeResize="0"/>
          <p:nvPr/>
        </p:nvPicPr>
        <p:blipFill rotWithShape="1">
          <a:blip r:embed="rId3">
            <a:alphaModFix/>
          </a:blip>
          <a:srcRect l="5418" t="21971" r="3867" b="18028"/>
          <a:stretch/>
        </p:blipFill>
        <p:spPr>
          <a:xfrm>
            <a:off x="276665" y="3309258"/>
            <a:ext cx="8214192" cy="3147814"/>
          </a:xfrm>
          <a:prstGeom prst="rect">
            <a:avLst/>
          </a:prstGeom>
          <a:noFill/>
          <a:ln>
            <a:noFill/>
          </a:ln>
        </p:spPr>
      </p:pic>
      <p:pic>
        <p:nvPicPr>
          <p:cNvPr id="100" name="Google Shape;100;p3"/>
          <p:cNvPicPr preferRelativeResize="0"/>
          <p:nvPr/>
        </p:nvPicPr>
        <p:blipFill rotWithShape="1">
          <a:blip r:embed="rId4">
            <a:alphaModFix/>
          </a:blip>
          <a:srcRect l="37530" t="20048" r="24087" b="26681"/>
          <a:stretch/>
        </p:blipFill>
        <p:spPr>
          <a:xfrm>
            <a:off x="7325472" y="1732057"/>
            <a:ext cx="4719158" cy="36822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5"/>
          <p:cNvSpPr/>
          <p:nvPr/>
        </p:nvSpPr>
        <p:spPr>
          <a:xfrm>
            <a:off x="429846" y="72572"/>
            <a:ext cx="11558954" cy="168796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GB" sz="2400" b="1">
                <a:solidFill>
                  <a:schemeClr val="dk1"/>
                </a:solidFill>
                <a:latin typeface="Times New Roman"/>
                <a:ea typeface="Times New Roman"/>
                <a:cs typeface="Times New Roman"/>
                <a:sym typeface="Times New Roman"/>
              </a:rPr>
              <a:t>3.  Shearing of the rivets. </a:t>
            </a:r>
            <a:r>
              <a:rPr lang="en-GB" sz="2400">
                <a:solidFill>
                  <a:schemeClr val="dk1"/>
                </a:solidFill>
                <a:latin typeface="Times New Roman"/>
                <a:ea typeface="Times New Roman"/>
                <a:cs typeface="Times New Roman"/>
                <a:sym typeface="Times New Roman"/>
              </a:rPr>
              <a:t>The plates which are connected by the rivets exert tensile stress on the rivets, and if the rivets are unable to resist the stress, they are sheared off as shown in Fig.</a:t>
            </a:r>
            <a:endParaRPr sz="2400">
              <a:solidFill>
                <a:schemeClr val="dk1"/>
              </a:solidFill>
              <a:latin typeface="Times New Roman"/>
              <a:ea typeface="Times New Roman"/>
              <a:cs typeface="Times New Roman"/>
              <a:sym typeface="Times New Roman"/>
            </a:endParaRPr>
          </a:p>
        </p:txBody>
      </p:sp>
      <p:pic>
        <p:nvPicPr>
          <p:cNvPr id="110" name="Google Shape;110;p5"/>
          <p:cNvPicPr preferRelativeResize="0"/>
          <p:nvPr/>
        </p:nvPicPr>
        <p:blipFill rotWithShape="1">
          <a:blip r:embed="rId3">
            <a:alphaModFix/>
          </a:blip>
          <a:srcRect l="22393" t="31971" r="22250" b="18798"/>
          <a:stretch/>
        </p:blipFill>
        <p:spPr>
          <a:xfrm>
            <a:off x="276665" y="1938991"/>
            <a:ext cx="7502992" cy="4414411"/>
          </a:xfrm>
          <a:prstGeom prst="rect">
            <a:avLst/>
          </a:prstGeom>
          <a:noFill/>
          <a:ln>
            <a:noFill/>
          </a:ln>
        </p:spPr>
      </p:pic>
      <p:pic>
        <p:nvPicPr>
          <p:cNvPr id="111" name="Google Shape;111;p5"/>
          <p:cNvPicPr preferRelativeResize="0"/>
          <p:nvPr/>
        </p:nvPicPr>
        <p:blipFill rotWithShape="1">
          <a:blip r:embed="rId4">
            <a:alphaModFix/>
          </a:blip>
          <a:srcRect l="36558" t="16011" r="30682" b="25719"/>
          <a:stretch/>
        </p:blipFill>
        <p:spPr>
          <a:xfrm>
            <a:off x="7777090" y="1623017"/>
            <a:ext cx="3756073" cy="484694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7"/>
          <p:cNvSpPr/>
          <p:nvPr/>
        </p:nvSpPr>
        <p:spPr>
          <a:xfrm>
            <a:off x="290286" y="120304"/>
            <a:ext cx="11765726" cy="193899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b="1">
                <a:solidFill>
                  <a:schemeClr val="dk1"/>
                </a:solidFill>
                <a:latin typeface="Times New Roman"/>
                <a:ea typeface="Times New Roman"/>
                <a:cs typeface="Times New Roman"/>
                <a:sym typeface="Times New Roman"/>
              </a:rPr>
              <a:t>4.  Crushing of the plate or rivets. </a:t>
            </a:r>
            <a:r>
              <a:rPr lang="en-GB" sz="2400">
                <a:solidFill>
                  <a:schemeClr val="dk1"/>
                </a:solidFill>
                <a:latin typeface="Times New Roman"/>
                <a:ea typeface="Times New Roman"/>
                <a:cs typeface="Times New Roman"/>
                <a:sym typeface="Times New Roman"/>
              </a:rPr>
              <a:t>Sometimes, the rivets do not actually shear off under the tensile stress, but are crushed as shown in Fig. Due to this, the rivet hole becomes of an oval shape and hence the joint becomes loose. The failure of rivets in such a manner is also known as bearing failure. The area which resists this action is the projected area of the hole or rivet on diametral plane. </a:t>
            </a:r>
            <a:endParaRPr sz="2400">
              <a:solidFill>
                <a:schemeClr val="dk1"/>
              </a:solidFill>
              <a:latin typeface="Times New Roman"/>
              <a:ea typeface="Times New Roman"/>
              <a:cs typeface="Times New Roman"/>
              <a:sym typeface="Times New Roman"/>
            </a:endParaRPr>
          </a:p>
        </p:txBody>
      </p:sp>
      <p:pic>
        <p:nvPicPr>
          <p:cNvPr id="121" name="Google Shape;121;p7"/>
          <p:cNvPicPr preferRelativeResize="0"/>
          <p:nvPr/>
        </p:nvPicPr>
        <p:blipFill rotWithShape="1">
          <a:blip r:embed="rId3">
            <a:alphaModFix/>
          </a:blip>
          <a:srcRect l="55694" t="46779" r="19005" b="18989"/>
          <a:stretch/>
        </p:blipFill>
        <p:spPr>
          <a:xfrm>
            <a:off x="7928330" y="2579801"/>
            <a:ext cx="3691583" cy="2808126"/>
          </a:xfrm>
          <a:prstGeom prst="rect">
            <a:avLst/>
          </a:prstGeom>
          <a:noFill/>
          <a:ln>
            <a:noFill/>
          </a:ln>
        </p:spPr>
      </p:pic>
      <p:pic>
        <p:nvPicPr>
          <p:cNvPr id="122" name="Google Shape;122;p7"/>
          <p:cNvPicPr preferRelativeResize="0"/>
          <p:nvPr/>
        </p:nvPicPr>
        <p:blipFill rotWithShape="1">
          <a:blip r:embed="rId4">
            <a:alphaModFix/>
          </a:blip>
          <a:srcRect l="19906" t="20240" r="17708" b="53798"/>
          <a:stretch/>
        </p:blipFill>
        <p:spPr>
          <a:xfrm>
            <a:off x="121921" y="2428628"/>
            <a:ext cx="8117060" cy="1899139"/>
          </a:xfrm>
          <a:prstGeom prst="rect">
            <a:avLst/>
          </a:prstGeom>
          <a:noFill/>
          <a:ln>
            <a:noFill/>
          </a:ln>
        </p:spPr>
      </p:pic>
      <p:pic>
        <p:nvPicPr>
          <p:cNvPr id="123" name="Google Shape;123;p7"/>
          <p:cNvPicPr preferRelativeResize="0"/>
          <p:nvPr/>
        </p:nvPicPr>
        <p:blipFill rotWithShape="1">
          <a:blip r:embed="rId4">
            <a:alphaModFix/>
          </a:blip>
          <a:srcRect l="19690" t="49280" r="43764" b="21490"/>
          <a:stretch/>
        </p:blipFill>
        <p:spPr>
          <a:xfrm>
            <a:off x="1800665" y="4342211"/>
            <a:ext cx="4921757" cy="22133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9"/>
          <p:cNvSpPr/>
          <p:nvPr/>
        </p:nvSpPr>
        <p:spPr>
          <a:xfrm>
            <a:off x="3101040" y="184315"/>
            <a:ext cx="6291531"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cap="none">
                <a:solidFill>
                  <a:schemeClr val="dk1"/>
                </a:solidFill>
                <a:latin typeface="Times New Roman"/>
                <a:ea typeface="Times New Roman"/>
                <a:cs typeface="Times New Roman"/>
                <a:sym typeface="Times New Roman"/>
              </a:rPr>
              <a:t> EFFICIENCY OF A RIVETED JOINT</a:t>
            </a:r>
            <a:endParaRPr sz="2800" b="1" cap="none">
              <a:solidFill>
                <a:schemeClr val="dk1"/>
              </a:solidFill>
              <a:latin typeface="Times New Roman"/>
              <a:ea typeface="Times New Roman"/>
              <a:cs typeface="Times New Roman"/>
              <a:sym typeface="Times New Roman"/>
            </a:endParaRPr>
          </a:p>
        </p:txBody>
      </p:sp>
      <p:pic>
        <p:nvPicPr>
          <p:cNvPr id="133" name="Google Shape;133;p9"/>
          <p:cNvPicPr preferRelativeResize="0"/>
          <p:nvPr/>
        </p:nvPicPr>
        <p:blipFill rotWithShape="1">
          <a:blip r:embed="rId3">
            <a:alphaModFix/>
          </a:blip>
          <a:srcRect l="14392" t="29664" r="31548" b="49374"/>
          <a:stretch/>
        </p:blipFill>
        <p:spPr>
          <a:xfrm>
            <a:off x="1317295" y="1139484"/>
            <a:ext cx="8821242" cy="1923030"/>
          </a:xfrm>
          <a:prstGeom prst="rect">
            <a:avLst/>
          </a:prstGeom>
          <a:noFill/>
          <a:ln>
            <a:noFill/>
          </a:ln>
        </p:spPr>
      </p:pic>
      <p:pic>
        <p:nvPicPr>
          <p:cNvPr id="134" name="Google Shape;134;p9"/>
          <p:cNvPicPr preferRelativeResize="0"/>
          <p:nvPr/>
        </p:nvPicPr>
        <p:blipFill rotWithShape="1">
          <a:blip r:embed="rId4">
            <a:alphaModFix/>
          </a:blip>
          <a:srcRect l="9742" t="35625" r="16735" b="35722"/>
          <a:stretch/>
        </p:blipFill>
        <p:spPr>
          <a:xfrm>
            <a:off x="518655" y="3353398"/>
            <a:ext cx="11324261" cy="248134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270</Words>
  <Application>Microsoft Office PowerPoint</Application>
  <PresentationFormat>Widescreen</PresentationFormat>
  <Paragraphs>14</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Doctor_Strange</dc:creator>
  <cp:lastModifiedBy>Dinesh Kumar</cp:lastModifiedBy>
  <cp:revision>1</cp:revision>
  <dcterms:created xsi:type="dcterms:W3CDTF">2022-03-30T06:30:43Z</dcterms:created>
  <dcterms:modified xsi:type="dcterms:W3CDTF">2026-01-02T12:25:45Z</dcterms:modified>
</cp:coreProperties>
</file>