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3" r:id="rId7"/>
    <p:sldId id="264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1288" y="2946659"/>
            <a:ext cx="3469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1 Module 1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254" y="-28136"/>
            <a:ext cx="343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INTRODUCTION TO BELTS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77482" y="533624"/>
            <a:ext cx="115120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400" b="1" dirty="0" smtClean="0">
                <a:solidFill>
                  <a:srgbClr val="FF0000"/>
                </a:solidFill>
              </a:rPr>
              <a:t>INTRODUCTION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GB" sz="2200" dirty="0" smtClean="0"/>
              <a:t>The </a:t>
            </a:r>
            <a:r>
              <a:rPr lang="en-GB" sz="2200" dirty="0"/>
              <a:t>belts </a:t>
            </a:r>
            <a:r>
              <a:rPr lang="en-GB" sz="2200" dirty="0" smtClean="0"/>
              <a:t>are </a:t>
            </a:r>
            <a:r>
              <a:rPr lang="en-GB" sz="2200" dirty="0"/>
              <a:t>used to transmit power from one shaft to another by means of pulleys which rotate at the same speed or at different speeds.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482" y="2856058"/>
            <a:ext cx="4697779" cy="3523336"/>
            <a:chOff x="377482" y="2856058"/>
            <a:chExt cx="4697779" cy="3523336"/>
          </a:xfrm>
        </p:grpSpPr>
        <p:pic>
          <p:nvPicPr>
            <p:cNvPr id="1026" name="Picture 2" descr="https://i.makeagif.com/media/1-16-2016/oMxdzl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82" y="2856058"/>
              <a:ext cx="4697779" cy="352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7482" y="6119446"/>
              <a:ext cx="4697779" cy="259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8" name="Picture 4" descr="power-trans-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13" y="2856058"/>
            <a:ext cx="5266599" cy="31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797" y="1162315"/>
            <a:ext cx="652813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</a:rPr>
              <a:t>Belt, chain and rope drives are called ‘</a:t>
            </a:r>
            <a:r>
              <a:rPr lang="en-GB" sz="2200" dirty="0" smtClean="0">
                <a:solidFill>
                  <a:srgbClr val="FF0000"/>
                </a:solidFill>
              </a:rPr>
              <a:t>flexible</a:t>
            </a:r>
            <a:r>
              <a:rPr lang="en-GB" sz="2200" dirty="0">
                <a:solidFill>
                  <a:srgbClr val="FF0000"/>
                </a:solidFill>
              </a:rPr>
              <a:t>’ drives</a:t>
            </a:r>
            <a:r>
              <a:rPr lang="en-GB" sz="22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</a:rPr>
              <a:t>Gear drives are called rigid or </a:t>
            </a:r>
            <a:r>
              <a:rPr lang="en-GB" sz="2200" dirty="0" smtClean="0">
                <a:solidFill>
                  <a:srgbClr val="FF0000"/>
                </a:solidFill>
              </a:rPr>
              <a:t>non-flexible </a:t>
            </a:r>
            <a:r>
              <a:rPr lang="en-GB" sz="2200" dirty="0">
                <a:solidFill>
                  <a:srgbClr val="FF0000"/>
                </a:solidFill>
              </a:rPr>
              <a:t>drives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969" y="571472"/>
            <a:ext cx="58804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/>
              <a:t>There are two types of drives—rigid and </a:t>
            </a:r>
            <a:r>
              <a:rPr lang="en-GB" sz="2200" b="1" dirty="0" smtClean="0"/>
              <a:t>flexible</a:t>
            </a:r>
            <a:r>
              <a:rPr lang="en-GB" sz="22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725" y="3239806"/>
            <a:ext cx="10471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In gear drives, there is direct contact between the driving and driven shafts through the gears.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0725" y="1670146"/>
            <a:ext cx="108709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In </a:t>
            </a:r>
            <a:r>
              <a:rPr lang="en-GB" sz="2200" dirty="0" smtClean="0"/>
              <a:t>flexible </a:t>
            </a:r>
            <a:r>
              <a:rPr lang="en-GB" sz="2200" dirty="0"/>
              <a:t>drives, there is an intermediate link such as belt, rope or chain between the driving and driven shafts</a:t>
            </a:r>
            <a:r>
              <a:rPr lang="en-GB" sz="2200" dirty="0" smtClean="0"/>
              <a:t>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248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28" y="464460"/>
            <a:ext cx="11943471" cy="4614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The advantages of </a:t>
            </a:r>
            <a:r>
              <a:rPr lang="en-GB" sz="2400" b="1" dirty="0" smtClean="0">
                <a:solidFill>
                  <a:srgbClr val="FF0000"/>
                </a:solidFill>
              </a:rPr>
              <a:t>flexible </a:t>
            </a:r>
            <a:r>
              <a:rPr lang="en-GB" sz="2400" b="1" dirty="0">
                <a:solidFill>
                  <a:srgbClr val="FF0000"/>
                </a:solidFill>
              </a:rPr>
              <a:t>drives over rigid drives are as follows: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Flexible </a:t>
            </a:r>
            <a:r>
              <a:rPr lang="en-GB" sz="2200" dirty="0"/>
              <a:t>drives transmit power over a comparatively long distance due to an intermediate link between driving and driven shafts. </a:t>
            </a:r>
            <a:endParaRPr lang="en-GB" sz="2200" dirty="0" smtClean="0"/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Since </a:t>
            </a:r>
            <a:r>
              <a:rPr lang="en-GB" sz="2200" dirty="0"/>
              <a:t>the intermediate link is long and </a:t>
            </a:r>
            <a:r>
              <a:rPr lang="en-GB" sz="2200" dirty="0" smtClean="0"/>
              <a:t>flexible</a:t>
            </a:r>
            <a:r>
              <a:rPr lang="en-GB" sz="2200" dirty="0"/>
              <a:t>, it absorbs shock loads and damps vibrations. 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Flexible </a:t>
            </a:r>
            <a:r>
              <a:rPr lang="en-GB" sz="2200" dirty="0"/>
              <a:t>drives provide considerable </a:t>
            </a:r>
            <a:r>
              <a:rPr lang="en-GB" sz="2200" dirty="0" smtClean="0"/>
              <a:t>flexibility </a:t>
            </a:r>
            <a:r>
              <a:rPr lang="en-GB" sz="2200" dirty="0"/>
              <a:t>in the location of the driving and driven shafts. The tolerances on the centre distance are not critical as compared with a gear </a:t>
            </a:r>
            <a:r>
              <a:rPr lang="en-GB" sz="2200" dirty="0" smtClean="0"/>
              <a:t>drive.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200" dirty="0" smtClean="0"/>
              <a:t>Flexible </a:t>
            </a:r>
            <a:r>
              <a:rPr lang="en-GB" sz="2200" dirty="0"/>
              <a:t>drives are cheap compared to gear drives. Their initial and maintenance costs are low.</a:t>
            </a:r>
          </a:p>
        </p:txBody>
      </p:sp>
    </p:spTree>
    <p:extLst>
      <p:ext uri="{BB962C8B-B14F-4D97-AF65-F5344CB8AC3E}">
        <p14:creationId xmlns:p14="http://schemas.microsoft.com/office/powerpoint/2010/main" val="15921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1760"/>
            <a:ext cx="115683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The disadvantages of </a:t>
            </a:r>
            <a:r>
              <a:rPr lang="en-GB" sz="2400" b="1" dirty="0" smtClean="0">
                <a:solidFill>
                  <a:srgbClr val="FF0000"/>
                </a:solidFill>
              </a:rPr>
              <a:t>flexible </a:t>
            </a:r>
            <a:r>
              <a:rPr lang="en-GB" sz="2400" b="1" dirty="0">
                <a:solidFill>
                  <a:srgbClr val="FF0000"/>
                </a:solidFill>
              </a:rPr>
              <a:t>drives are as follows: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400" dirty="0" smtClean="0"/>
              <a:t>Belt </a:t>
            </a:r>
            <a:r>
              <a:rPr lang="en-GB" sz="2400" dirty="0"/>
              <a:t>drives have large dimensions and occupy more </a:t>
            </a:r>
            <a:r>
              <a:rPr lang="en-GB" sz="2400" dirty="0" smtClean="0"/>
              <a:t>space.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400" dirty="0" smtClean="0"/>
              <a:t>The </a:t>
            </a:r>
            <a:r>
              <a:rPr lang="en-GB" sz="2400" dirty="0"/>
              <a:t>velocity ratio is not constant due to belt </a:t>
            </a:r>
            <a:r>
              <a:rPr lang="en-GB" sz="2400" dirty="0" smtClean="0"/>
              <a:t>slip.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400" dirty="0" smtClean="0"/>
              <a:t>They </a:t>
            </a:r>
            <a:r>
              <a:rPr lang="en-GB" sz="2400" dirty="0"/>
              <a:t>impose heavy loads on shafts and </a:t>
            </a:r>
            <a:r>
              <a:rPr lang="en-GB" sz="2400" dirty="0" smtClean="0"/>
              <a:t>bearings.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400" dirty="0" smtClean="0"/>
              <a:t>There </a:t>
            </a:r>
            <a:r>
              <a:rPr lang="en-GB" sz="2400" dirty="0"/>
              <a:t>is considerable loss of power resulting in low </a:t>
            </a:r>
            <a:r>
              <a:rPr lang="en-GB" sz="2400" dirty="0" smtClean="0"/>
              <a:t>efficiency.</a:t>
            </a:r>
          </a:p>
          <a:p>
            <a:pPr marL="514350" indent="-514350" algn="just">
              <a:lnSpc>
                <a:spcPct val="200000"/>
              </a:lnSpc>
              <a:buAutoNum type="romanLcParenBoth"/>
            </a:pPr>
            <a:r>
              <a:rPr lang="en-GB" sz="2400" dirty="0" smtClean="0"/>
              <a:t>Belt </a:t>
            </a:r>
            <a:r>
              <a:rPr lang="en-GB" sz="2400" dirty="0"/>
              <a:t>drives have comparatively short service life.</a:t>
            </a:r>
          </a:p>
        </p:txBody>
      </p:sp>
    </p:spTree>
    <p:extLst>
      <p:ext uri="{BB962C8B-B14F-4D97-AF65-F5344CB8AC3E}">
        <p14:creationId xmlns:p14="http://schemas.microsoft.com/office/powerpoint/2010/main" val="3827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517379"/>
            <a:ext cx="1193409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THE AMOUNT OF POWER TRANSMITTED DEPENDS UPON THE FOLLOWING FACTORS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101" y="1117543"/>
            <a:ext cx="108930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dirty="0" smtClean="0"/>
              <a:t>The </a:t>
            </a:r>
            <a:r>
              <a:rPr lang="en-GB" sz="2200" dirty="0"/>
              <a:t>velocity of the belt. </a:t>
            </a:r>
            <a:endParaRPr lang="en-GB" sz="2200" dirty="0" smtClean="0"/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dirty="0" smtClean="0"/>
              <a:t>The </a:t>
            </a:r>
            <a:r>
              <a:rPr lang="en-GB" sz="2200" dirty="0"/>
              <a:t>tension under which the belt is placed on the pulleys. 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dirty="0" smtClean="0"/>
              <a:t>The </a:t>
            </a:r>
            <a:r>
              <a:rPr lang="en-GB" sz="2200" dirty="0"/>
              <a:t>arc of contact between the belt and the smaller </a:t>
            </a:r>
            <a:r>
              <a:rPr lang="en-GB" sz="2200" dirty="0" smtClean="0"/>
              <a:t>pulley.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dirty="0" smtClean="0"/>
              <a:t>The </a:t>
            </a:r>
            <a:r>
              <a:rPr lang="en-GB" sz="2200" dirty="0"/>
              <a:t>conditions under which the belt is used.</a:t>
            </a:r>
          </a:p>
        </p:txBody>
      </p:sp>
    </p:spTree>
    <p:extLst>
      <p:ext uri="{BB962C8B-B14F-4D97-AF65-F5344CB8AC3E}">
        <p14:creationId xmlns:p14="http://schemas.microsoft.com/office/powerpoint/2010/main" val="1429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07" y="346389"/>
            <a:ext cx="374339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SELECTION OF A BELT DRIVE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598" y="919985"/>
            <a:ext cx="119294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200" dirty="0"/>
              <a:t>Following are the various important factors upon which the selection of a belt drive depends: </a:t>
            </a:r>
            <a:endParaRPr lang="en-GB" sz="2200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Speed </a:t>
            </a:r>
            <a:r>
              <a:rPr lang="en-GB" sz="2200" dirty="0"/>
              <a:t>of the driving and driven shafts, </a:t>
            </a:r>
            <a:endParaRPr lang="en-GB" sz="2200" dirty="0" smtClean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Speed </a:t>
            </a:r>
            <a:r>
              <a:rPr lang="en-GB" sz="2200" dirty="0"/>
              <a:t>reduction </a:t>
            </a:r>
            <a:r>
              <a:rPr lang="en-GB" sz="2200" dirty="0" smtClean="0"/>
              <a:t>ratio,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Power </a:t>
            </a:r>
            <a:r>
              <a:rPr lang="en-GB" sz="2200" dirty="0"/>
              <a:t>to be </a:t>
            </a:r>
            <a:r>
              <a:rPr lang="en-GB" sz="2200" dirty="0" smtClean="0"/>
              <a:t>transmitted,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Centre </a:t>
            </a:r>
            <a:r>
              <a:rPr lang="en-GB" sz="2200" dirty="0"/>
              <a:t>distance between the </a:t>
            </a:r>
            <a:r>
              <a:rPr lang="en-GB" sz="2200" dirty="0" smtClean="0"/>
              <a:t>shafts,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Positive </a:t>
            </a:r>
            <a:r>
              <a:rPr lang="en-GB" sz="2200" dirty="0"/>
              <a:t>drive </a:t>
            </a:r>
            <a:r>
              <a:rPr lang="en-GB" sz="2200" dirty="0" smtClean="0"/>
              <a:t>requirements,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6</a:t>
            </a:r>
            <a:r>
              <a:rPr lang="en-GB" sz="2200" dirty="0"/>
              <a:t>. Shafts </a:t>
            </a:r>
            <a:r>
              <a:rPr lang="en-GB" sz="2200" dirty="0" smtClean="0"/>
              <a:t>layout,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Space </a:t>
            </a:r>
            <a:r>
              <a:rPr lang="en-GB" sz="2200" dirty="0"/>
              <a:t>available, </a:t>
            </a:r>
            <a:r>
              <a:rPr lang="en-GB" sz="2200" dirty="0" smtClean="0"/>
              <a:t>and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2200" dirty="0" smtClean="0"/>
              <a:t>Service </a:t>
            </a:r>
            <a:r>
              <a:rPr lang="en-GB" sz="2200" dirty="0"/>
              <a:t>conditions.</a:t>
            </a:r>
          </a:p>
        </p:txBody>
      </p:sp>
    </p:spTree>
    <p:extLst>
      <p:ext uri="{BB962C8B-B14F-4D97-AF65-F5344CB8AC3E}">
        <p14:creationId xmlns:p14="http://schemas.microsoft.com/office/powerpoint/2010/main" val="4039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61" y="529269"/>
            <a:ext cx="3019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TYPES OF BELT DRIVES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60" y="990934"/>
            <a:ext cx="117539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The belt drives are usually classified into the following three </a:t>
            </a:r>
            <a:r>
              <a:rPr lang="en-GB" sz="2200" dirty="0" smtClean="0"/>
              <a:t>groups: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b="1" dirty="0" smtClean="0"/>
              <a:t>Light </a:t>
            </a:r>
            <a:r>
              <a:rPr lang="en-GB" sz="2200" b="1" dirty="0"/>
              <a:t>drives. </a:t>
            </a:r>
            <a:r>
              <a:rPr lang="en-GB" sz="2200" dirty="0"/>
              <a:t>These are used to transmit </a:t>
            </a:r>
            <a:r>
              <a:rPr lang="en-GB" sz="2200" b="1" i="1" dirty="0">
                <a:solidFill>
                  <a:srgbClr val="FF0000"/>
                </a:solidFill>
              </a:rPr>
              <a:t>small powers </a:t>
            </a:r>
            <a:r>
              <a:rPr lang="en-GB" sz="2200" dirty="0"/>
              <a:t>at belt speeds upto about </a:t>
            </a:r>
            <a:r>
              <a:rPr lang="en-GB" sz="2200" b="1" i="1" dirty="0">
                <a:solidFill>
                  <a:srgbClr val="FF0000"/>
                </a:solidFill>
              </a:rPr>
              <a:t>10 m/s </a:t>
            </a:r>
            <a:r>
              <a:rPr lang="en-GB" sz="2200" dirty="0"/>
              <a:t>as in </a:t>
            </a:r>
            <a:r>
              <a:rPr lang="en-GB" sz="2200" b="1" i="1" dirty="0">
                <a:solidFill>
                  <a:srgbClr val="FF0000"/>
                </a:solidFill>
              </a:rPr>
              <a:t>agricultural machines and small machine </a:t>
            </a:r>
            <a:r>
              <a:rPr lang="en-GB" sz="2200" b="1" i="1" dirty="0" smtClean="0">
                <a:solidFill>
                  <a:srgbClr val="FF0000"/>
                </a:solidFill>
              </a:rPr>
              <a:t>tools</a:t>
            </a:r>
            <a:r>
              <a:rPr lang="en-GB" sz="2200" dirty="0" smtClean="0"/>
              <a:t>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b="1" dirty="0" smtClean="0"/>
              <a:t>Medium </a:t>
            </a:r>
            <a:r>
              <a:rPr lang="en-GB" sz="2200" b="1" dirty="0"/>
              <a:t>drives. </a:t>
            </a:r>
            <a:r>
              <a:rPr lang="en-GB" sz="2200" dirty="0"/>
              <a:t>These are used to transmit </a:t>
            </a:r>
            <a:r>
              <a:rPr lang="en-GB" sz="2200" b="1" i="1" dirty="0">
                <a:solidFill>
                  <a:srgbClr val="FF0000"/>
                </a:solidFill>
              </a:rPr>
              <a:t>medium powers </a:t>
            </a:r>
            <a:r>
              <a:rPr lang="en-GB" sz="2200" dirty="0"/>
              <a:t>at belt speeds </a:t>
            </a:r>
            <a:r>
              <a:rPr lang="en-GB" sz="2200" b="1" i="1" dirty="0">
                <a:solidFill>
                  <a:srgbClr val="FF0000"/>
                </a:solidFill>
              </a:rPr>
              <a:t>over 10 m/s but up to 22 m/s</a:t>
            </a:r>
            <a:r>
              <a:rPr lang="en-GB" sz="2200" dirty="0"/>
              <a:t>, as in </a:t>
            </a:r>
            <a:r>
              <a:rPr lang="en-GB" sz="2200" b="1" i="1" dirty="0">
                <a:solidFill>
                  <a:srgbClr val="FF0000"/>
                </a:solidFill>
              </a:rPr>
              <a:t>machine </a:t>
            </a:r>
            <a:r>
              <a:rPr lang="en-GB" sz="2200" b="1" i="1" dirty="0" smtClean="0">
                <a:solidFill>
                  <a:srgbClr val="FF0000"/>
                </a:solidFill>
              </a:rPr>
              <a:t>tools</a:t>
            </a:r>
            <a:r>
              <a:rPr lang="en-GB" sz="2200" dirty="0" smtClean="0"/>
              <a:t>.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GB" sz="2200" b="1" dirty="0" smtClean="0"/>
              <a:t>Heavy </a:t>
            </a:r>
            <a:r>
              <a:rPr lang="en-GB" sz="2200" b="1" dirty="0"/>
              <a:t>drives. </a:t>
            </a:r>
            <a:r>
              <a:rPr lang="en-GB" sz="2200" dirty="0"/>
              <a:t>These are used to transmit </a:t>
            </a:r>
            <a:r>
              <a:rPr lang="en-GB" sz="2200" b="1" i="1" dirty="0">
                <a:solidFill>
                  <a:srgbClr val="FF0000"/>
                </a:solidFill>
              </a:rPr>
              <a:t>large powers </a:t>
            </a:r>
            <a:r>
              <a:rPr lang="en-GB" sz="2200" dirty="0"/>
              <a:t>at belt speeds </a:t>
            </a:r>
            <a:r>
              <a:rPr lang="en-GB" sz="2200" b="1" i="1" dirty="0">
                <a:solidFill>
                  <a:srgbClr val="FF0000"/>
                </a:solidFill>
              </a:rPr>
              <a:t>above 22 m/s </a:t>
            </a:r>
            <a:r>
              <a:rPr lang="en-GB" sz="2200" dirty="0"/>
              <a:t>as in </a:t>
            </a:r>
            <a:r>
              <a:rPr lang="en-GB" sz="2200" b="1" i="1" dirty="0">
                <a:solidFill>
                  <a:srgbClr val="FF0000"/>
                </a:solidFill>
              </a:rPr>
              <a:t>compressors and generators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24" y="557404"/>
            <a:ext cx="216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TYPES OF BELTS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03" y="3509623"/>
            <a:ext cx="10049095" cy="2694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675" y="1019069"/>
            <a:ext cx="11887201" cy="202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200" b="1" dirty="0" smtClean="0"/>
              <a:t>1. FLAT BELT :-  </a:t>
            </a:r>
            <a:r>
              <a:rPr lang="en-GB" sz="2200" dirty="0" smtClean="0"/>
              <a:t>The </a:t>
            </a:r>
            <a:r>
              <a:rPr lang="en-GB" sz="2200" dirty="0"/>
              <a:t>flat belt as shown in </a:t>
            </a:r>
            <a:r>
              <a:rPr lang="en-GB" sz="2200" dirty="0" smtClean="0"/>
              <a:t>Figure (a</a:t>
            </a:r>
            <a:r>
              <a:rPr lang="en-GB" sz="2200" dirty="0"/>
              <a:t>), is mostly used in the factories and workshops, where a moderate amount of power is to be transmitted, from one pulley to another when the two pulleys are not more than 8 metres apart.</a:t>
            </a:r>
          </a:p>
        </p:txBody>
      </p:sp>
    </p:spTree>
    <p:extLst>
      <p:ext uri="{BB962C8B-B14F-4D97-AF65-F5344CB8AC3E}">
        <p14:creationId xmlns:p14="http://schemas.microsoft.com/office/powerpoint/2010/main" val="35277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531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79</cp:revision>
  <dcterms:created xsi:type="dcterms:W3CDTF">2024-07-27T06:12:03Z</dcterms:created>
  <dcterms:modified xsi:type="dcterms:W3CDTF">2024-07-30T08:33:45Z</dcterms:modified>
</cp:coreProperties>
</file>