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8" d="100"/>
          <a:sy n="68" d="100"/>
        </p:scale>
        <p:origin x="714" y="6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9F1C53-D981-4D53-80F4-79162FE757E5}" type="datetimeFigureOut">
              <a:rPr lang="en-GB" smtClean="0"/>
              <a:t>17/10/2024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6F5239-C700-4722-8640-F58782A03D07}" type="slidenum">
              <a:rPr lang="en-GB" smtClean="0"/>
              <a:t>‹#›</a:t>
            </a:fld>
            <a:endParaRPr lang="en-GB"/>
          </a:p>
        </p:txBody>
      </p:sp>
    </p:spTree>
    <p:extLst>
      <p:ext uri="{BB962C8B-B14F-4D97-AF65-F5344CB8AC3E}">
        <p14:creationId xmlns:p14="http://schemas.microsoft.com/office/powerpoint/2010/main" val="17457488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6F5239-C700-4722-8640-F58782A03D07}" type="slidenum">
              <a:rPr lang="en-GB" smtClean="0"/>
              <a:t>6</a:t>
            </a:fld>
            <a:endParaRPr lang="en-GB"/>
          </a:p>
        </p:txBody>
      </p:sp>
    </p:spTree>
    <p:extLst>
      <p:ext uri="{BB962C8B-B14F-4D97-AF65-F5344CB8AC3E}">
        <p14:creationId xmlns:p14="http://schemas.microsoft.com/office/powerpoint/2010/main" val="10205074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843BB5E-79B0-415D-80FF-A382F1229C04}"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144592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43BB5E-79B0-415D-80FF-A382F1229C04}"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325932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43BB5E-79B0-415D-80FF-A382F1229C04}"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1408661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843BB5E-79B0-415D-80FF-A382F1229C04}"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3678003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43BB5E-79B0-415D-80FF-A382F1229C04}" type="datetimeFigureOut">
              <a:rPr lang="en-GB" smtClean="0"/>
              <a:t>17/10/2024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1368820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843BB5E-79B0-415D-80FF-A382F1229C04}" type="datetimeFigureOut">
              <a:rPr lang="en-GB" smtClean="0"/>
              <a:t>17/10/2024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1770981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843BB5E-79B0-415D-80FF-A382F1229C04}" type="datetimeFigureOut">
              <a:rPr lang="en-GB" smtClean="0"/>
              <a:t>17/10/2024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420518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843BB5E-79B0-415D-80FF-A382F1229C04}" type="datetimeFigureOut">
              <a:rPr lang="en-GB" smtClean="0"/>
              <a:t>17/10/2024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930761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43BB5E-79B0-415D-80FF-A382F1229C04}" type="datetimeFigureOut">
              <a:rPr lang="en-GB" smtClean="0"/>
              <a:t>17/10/2024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23182055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3BB5E-79B0-415D-80FF-A382F1229C04}" type="datetimeFigureOut">
              <a:rPr lang="en-GB" smtClean="0"/>
              <a:t>17/10/2024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1807342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43BB5E-79B0-415D-80FF-A382F1229C04}" type="datetimeFigureOut">
              <a:rPr lang="en-GB" smtClean="0"/>
              <a:t>17/10/2024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2D9052F-3F6B-4C5B-9A75-13E8198A3116}" type="slidenum">
              <a:rPr lang="en-GB" smtClean="0"/>
              <a:t>‹#›</a:t>
            </a:fld>
            <a:endParaRPr lang="en-GB"/>
          </a:p>
        </p:txBody>
      </p:sp>
    </p:spTree>
    <p:extLst>
      <p:ext uri="{BB962C8B-B14F-4D97-AF65-F5344CB8AC3E}">
        <p14:creationId xmlns:p14="http://schemas.microsoft.com/office/powerpoint/2010/main" val="10954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43BB5E-79B0-415D-80FF-A382F1229C04}" type="datetimeFigureOut">
              <a:rPr lang="en-GB" smtClean="0"/>
              <a:t>17/10/2024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9052F-3F6B-4C5B-9A75-13E8198A3116}" type="slidenum">
              <a:rPr lang="en-GB" smtClean="0"/>
              <a:t>‹#›</a:t>
            </a:fld>
            <a:endParaRPr lang="en-GB"/>
          </a:p>
        </p:txBody>
      </p:sp>
    </p:spTree>
    <p:extLst>
      <p:ext uri="{BB962C8B-B14F-4D97-AF65-F5344CB8AC3E}">
        <p14:creationId xmlns:p14="http://schemas.microsoft.com/office/powerpoint/2010/main" val="3681091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38771" y="795253"/>
            <a:ext cx="11114453" cy="1015663"/>
          </a:xfrm>
          <a:prstGeom prst="rect">
            <a:avLst/>
          </a:prstGeom>
          <a:noFill/>
        </p:spPr>
        <p:txBody>
          <a:bodyPr wrap="none" lIns="91440" tIns="45720" rIns="91440" bIns="45720">
            <a:spAutoFit/>
          </a:bodyPr>
          <a:lstStyle/>
          <a:p>
            <a:pPr algn="ctr"/>
            <a:r>
              <a:rPr lang="en-US" sz="6000" b="1" dirty="0" smtClean="0">
                <a:ln w="0"/>
                <a:solidFill>
                  <a:schemeClr val="accent2"/>
                </a:solidFill>
                <a:effectLst>
                  <a:outerShdw blurRad="38100" dist="19050" dir="2700000" algn="tl" rotWithShape="0">
                    <a:schemeClr val="dk1">
                      <a:alpha val="40000"/>
                    </a:schemeClr>
                  </a:outerShdw>
                </a:effectLst>
              </a:rPr>
              <a:t>DESIGN OF MACHINE ELEMENTS-</a:t>
            </a:r>
            <a:r>
              <a:rPr lang="en-US" sz="6000" b="1" dirty="0">
                <a:ln w="0"/>
                <a:solidFill>
                  <a:schemeClr val="accent2"/>
                </a:solidFill>
                <a:effectLst>
                  <a:outerShdw blurRad="38100" dist="19050" dir="2700000" algn="tl" rotWithShape="0">
                    <a:schemeClr val="dk1">
                      <a:alpha val="40000"/>
                    </a:schemeClr>
                  </a:outerShdw>
                </a:effectLst>
              </a:rPr>
              <a:t>I</a:t>
            </a:r>
            <a:r>
              <a:rPr lang="en-US" sz="6000" b="1" dirty="0" smtClean="0">
                <a:ln w="0"/>
                <a:solidFill>
                  <a:schemeClr val="accent2"/>
                </a:solidFill>
                <a:effectLst>
                  <a:outerShdw blurRad="38100" dist="19050" dir="2700000" algn="tl" rotWithShape="0">
                    <a:schemeClr val="dk1">
                      <a:alpha val="40000"/>
                    </a:schemeClr>
                  </a:outerShdw>
                </a:effectLst>
              </a:rPr>
              <a:t>I</a:t>
            </a:r>
            <a:endParaRPr lang="en-GB" sz="6000" b="1" dirty="0">
              <a:ln w="0"/>
              <a:solidFill>
                <a:schemeClr val="accent2"/>
              </a:solidFill>
              <a:effectLst>
                <a:outerShdw blurRad="38100" dist="19050" dir="2700000" algn="tl" rotWithShape="0">
                  <a:schemeClr val="dk1">
                    <a:alpha val="40000"/>
                  </a:schemeClr>
                </a:outerShdw>
              </a:effectLst>
            </a:endParaRPr>
          </a:p>
        </p:txBody>
      </p:sp>
      <p:sp>
        <p:nvSpPr>
          <p:cNvPr id="8" name="Rectangle 7"/>
          <p:cNvSpPr/>
          <p:nvPr/>
        </p:nvSpPr>
        <p:spPr>
          <a:xfrm>
            <a:off x="4438329" y="1810916"/>
            <a:ext cx="3315331" cy="923330"/>
          </a:xfrm>
          <a:prstGeom prst="rect">
            <a:avLst/>
          </a:prstGeom>
        </p:spPr>
        <p:txBody>
          <a:bodyPr wrap="none">
            <a:spAutoFit/>
          </a:bodyPr>
          <a:lstStyle/>
          <a:p>
            <a:pPr algn="ctr"/>
            <a:r>
              <a:rPr lang="en-US" sz="5400" dirty="0" smtClean="0">
                <a:ln w="0"/>
                <a:effectLst>
                  <a:outerShdw blurRad="38100" dist="19050" dir="2700000" algn="tl" rotWithShape="0">
                    <a:schemeClr val="dk1">
                      <a:alpha val="40000"/>
                    </a:schemeClr>
                  </a:outerShdw>
                </a:effectLst>
              </a:rPr>
              <a:t>(BME3102)</a:t>
            </a:r>
            <a:endParaRPr lang="en-GB" sz="5400" dirty="0">
              <a:ln w="0"/>
              <a:effectLst>
                <a:outerShdw blurRad="38100" dist="19050" dir="2700000" algn="tl" rotWithShape="0">
                  <a:schemeClr val="dk1">
                    <a:alpha val="40000"/>
                  </a:schemeClr>
                </a:outerShdw>
              </a:effectLst>
            </a:endParaRPr>
          </a:p>
        </p:txBody>
      </p:sp>
      <p:sp>
        <p:nvSpPr>
          <p:cNvPr id="9" name="Rectangle 8"/>
          <p:cNvSpPr/>
          <p:nvPr/>
        </p:nvSpPr>
        <p:spPr>
          <a:xfrm>
            <a:off x="4257093" y="2946659"/>
            <a:ext cx="3677802" cy="584775"/>
          </a:xfrm>
          <a:prstGeom prst="rect">
            <a:avLst/>
          </a:prstGeom>
        </p:spPr>
        <p:txBody>
          <a:bodyPr wrap="none">
            <a:spAutoFit/>
          </a:bodyPr>
          <a:lstStyle/>
          <a:p>
            <a:pPr algn="ctr"/>
            <a:r>
              <a:rPr lang="en-US" sz="3200" b="1" dirty="0" smtClean="0">
                <a:ln w="0"/>
                <a:solidFill>
                  <a:schemeClr val="accent2"/>
                </a:solidFill>
                <a:effectLst>
                  <a:outerShdw blurRad="38100" dist="19050" dir="2700000" algn="tl" rotWithShape="0">
                    <a:schemeClr val="dk1">
                      <a:alpha val="40000"/>
                    </a:schemeClr>
                  </a:outerShdw>
                </a:effectLst>
              </a:rPr>
              <a:t>Lecture 11 Module 1</a:t>
            </a:r>
            <a:endParaRPr lang="en-GB" sz="3200" b="1" dirty="0">
              <a:ln w="0"/>
              <a:solidFill>
                <a:schemeClr val="accent2"/>
              </a:solidFill>
              <a:effectLst>
                <a:outerShdw blurRad="38100" dist="19050" dir="2700000" algn="tl" rotWithShape="0">
                  <a:schemeClr val="dk1">
                    <a:alpha val="40000"/>
                  </a:schemeClr>
                </a:outerShdw>
              </a:effectLst>
            </a:endParaRPr>
          </a:p>
        </p:txBody>
      </p:sp>
      <p:sp>
        <p:nvSpPr>
          <p:cNvPr id="2" name="TextBox 1"/>
          <p:cNvSpPr txBox="1"/>
          <p:nvPr/>
        </p:nvSpPr>
        <p:spPr>
          <a:xfrm>
            <a:off x="9537889" y="4867421"/>
            <a:ext cx="2654111" cy="1429622"/>
          </a:xfrm>
          <a:prstGeom prst="rect">
            <a:avLst/>
          </a:prstGeom>
          <a:noFill/>
        </p:spPr>
        <p:txBody>
          <a:bodyPr wrap="square" rtlCol="0">
            <a:spAutoFit/>
          </a:bodyPr>
          <a:lstStyle/>
          <a:p>
            <a:pPr>
              <a:lnSpc>
                <a:spcPct val="150000"/>
              </a:lnSpc>
            </a:pPr>
            <a:r>
              <a:rPr lang="en-IN" sz="2000" b="1" dirty="0" smtClean="0"/>
              <a:t>By:</a:t>
            </a:r>
            <a:r>
              <a:rPr lang="en-GB" sz="2000" b="1" dirty="0" smtClean="0"/>
              <a:t>-</a:t>
            </a:r>
          </a:p>
          <a:p>
            <a:pPr>
              <a:lnSpc>
                <a:spcPct val="150000"/>
              </a:lnSpc>
            </a:pPr>
            <a:r>
              <a:rPr lang="en-IN" sz="2000" dirty="0" smtClean="0"/>
              <a:t>Dinesh Kumar</a:t>
            </a:r>
          </a:p>
          <a:p>
            <a:pPr>
              <a:lnSpc>
                <a:spcPct val="150000"/>
              </a:lnSpc>
            </a:pPr>
            <a:r>
              <a:rPr lang="en-IN" sz="2000" dirty="0" smtClean="0"/>
              <a:t>School of Engineering</a:t>
            </a:r>
          </a:p>
        </p:txBody>
      </p:sp>
    </p:spTree>
    <p:extLst>
      <p:ext uri="{BB962C8B-B14F-4D97-AF65-F5344CB8AC3E}">
        <p14:creationId xmlns:p14="http://schemas.microsoft.com/office/powerpoint/2010/main" val="69105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6246" y="0"/>
            <a:ext cx="3336106" cy="461665"/>
          </a:xfrm>
          <a:prstGeom prst="rect">
            <a:avLst/>
          </a:prstGeom>
        </p:spPr>
        <p:txBody>
          <a:bodyPr wrap="none">
            <a:spAutoFit/>
          </a:bodyPr>
          <a:lstStyle/>
          <a:p>
            <a:r>
              <a:rPr lang="en-GB" sz="2400" b="1" dirty="0"/>
              <a:t>Strength of Helical Gears</a:t>
            </a:r>
          </a:p>
        </p:txBody>
      </p:sp>
      <p:sp>
        <p:nvSpPr>
          <p:cNvPr id="3" name="Rectangle 2"/>
          <p:cNvSpPr/>
          <p:nvPr/>
        </p:nvSpPr>
        <p:spPr>
          <a:xfrm>
            <a:off x="164122" y="461665"/>
            <a:ext cx="11737145" cy="2123658"/>
          </a:xfrm>
          <a:prstGeom prst="rect">
            <a:avLst/>
          </a:prstGeom>
        </p:spPr>
        <p:txBody>
          <a:bodyPr wrap="square">
            <a:spAutoFit/>
          </a:bodyPr>
          <a:lstStyle/>
          <a:p>
            <a:pPr algn="just">
              <a:lnSpc>
                <a:spcPct val="150000"/>
              </a:lnSpc>
            </a:pPr>
            <a:r>
              <a:rPr lang="en-GB" sz="2200" dirty="0" smtClean="0"/>
              <a:t>Strength </a:t>
            </a:r>
            <a:r>
              <a:rPr lang="en-GB" sz="2200" dirty="0"/>
              <a:t>of Helical Gears In helical gears, the contact between mating teeth is gradual, starting at one end and moving along the teeth so that at any instant the line of contact runs diagonally across the teeth. Therefore in order to find the strength of helical gears, a modified Lewis equation is used. It is given by</a:t>
            </a:r>
          </a:p>
        </p:txBody>
      </p:sp>
      <p:pic>
        <p:nvPicPr>
          <p:cNvPr id="4" name="Picture 3"/>
          <p:cNvPicPr>
            <a:picLocks noChangeAspect="1"/>
          </p:cNvPicPr>
          <p:nvPr/>
        </p:nvPicPr>
        <p:blipFill>
          <a:blip r:embed="rId2"/>
          <a:stretch>
            <a:fillRect/>
          </a:stretch>
        </p:blipFill>
        <p:spPr>
          <a:xfrm>
            <a:off x="403399" y="2824474"/>
            <a:ext cx="11674663" cy="3182064"/>
          </a:xfrm>
          <a:prstGeom prst="rect">
            <a:avLst/>
          </a:prstGeom>
        </p:spPr>
      </p:pic>
    </p:spTree>
    <p:extLst>
      <p:ext uri="{BB962C8B-B14F-4D97-AF65-F5344CB8AC3E}">
        <p14:creationId xmlns:p14="http://schemas.microsoft.com/office/powerpoint/2010/main" val="69514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44378" y="1209820"/>
            <a:ext cx="10319533" cy="4093699"/>
          </a:xfrm>
          <a:prstGeom prst="rect">
            <a:avLst/>
          </a:prstGeom>
        </p:spPr>
      </p:pic>
    </p:spTree>
    <p:extLst>
      <p:ext uri="{BB962C8B-B14F-4D97-AF65-F5344CB8AC3E}">
        <p14:creationId xmlns:p14="http://schemas.microsoft.com/office/powerpoint/2010/main" val="84214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8581" y="646087"/>
            <a:ext cx="10233881" cy="5694756"/>
          </a:xfrm>
          <a:prstGeom prst="rect">
            <a:avLst/>
          </a:prstGeom>
        </p:spPr>
      </p:pic>
    </p:spTree>
    <p:extLst>
      <p:ext uri="{BB962C8B-B14F-4D97-AF65-F5344CB8AC3E}">
        <p14:creationId xmlns:p14="http://schemas.microsoft.com/office/powerpoint/2010/main" val="38035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08098" y="0"/>
            <a:ext cx="2138290" cy="461665"/>
          </a:xfrm>
          <a:prstGeom prst="rect">
            <a:avLst/>
          </a:prstGeom>
          <a:noFill/>
        </p:spPr>
        <p:txBody>
          <a:bodyPr wrap="square" rtlCol="0">
            <a:spAutoFit/>
          </a:bodyPr>
          <a:lstStyle/>
          <a:p>
            <a:r>
              <a:rPr lang="en-IN" sz="2400" b="1" dirty="0" smtClean="0"/>
              <a:t>HELICAL GEARS</a:t>
            </a:r>
            <a:endParaRPr lang="en-GB" sz="2400" b="1" dirty="0"/>
          </a:p>
        </p:txBody>
      </p:sp>
      <p:sp>
        <p:nvSpPr>
          <p:cNvPr id="3" name="Rectangle 2"/>
          <p:cNvSpPr/>
          <p:nvPr/>
        </p:nvSpPr>
        <p:spPr>
          <a:xfrm>
            <a:off x="180535" y="1769959"/>
            <a:ext cx="6965853" cy="4662815"/>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GB" sz="2200" dirty="0"/>
              <a:t>There is a basic difference between spur and helical gears. While the teeth of spur gears are cut parallel to the axis of the shaft, the teeth of helical gears are cut in the form of a helix on the pitch cylinder</a:t>
            </a:r>
            <a:r>
              <a:rPr lang="en-GB" sz="2200" dirty="0" smtClean="0"/>
              <a:t>.</a:t>
            </a:r>
          </a:p>
          <a:p>
            <a:pPr marL="342900" indent="-342900" algn="just">
              <a:lnSpc>
                <a:spcPct val="150000"/>
              </a:lnSpc>
              <a:buFont typeface="Arial" panose="020B0604020202020204" pitchFamily="34" charset="0"/>
              <a:buChar char="•"/>
            </a:pPr>
            <a:r>
              <a:rPr lang="en-GB" sz="2200" dirty="0"/>
              <a:t>In spur gears, the contact between meshing teeth occurs along the entire face width of the tooth, resulting in sudden application of the load, which in turn, results in impact conditions and generates noise in high speed applications</a:t>
            </a:r>
            <a:r>
              <a:rPr lang="en-GB" sz="2200" dirty="0" smtClean="0"/>
              <a:t>.</a:t>
            </a:r>
          </a:p>
        </p:txBody>
      </p:sp>
      <p:pic>
        <p:nvPicPr>
          <p:cNvPr id="4" name="Picture 3"/>
          <p:cNvPicPr>
            <a:picLocks noChangeAspect="1"/>
          </p:cNvPicPr>
          <p:nvPr/>
        </p:nvPicPr>
        <p:blipFill>
          <a:blip r:embed="rId2"/>
          <a:stretch>
            <a:fillRect/>
          </a:stretch>
        </p:blipFill>
        <p:spPr>
          <a:xfrm>
            <a:off x="7623882" y="2125686"/>
            <a:ext cx="4371975" cy="3619500"/>
          </a:xfrm>
          <a:prstGeom prst="rect">
            <a:avLst/>
          </a:prstGeom>
        </p:spPr>
      </p:pic>
      <p:sp>
        <p:nvSpPr>
          <p:cNvPr id="5" name="Rectangle 4"/>
          <p:cNvSpPr/>
          <p:nvPr/>
        </p:nvSpPr>
        <p:spPr>
          <a:xfrm>
            <a:off x="405618" y="588039"/>
            <a:ext cx="11343249" cy="1055545"/>
          </a:xfrm>
          <a:prstGeom prst="rect">
            <a:avLst/>
          </a:prstGeom>
        </p:spPr>
        <p:txBody>
          <a:bodyPr wrap="square">
            <a:spAutoFit/>
          </a:bodyPr>
          <a:lstStyle/>
          <a:p>
            <a:pPr algn="just">
              <a:lnSpc>
                <a:spcPct val="150000"/>
              </a:lnSpc>
            </a:pPr>
            <a:r>
              <a:rPr lang="en-GB" sz="2200" dirty="0"/>
              <a:t>A helical gear is a type of cylindrical gear on which the teeth are helicoid, that has teeth that are cut at an angle to the axis of rotation.</a:t>
            </a:r>
          </a:p>
        </p:txBody>
      </p:sp>
    </p:spTree>
    <p:extLst>
      <p:ext uri="{BB962C8B-B14F-4D97-AF65-F5344CB8AC3E}">
        <p14:creationId xmlns:p14="http://schemas.microsoft.com/office/powerpoint/2010/main" val="4105575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8528" y="459017"/>
            <a:ext cx="11723077" cy="1615827"/>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en-GB" sz="2200" dirty="0"/>
              <a:t>In helical gears, the contact between meshing teeth begins with a point on the leading edge of the tooth and gradually extends along the diagonal line across the tooth. There is a gradual pick-up of load by the tooth, resulting in smooth engagement and quiet operation even at high speeds.</a:t>
            </a:r>
          </a:p>
        </p:txBody>
      </p:sp>
      <p:pic>
        <p:nvPicPr>
          <p:cNvPr id="1026" name="Picture 2" descr="https://d2t1xqejof9utc.cloudfront.net/screenshots/pics/e6f7fcfd9224569289cb6c6fcd8dcd86/lar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89206" y="2533861"/>
            <a:ext cx="6503964" cy="3663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d2t1xqejof9utc.cloudfront.net/screenshots/pics/b1b5e918fd8221b175452f3d472b9718/large.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726382" y="2644726"/>
            <a:ext cx="5715000" cy="3219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83199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325" y="519556"/>
            <a:ext cx="11821551" cy="2071208"/>
          </a:xfrm>
          <a:prstGeom prst="rect">
            <a:avLst/>
          </a:prstGeom>
        </p:spPr>
        <p:txBody>
          <a:bodyPr wrap="square">
            <a:spAutoFit/>
          </a:bodyPr>
          <a:lstStyle/>
          <a:p>
            <a:pPr algn="just">
              <a:lnSpc>
                <a:spcPct val="150000"/>
              </a:lnSpc>
            </a:pPr>
            <a:r>
              <a:rPr lang="en-GB" sz="2200" dirty="0"/>
              <a:t>In case of single helical gears there is some axial thrust between the teeth, which is a disadvantage. In order to eliminate this axial thrust, double helical gears (i.e. herringbone gears) are used. It is equivalent to two single helical gears, in which equal and opposite thrusts are provided on each gear and the resulting axial thrust is zero. </a:t>
            </a:r>
          </a:p>
        </p:txBody>
      </p:sp>
      <p:pic>
        <p:nvPicPr>
          <p:cNvPr id="2050" name="Picture 2" descr="https://d2t1xqejof9utc.cloudfront.net/screenshots/pics/3f148a96889c2b32022c2508cb73a227/large.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348941" y="2792801"/>
            <a:ext cx="5879465" cy="3457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99058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747906" y="1781029"/>
            <a:ext cx="3333750" cy="2705100"/>
          </a:xfrm>
          <a:prstGeom prst="rect">
            <a:avLst/>
          </a:prstGeom>
        </p:spPr>
      </p:pic>
      <p:sp>
        <p:nvSpPr>
          <p:cNvPr id="3" name="Rectangle 2"/>
          <p:cNvSpPr/>
          <p:nvPr/>
        </p:nvSpPr>
        <p:spPr>
          <a:xfrm>
            <a:off x="4034736" y="0"/>
            <a:ext cx="3874972" cy="430887"/>
          </a:xfrm>
          <a:prstGeom prst="rect">
            <a:avLst/>
          </a:prstGeom>
        </p:spPr>
        <p:txBody>
          <a:bodyPr wrap="none">
            <a:spAutoFit/>
          </a:bodyPr>
          <a:lstStyle/>
          <a:p>
            <a:r>
              <a:rPr lang="en-GB" sz="2200" b="1" dirty="0" smtClean="0"/>
              <a:t>TERMS USED IN HELICAL GEARS</a:t>
            </a:r>
            <a:endParaRPr lang="en-GB" sz="2200" b="1" dirty="0"/>
          </a:p>
        </p:txBody>
      </p:sp>
      <p:sp>
        <p:nvSpPr>
          <p:cNvPr id="4" name="Rectangle 3"/>
          <p:cNvSpPr/>
          <p:nvPr/>
        </p:nvSpPr>
        <p:spPr>
          <a:xfrm>
            <a:off x="0" y="601181"/>
            <a:ext cx="8480620" cy="5626027"/>
          </a:xfrm>
          <a:prstGeom prst="rect">
            <a:avLst/>
          </a:prstGeom>
        </p:spPr>
        <p:txBody>
          <a:bodyPr wrap="square">
            <a:spAutoFit/>
          </a:bodyPr>
          <a:lstStyle/>
          <a:p>
            <a:pPr marL="457200" indent="-457200" algn="just">
              <a:lnSpc>
                <a:spcPct val="150000"/>
              </a:lnSpc>
              <a:buAutoNum type="arabicPeriod"/>
            </a:pPr>
            <a:r>
              <a:rPr lang="en-GB" sz="2200" b="1" dirty="0" smtClean="0">
                <a:solidFill>
                  <a:srgbClr val="FF0000"/>
                </a:solidFill>
              </a:rPr>
              <a:t>Helix angle(</a:t>
            </a:r>
            <a:r>
              <a:rPr lang="el-GR" sz="2200" b="1" dirty="0" smtClean="0">
                <a:solidFill>
                  <a:srgbClr val="FF0000"/>
                </a:solidFill>
              </a:rPr>
              <a:t>α</a:t>
            </a:r>
            <a:r>
              <a:rPr lang="en-IN" sz="2200" b="1" dirty="0" smtClean="0">
                <a:solidFill>
                  <a:srgbClr val="FF0000"/>
                </a:solidFill>
              </a:rPr>
              <a:t>)</a:t>
            </a:r>
            <a:r>
              <a:rPr lang="en-GB" sz="2200" b="1" dirty="0" smtClean="0">
                <a:solidFill>
                  <a:srgbClr val="FF0000"/>
                </a:solidFill>
              </a:rPr>
              <a:t>. </a:t>
            </a:r>
            <a:r>
              <a:rPr lang="en-GB" sz="2200" dirty="0"/>
              <a:t>It is a constant angle made by the helices with the axis of rotation. </a:t>
            </a:r>
            <a:endParaRPr lang="en-GB" sz="2200" dirty="0" smtClean="0"/>
          </a:p>
          <a:p>
            <a:pPr marL="457200" indent="-457200" algn="just">
              <a:lnSpc>
                <a:spcPct val="150000"/>
              </a:lnSpc>
              <a:buAutoNum type="arabicPeriod"/>
            </a:pPr>
            <a:r>
              <a:rPr lang="en-GB" sz="2200" b="1" dirty="0" smtClean="0">
                <a:solidFill>
                  <a:srgbClr val="FF0000"/>
                </a:solidFill>
              </a:rPr>
              <a:t>Axial pitch(p</a:t>
            </a:r>
            <a:r>
              <a:rPr lang="en-GB" sz="2200" b="1" baseline="-25000" dirty="0" smtClean="0">
                <a:solidFill>
                  <a:srgbClr val="FF0000"/>
                </a:solidFill>
              </a:rPr>
              <a:t>c</a:t>
            </a:r>
            <a:r>
              <a:rPr lang="en-GB" sz="2200" b="1" dirty="0" smtClean="0">
                <a:solidFill>
                  <a:srgbClr val="FF0000"/>
                </a:solidFill>
              </a:rPr>
              <a:t>). </a:t>
            </a:r>
            <a:r>
              <a:rPr lang="en-GB" sz="2200" dirty="0"/>
              <a:t>It is the distance, parallel to the axis, between similar faces of adjacent teeth. It is the same as circular pitch and is therefore denoted by p</a:t>
            </a:r>
            <a:r>
              <a:rPr lang="en-GB" sz="2200" baseline="-25000" dirty="0"/>
              <a:t>c</a:t>
            </a:r>
            <a:r>
              <a:rPr lang="en-GB" sz="2200" dirty="0"/>
              <a:t> . The axial pitch may also be defined as the circular pitch in the plane of rotation or the diametral plane. </a:t>
            </a:r>
            <a:endParaRPr lang="en-GB" sz="2200" dirty="0" smtClean="0"/>
          </a:p>
          <a:p>
            <a:pPr marL="457200" indent="-457200" algn="just">
              <a:lnSpc>
                <a:spcPct val="150000"/>
              </a:lnSpc>
              <a:buAutoNum type="arabicPeriod"/>
            </a:pPr>
            <a:r>
              <a:rPr lang="en-GB" sz="2200" b="1" dirty="0" smtClean="0">
                <a:solidFill>
                  <a:srgbClr val="FF0000"/>
                </a:solidFill>
              </a:rPr>
              <a:t>Normal pitch(p</a:t>
            </a:r>
            <a:r>
              <a:rPr lang="en-GB" sz="2200" b="1" baseline="-25000" dirty="0" smtClean="0">
                <a:solidFill>
                  <a:srgbClr val="FF0000"/>
                </a:solidFill>
              </a:rPr>
              <a:t>N</a:t>
            </a:r>
            <a:r>
              <a:rPr lang="en-GB" sz="2200" b="1" dirty="0" smtClean="0">
                <a:solidFill>
                  <a:srgbClr val="FF0000"/>
                </a:solidFill>
              </a:rPr>
              <a:t>). </a:t>
            </a:r>
            <a:r>
              <a:rPr lang="en-GB" sz="2200" dirty="0"/>
              <a:t>It is the distance between similar faces of adjacent teeth along a helix on the pitch cylinders normal to the teeth. It is denoted by p</a:t>
            </a:r>
            <a:r>
              <a:rPr lang="en-GB" sz="2200" baseline="-25000" dirty="0"/>
              <a:t>N</a:t>
            </a:r>
            <a:r>
              <a:rPr lang="en-GB" sz="2200" dirty="0"/>
              <a:t>. The normal pitch may also be defined as the circular pitch in the normal plane which is a plane perpendicular to the teeth. Mathematically, normal pitch,</a:t>
            </a:r>
          </a:p>
        </p:txBody>
      </p:sp>
      <p:pic>
        <p:nvPicPr>
          <p:cNvPr id="5" name="Picture 4"/>
          <p:cNvPicPr>
            <a:picLocks noChangeAspect="1"/>
          </p:cNvPicPr>
          <p:nvPr/>
        </p:nvPicPr>
        <p:blipFill>
          <a:blip r:embed="rId3"/>
          <a:stretch>
            <a:fillRect/>
          </a:stretch>
        </p:blipFill>
        <p:spPr>
          <a:xfrm>
            <a:off x="5062584" y="5836683"/>
            <a:ext cx="1819275" cy="390525"/>
          </a:xfrm>
          <a:prstGeom prst="rect">
            <a:avLst/>
          </a:prstGeom>
        </p:spPr>
      </p:pic>
    </p:spTree>
    <p:extLst>
      <p:ext uri="{BB962C8B-B14F-4D97-AF65-F5344CB8AC3E}">
        <p14:creationId xmlns:p14="http://schemas.microsoft.com/office/powerpoint/2010/main" val="3324966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40669" y="0"/>
            <a:ext cx="2291846" cy="461665"/>
          </a:xfrm>
          <a:prstGeom prst="rect">
            <a:avLst/>
          </a:prstGeom>
        </p:spPr>
        <p:txBody>
          <a:bodyPr wrap="none">
            <a:spAutoFit/>
          </a:bodyPr>
          <a:lstStyle/>
          <a:p>
            <a:r>
              <a:rPr lang="en-GB" sz="2400" b="1" dirty="0"/>
              <a:t>FORCE ANALYSIS</a:t>
            </a:r>
          </a:p>
        </p:txBody>
      </p:sp>
      <p:pic>
        <p:nvPicPr>
          <p:cNvPr id="3" name="Picture 2"/>
          <p:cNvPicPr>
            <a:picLocks noChangeAspect="1"/>
          </p:cNvPicPr>
          <p:nvPr/>
        </p:nvPicPr>
        <p:blipFill>
          <a:blip r:embed="rId3"/>
          <a:stretch>
            <a:fillRect/>
          </a:stretch>
        </p:blipFill>
        <p:spPr>
          <a:xfrm>
            <a:off x="7287066" y="461665"/>
            <a:ext cx="4774370" cy="5910628"/>
          </a:xfrm>
          <a:prstGeom prst="rect">
            <a:avLst/>
          </a:prstGeom>
        </p:spPr>
      </p:pic>
      <p:sp>
        <p:nvSpPr>
          <p:cNvPr id="4" name="Rectangle 3"/>
          <p:cNvSpPr/>
          <p:nvPr/>
        </p:nvSpPr>
        <p:spPr>
          <a:xfrm>
            <a:off x="262595" y="461665"/>
            <a:ext cx="7573109" cy="1615827"/>
          </a:xfrm>
          <a:prstGeom prst="rect">
            <a:avLst/>
          </a:prstGeom>
        </p:spPr>
        <p:txBody>
          <a:bodyPr wrap="square">
            <a:spAutoFit/>
          </a:bodyPr>
          <a:lstStyle/>
          <a:p>
            <a:pPr algn="just">
              <a:lnSpc>
                <a:spcPct val="150000"/>
              </a:lnSpc>
            </a:pPr>
            <a:r>
              <a:rPr lang="en-GB" sz="2200" dirty="0"/>
              <a:t>The resultant force P acting on the tooth of a helical gear is resolved into three components, P</a:t>
            </a:r>
            <a:r>
              <a:rPr lang="en-GB" sz="2200" baseline="-25000" dirty="0"/>
              <a:t>t</a:t>
            </a:r>
            <a:r>
              <a:rPr lang="en-GB" sz="2200" dirty="0"/>
              <a:t> , P</a:t>
            </a:r>
            <a:r>
              <a:rPr lang="en-GB" sz="2200" baseline="-25000" dirty="0"/>
              <a:t>r</a:t>
            </a:r>
            <a:r>
              <a:rPr lang="en-GB" sz="2200" dirty="0"/>
              <a:t> and P</a:t>
            </a:r>
            <a:r>
              <a:rPr lang="en-GB" sz="2200" baseline="-25000" dirty="0"/>
              <a:t>a</a:t>
            </a:r>
            <a:r>
              <a:rPr lang="en-GB" sz="2200" dirty="0"/>
              <a:t> as shown in </a:t>
            </a:r>
            <a:r>
              <a:rPr lang="en-GB" sz="2200" dirty="0" smtClean="0"/>
              <a:t>Figure (a)</a:t>
            </a:r>
            <a:endParaRPr lang="en-GB" sz="2200" dirty="0"/>
          </a:p>
        </p:txBody>
      </p:sp>
      <p:pic>
        <p:nvPicPr>
          <p:cNvPr id="5" name="Picture 4"/>
          <p:cNvPicPr>
            <a:picLocks noChangeAspect="1"/>
          </p:cNvPicPr>
          <p:nvPr/>
        </p:nvPicPr>
        <p:blipFill>
          <a:blip r:embed="rId4"/>
          <a:stretch>
            <a:fillRect/>
          </a:stretch>
        </p:blipFill>
        <p:spPr>
          <a:xfrm>
            <a:off x="546883" y="2198737"/>
            <a:ext cx="4044036" cy="1022765"/>
          </a:xfrm>
          <a:prstGeom prst="rect">
            <a:avLst/>
          </a:prstGeom>
        </p:spPr>
      </p:pic>
      <p:sp>
        <p:nvSpPr>
          <p:cNvPr id="6" name="Rectangle 5"/>
          <p:cNvSpPr/>
          <p:nvPr/>
        </p:nvSpPr>
        <p:spPr>
          <a:xfrm>
            <a:off x="546883" y="3610033"/>
            <a:ext cx="6096000" cy="1615827"/>
          </a:xfrm>
          <a:prstGeom prst="rect">
            <a:avLst/>
          </a:prstGeom>
        </p:spPr>
        <p:txBody>
          <a:bodyPr>
            <a:spAutoFit/>
          </a:bodyPr>
          <a:lstStyle/>
          <a:p>
            <a:pPr algn="just">
              <a:lnSpc>
                <a:spcPct val="150000"/>
              </a:lnSpc>
            </a:pPr>
            <a:r>
              <a:rPr lang="en-GB" sz="2200" dirty="0"/>
              <a:t>The normal pressure angle </a:t>
            </a:r>
            <a:r>
              <a:rPr lang="en-GB" sz="2200" dirty="0" smtClean="0"/>
              <a:t>(</a:t>
            </a:r>
            <a:r>
              <a:rPr lang="el-GR" sz="2200" dirty="0" smtClean="0"/>
              <a:t>α</a:t>
            </a:r>
            <a:r>
              <a:rPr lang="en-IN" sz="2200" baseline="-25000" dirty="0" smtClean="0"/>
              <a:t>n</a:t>
            </a:r>
            <a:r>
              <a:rPr lang="en-GB" sz="2200" dirty="0" smtClean="0"/>
              <a:t>) </a:t>
            </a:r>
            <a:r>
              <a:rPr lang="en-GB" sz="2200" dirty="0"/>
              <a:t>is in the plane ABC shaded by dots, while helix angle </a:t>
            </a:r>
            <a:r>
              <a:rPr lang="az-Cyrl-AZ" sz="2200" dirty="0" smtClean="0"/>
              <a:t>Ѱ</a:t>
            </a:r>
            <a:r>
              <a:rPr lang="en-GB" sz="2200" dirty="0" smtClean="0"/>
              <a:t> </a:t>
            </a:r>
            <a:r>
              <a:rPr lang="en-GB" sz="2200" dirty="0"/>
              <a:t>is in the lower plane BCD.</a:t>
            </a:r>
          </a:p>
        </p:txBody>
      </p:sp>
    </p:spTree>
    <p:extLst>
      <p:ext uri="{BB962C8B-B14F-4D97-AF65-F5344CB8AC3E}">
        <p14:creationId xmlns:p14="http://schemas.microsoft.com/office/powerpoint/2010/main" val="4275291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18551" y="807865"/>
            <a:ext cx="6507956" cy="5002091"/>
          </a:xfrm>
          <a:prstGeom prst="rect">
            <a:avLst/>
          </a:prstGeom>
        </p:spPr>
      </p:pic>
      <p:pic>
        <p:nvPicPr>
          <p:cNvPr id="3" name="Picture 2"/>
          <p:cNvPicPr>
            <a:picLocks noChangeAspect="1"/>
          </p:cNvPicPr>
          <p:nvPr/>
        </p:nvPicPr>
        <p:blipFill rotWithShape="1">
          <a:blip r:embed="rId3"/>
          <a:srcRect t="71446" r="41659"/>
          <a:stretch/>
        </p:blipFill>
        <p:spPr>
          <a:xfrm>
            <a:off x="7419124" y="582782"/>
            <a:ext cx="4285196" cy="2596517"/>
          </a:xfrm>
          <a:prstGeom prst="rect">
            <a:avLst/>
          </a:prstGeom>
        </p:spPr>
      </p:pic>
      <p:pic>
        <p:nvPicPr>
          <p:cNvPr id="4" name="Picture 3"/>
          <p:cNvPicPr>
            <a:picLocks noChangeAspect="1"/>
          </p:cNvPicPr>
          <p:nvPr/>
        </p:nvPicPr>
        <p:blipFill rotWithShape="1">
          <a:blip r:embed="rId3"/>
          <a:srcRect l="55689" t="71446"/>
          <a:stretch/>
        </p:blipFill>
        <p:spPr>
          <a:xfrm>
            <a:off x="8075796" y="3516922"/>
            <a:ext cx="3628523" cy="2293034"/>
          </a:xfrm>
          <a:prstGeom prst="rect">
            <a:avLst/>
          </a:prstGeom>
        </p:spPr>
      </p:pic>
      <p:grpSp>
        <p:nvGrpSpPr>
          <p:cNvPr id="7" name="Group 6"/>
          <p:cNvGrpSpPr/>
          <p:nvPr/>
        </p:nvGrpSpPr>
        <p:grpSpPr>
          <a:xfrm>
            <a:off x="5978768" y="4035084"/>
            <a:ext cx="1041010" cy="1479451"/>
            <a:chOff x="5978768" y="4035084"/>
            <a:chExt cx="1041010" cy="1479451"/>
          </a:xfrm>
        </p:grpSpPr>
        <p:sp>
          <p:nvSpPr>
            <p:cNvPr id="5" name="Rectangle 4"/>
            <p:cNvSpPr/>
            <p:nvPr/>
          </p:nvSpPr>
          <p:spPr>
            <a:xfrm>
              <a:off x="5978769" y="5092505"/>
              <a:ext cx="1041009" cy="422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p:cNvSpPr/>
            <p:nvPr/>
          </p:nvSpPr>
          <p:spPr>
            <a:xfrm>
              <a:off x="5978768" y="4035084"/>
              <a:ext cx="1041009" cy="422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808749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1154" y="585540"/>
            <a:ext cx="7787645" cy="461665"/>
          </a:xfrm>
          <a:prstGeom prst="rect">
            <a:avLst/>
          </a:prstGeom>
        </p:spPr>
        <p:txBody>
          <a:bodyPr wrap="none">
            <a:spAutoFit/>
          </a:bodyPr>
          <a:lstStyle/>
          <a:p>
            <a:r>
              <a:rPr lang="en-GB" sz="2400" dirty="0"/>
              <a:t>The tangential component is calculated from the relationship</a:t>
            </a:r>
          </a:p>
        </p:txBody>
      </p:sp>
      <p:pic>
        <p:nvPicPr>
          <p:cNvPr id="3" name="Picture 2"/>
          <p:cNvPicPr>
            <a:picLocks noChangeAspect="1"/>
          </p:cNvPicPr>
          <p:nvPr/>
        </p:nvPicPr>
        <p:blipFill>
          <a:blip r:embed="rId2"/>
          <a:stretch>
            <a:fillRect/>
          </a:stretch>
        </p:blipFill>
        <p:spPr>
          <a:xfrm>
            <a:off x="2308347" y="1047205"/>
            <a:ext cx="4627026" cy="1916370"/>
          </a:xfrm>
          <a:prstGeom prst="rect">
            <a:avLst/>
          </a:prstGeom>
        </p:spPr>
      </p:pic>
      <p:pic>
        <p:nvPicPr>
          <p:cNvPr id="4" name="Picture 3"/>
          <p:cNvPicPr>
            <a:picLocks noChangeAspect="1"/>
          </p:cNvPicPr>
          <p:nvPr/>
        </p:nvPicPr>
        <p:blipFill>
          <a:blip r:embed="rId3"/>
          <a:stretch>
            <a:fillRect/>
          </a:stretch>
        </p:blipFill>
        <p:spPr>
          <a:xfrm>
            <a:off x="8048799" y="2547497"/>
            <a:ext cx="3476625" cy="3648075"/>
          </a:xfrm>
          <a:prstGeom prst="rect">
            <a:avLst/>
          </a:prstGeom>
        </p:spPr>
      </p:pic>
    </p:spTree>
    <p:extLst>
      <p:ext uri="{BB962C8B-B14F-4D97-AF65-F5344CB8AC3E}">
        <p14:creationId xmlns:p14="http://schemas.microsoft.com/office/powerpoint/2010/main" val="26266933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76267" y="0"/>
            <a:ext cx="6382901" cy="400110"/>
          </a:xfrm>
          <a:prstGeom prst="rect">
            <a:avLst/>
          </a:prstGeom>
        </p:spPr>
        <p:txBody>
          <a:bodyPr wrap="none">
            <a:spAutoFit/>
          </a:bodyPr>
          <a:lstStyle/>
          <a:p>
            <a:r>
              <a:rPr lang="en-GB" sz="2000" b="1" dirty="0"/>
              <a:t>Formative or Equivalent Number of Teeth for Helical Gears</a:t>
            </a:r>
          </a:p>
        </p:txBody>
      </p:sp>
      <p:pic>
        <p:nvPicPr>
          <p:cNvPr id="3" name="Picture 2"/>
          <p:cNvPicPr>
            <a:picLocks noChangeAspect="1"/>
          </p:cNvPicPr>
          <p:nvPr/>
        </p:nvPicPr>
        <p:blipFill>
          <a:blip r:embed="rId2"/>
          <a:stretch>
            <a:fillRect/>
          </a:stretch>
        </p:blipFill>
        <p:spPr>
          <a:xfrm>
            <a:off x="653707" y="825011"/>
            <a:ext cx="8990723" cy="1650902"/>
          </a:xfrm>
          <a:prstGeom prst="rect">
            <a:avLst/>
          </a:prstGeom>
        </p:spPr>
      </p:pic>
      <p:pic>
        <p:nvPicPr>
          <p:cNvPr id="4" name="Picture 3"/>
          <p:cNvPicPr>
            <a:picLocks noChangeAspect="1"/>
          </p:cNvPicPr>
          <p:nvPr/>
        </p:nvPicPr>
        <p:blipFill>
          <a:blip r:embed="rId3">
            <a:biLevel thresh="50000"/>
          </a:blip>
          <a:stretch>
            <a:fillRect/>
          </a:stretch>
        </p:blipFill>
        <p:spPr>
          <a:xfrm>
            <a:off x="6911255" y="2475913"/>
            <a:ext cx="4695825" cy="3838575"/>
          </a:xfrm>
          <a:prstGeom prst="rect">
            <a:avLst/>
          </a:prstGeom>
        </p:spPr>
      </p:pic>
    </p:spTree>
    <p:extLst>
      <p:ext uri="{BB962C8B-B14F-4D97-AF65-F5344CB8AC3E}">
        <p14:creationId xmlns:p14="http://schemas.microsoft.com/office/powerpoint/2010/main" val="3359279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685</TotalTime>
  <Words>519</Words>
  <Application>Microsoft Office PowerPoint</Application>
  <PresentationFormat>Widescreen</PresentationFormat>
  <Paragraphs>24</Paragraphs>
  <Slides>12</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Doctor_Strange</dc:creator>
  <cp:lastModifiedBy>Doctor_Strange</cp:lastModifiedBy>
  <cp:revision>300</cp:revision>
  <dcterms:created xsi:type="dcterms:W3CDTF">2024-07-27T06:12:03Z</dcterms:created>
  <dcterms:modified xsi:type="dcterms:W3CDTF">2024-10-17T09:11:41Z</dcterms:modified>
</cp:coreProperties>
</file>