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4592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259327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40866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43BB5E-79B0-415D-80FF-A382F1229C04}"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3678003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43BB5E-79B0-415D-80FF-A382F1229C04}" type="datetimeFigureOut">
              <a:rPr lang="en-GB" smtClean="0"/>
              <a:t>17/10/2024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3688201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843BB5E-79B0-415D-80FF-A382F1229C04}" type="datetimeFigureOut">
              <a:rPr lang="en-GB" smtClean="0"/>
              <a:t>17/10/2024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770981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843BB5E-79B0-415D-80FF-A382F1229C04}" type="datetimeFigureOut">
              <a:rPr lang="en-GB" smtClean="0"/>
              <a:t>17/10/2024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4205189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843BB5E-79B0-415D-80FF-A382F1229C04}" type="datetimeFigureOut">
              <a:rPr lang="en-GB" smtClean="0"/>
              <a:t>17/10/2024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930761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43BB5E-79B0-415D-80FF-A382F1229C04}" type="datetimeFigureOut">
              <a:rPr lang="en-GB" smtClean="0"/>
              <a:t>17/10/2024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2318205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17/10/2024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80734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43BB5E-79B0-415D-80FF-A382F1229C04}" type="datetimeFigureOut">
              <a:rPr lang="en-GB" smtClean="0"/>
              <a:t>17/10/2024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2D9052F-3F6B-4C5B-9A75-13E8198A3116}" type="slidenum">
              <a:rPr lang="en-GB" smtClean="0"/>
              <a:t>‹#›</a:t>
            </a:fld>
            <a:endParaRPr lang="en-GB"/>
          </a:p>
        </p:txBody>
      </p:sp>
    </p:spTree>
    <p:extLst>
      <p:ext uri="{BB962C8B-B14F-4D97-AF65-F5344CB8AC3E}">
        <p14:creationId xmlns:p14="http://schemas.microsoft.com/office/powerpoint/2010/main" val="109540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43BB5E-79B0-415D-80FF-A382F1229C04}" type="datetimeFigureOut">
              <a:rPr lang="en-GB" smtClean="0"/>
              <a:t>17/10/2024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9052F-3F6B-4C5B-9A75-13E8198A3116}" type="slidenum">
              <a:rPr lang="en-GB" smtClean="0"/>
              <a:t>‹#›</a:t>
            </a:fld>
            <a:endParaRPr lang="en-GB"/>
          </a:p>
        </p:txBody>
      </p:sp>
    </p:spTree>
    <p:extLst>
      <p:ext uri="{BB962C8B-B14F-4D97-AF65-F5344CB8AC3E}">
        <p14:creationId xmlns:p14="http://schemas.microsoft.com/office/powerpoint/2010/main" val="3681091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38771" y="795253"/>
            <a:ext cx="11114453" cy="1015663"/>
          </a:xfrm>
          <a:prstGeom prst="rect">
            <a:avLst/>
          </a:prstGeom>
          <a:noFill/>
        </p:spPr>
        <p:txBody>
          <a:bodyPr wrap="none" lIns="91440" tIns="45720" rIns="91440" bIns="45720">
            <a:spAutoFit/>
          </a:bodyPr>
          <a:lstStyle/>
          <a:p>
            <a:pPr algn="ctr"/>
            <a:r>
              <a:rPr lang="en-US" sz="6000" b="1" dirty="0" smtClean="0">
                <a:ln w="0"/>
                <a:solidFill>
                  <a:schemeClr val="accent2"/>
                </a:solidFill>
                <a:effectLst>
                  <a:outerShdw blurRad="38100" dist="19050" dir="2700000" algn="tl" rotWithShape="0">
                    <a:schemeClr val="dk1">
                      <a:alpha val="40000"/>
                    </a:schemeClr>
                  </a:outerShdw>
                </a:effectLst>
              </a:rPr>
              <a:t>DESIGN OF MACHINE ELEMENTS-</a:t>
            </a:r>
            <a:r>
              <a:rPr lang="en-US" sz="6000" b="1" dirty="0">
                <a:ln w="0"/>
                <a:solidFill>
                  <a:schemeClr val="accent2"/>
                </a:solidFill>
                <a:effectLst>
                  <a:outerShdw blurRad="38100" dist="19050" dir="2700000" algn="tl" rotWithShape="0">
                    <a:schemeClr val="dk1">
                      <a:alpha val="40000"/>
                    </a:schemeClr>
                  </a:outerShdw>
                </a:effectLst>
              </a:rPr>
              <a:t>I</a:t>
            </a:r>
            <a:r>
              <a:rPr lang="en-US" sz="6000" b="1" dirty="0" smtClean="0">
                <a:ln w="0"/>
                <a:solidFill>
                  <a:schemeClr val="accent2"/>
                </a:solidFill>
                <a:effectLst>
                  <a:outerShdw blurRad="38100" dist="19050" dir="2700000" algn="tl" rotWithShape="0">
                    <a:schemeClr val="dk1">
                      <a:alpha val="40000"/>
                    </a:schemeClr>
                  </a:outerShdw>
                </a:effectLst>
              </a:rPr>
              <a:t>I</a:t>
            </a:r>
            <a:endParaRPr lang="en-GB" sz="6000" b="1" dirty="0">
              <a:ln w="0"/>
              <a:solidFill>
                <a:schemeClr val="accent2"/>
              </a:solidFill>
              <a:effectLst>
                <a:outerShdw blurRad="38100" dist="19050" dir="2700000" algn="tl" rotWithShape="0">
                  <a:schemeClr val="dk1">
                    <a:alpha val="40000"/>
                  </a:schemeClr>
                </a:outerShdw>
              </a:effectLst>
            </a:endParaRPr>
          </a:p>
        </p:txBody>
      </p:sp>
      <p:sp>
        <p:nvSpPr>
          <p:cNvPr id="8" name="Rectangle 7"/>
          <p:cNvSpPr/>
          <p:nvPr/>
        </p:nvSpPr>
        <p:spPr>
          <a:xfrm>
            <a:off x="4438329" y="1810916"/>
            <a:ext cx="3315331" cy="923330"/>
          </a:xfrm>
          <a:prstGeom prst="rect">
            <a:avLst/>
          </a:prstGeom>
        </p:spPr>
        <p:txBody>
          <a:bodyPr wrap="none">
            <a:spAutoFit/>
          </a:bodyPr>
          <a:lstStyle/>
          <a:p>
            <a:pPr algn="ctr"/>
            <a:r>
              <a:rPr lang="en-US" sz="5400" dirty="0" smtClean="0">
                <a:ln w="0"/>
                <a:effectLst>
                  <a:outerShdw blurRad="38100" dist="19050" dir="2700000" algn="tl" rotWithShape="0">
                    <a:schemeClr val="dk1">
                      <a:alpha val="40000"/>
                    </a:schemeClr>
                  </a:outerShdw>
                </a:effectLst>
              </a:rPr>
              <a:t>(BME3102)</a:t>
            </a:r>
            <a:endParaRPr lang="en-GB" sz="5400" dirty="0">
              <a:ln w="0"/>
              <a:effectLst>
                <a:outerShdw blurRad="38100" dist="19050" dir="2700000" algn="tl" rotWithShape="0">
                  <a:schemeClr val="dk1">
                    <a:alpha val="40000"/>
                  </a:schemeClr>
                </a:outerShdw>
              </a:effectLst>
            </a:endParaRPr>
          </a:p>
        </p:txBody>
      </p:sp>
      <p:sp>
        <p:nvSpPr>
          <p:cNvPr id="9" name="Rectangle 8"/>
          <p:cNvSpPr/>
          <p:nvPr/>
        </p:nvSpPr>
        <p:spPr>
          <a:xfrm>
            <a:off x="4257093" y="2946659"/>
            <a:ext cx="3677802" cy="584775"/>
          </a:xfrm>
          <a:prstGeom prst="rect">
            <a:avLst/>
          </a:prstGeom>
        </p:spPr>
        <p:txBody>
          <a:bodyPr wrap="none">
            <a:spAutoFit/>
          </a:bodyPr>
          <a:lstStyle/>
          <a:p>
            <a:pPr algn="ctr"/>
            <a:r>
              <a:rPr lang="en-US" sz="3200" b="1" smtClean="0">
                <a:ln w="0"/>
                <a:solidFill>
                  <a:schemeClr val="accent2"/>
                </a:solidFill>
                <a:effectLst>
                  <a:outerShdw blurRad="38100" dist="19050" dir="2700000" algn="tl" rotWithShape="0">
                    <a:schemeClr val="dk1">
                      <a:alpha val="40000"/>
                    </a:schemeClr>
                  </a:outerShdw>
                </a:effectLst>
              </a:rPr>
              <a:t>Lecture 12 </a:t>
            </a:r>
            <a:r>
              <a:rPr lang="en-US" sz="3200" b="1" dirty="0" smtClean="0">
                <a:ln w="0"/>
                <a:solidFill>
                  <a:schemeClr val="accent2"/>
                </a:solidFill>
                <a:effectLst>
                  <a:outerShdw blurRad="38100" dist="19050" dir="2700000" algn="tl" rotWithShape="0">
                    <a:schemeClr val="dk1">
                      <a:alpha val="40000"/>
                    </a:schemeClr>
                  </a:outerShdw>
                </a:effectLst>
              </a:rPr>
              <a:t>Module 1</a:t>
            </a:r>
            <a:endParaRPr lang="en-GB" sz="3200" b="1" dirty="0">
              <a:ln w="0"/>
              <a:solidFill>
                <a:schemeClr val="accent2"/>
              </a:solidFill>
              <a:effectLst>
                <a:outerShdw blurRad="38100" dist="19050" dir="2700000" algn="tl" rotWithShape="0">
                  <a:schemeClr val="dk1">
                    <a:alpha val="40000"/>
                  </a:schemeClr>
                </a:outerShdw>
              </a:effectLst>
            </a:endParaRPr>
          </a:p>
        </p:txBody>
      </p:sp>
      <p:sp>
        <p:nvSpPr>
          <p:cNvPr id="2" name="TextBox 1"/>
          <p:cNvSpPr txBox="1"/>
          <p:nvPr/>
        </p:nvSpPr>
        <p:spPr>
          <a:xfrm>
            <a:off x="9537889" y="4867421"/>
            <a:ext cx="2654111" cy="1429622"/>
          </a:xfrm>
          <a:prstGeom prst="rect">
            <a:avLst/>
          </a:prstGeom>
          <a:noFill/>
        </p:spPr>
        <p:txBody>
          <a:bodyPr wrap="square" rtlCol="0">
            <a:spAutoFit/>
          </a:bodyPr>
          <a:lstStyle/>
          <a:p>
            <a:pPr>
              <a:lnSpc>
                <a:spcPct val="150000"/>
              </a:lnSpc>
            </a:pPr>
            <a:r>
              <a:rPr lang="en-IN" sz="2000" b="1" dirty="0" smtClean="0"/>
              <a:t>By:</a:t>
            </a:r>
            <a:r>
              <a:rPr lang="en-GB" sz="2000" b="1" dirty="0" smtClean="0"/>
              <a:t>-</a:t>
            </a:r>
          </a:p>
          <a:p>
            <a:pPr>
              <a:lnSpc>
                <a:spcPct val="150000"/>
              </a:lnSpc>
            </a:pPr>
            <a:r>
              <a:rPr lang="en-IN" sz="2000" dirty="0" smtClean="0"/>
              <a:t>Dinesh Kumar</a:t>
            </a:r>
          </a:p>
          <a:p>
            <a:pPr>
              <a:lnSpc>
                <a:spcPct val="150000"/>
              </a:lnSpc>
            </a:pPr>
            <a:r>
              <a:rPr lang="en-IN" sz="2000" dirty="0" smtClean="0"/>
              <a:t>School of Engineering</a:t>
            </a:r>
          </a:p>
        </p:txBody>
      </p:sp>
    </p:spTree>
    <p:extLst>
      <p:ext uri="{BB962C8B-B14F-4D97-AF65-F5344CB8AC3E}">
        <p14:creationId xmlns:p14="http://schemas.microsoft.com/office/powerpoint/2010/main" val="6910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31249" y="833804"/>
            <a:ext cx="11469940" cy="4807340"/>
          </a:xfrm>
          <a:prstGeom prst="rect">
            <a:avLst/>
          </a:prstGeom>
        </p:spPr>
      </p:pic>
    </p:spTree>
    <p:extLst>
      <p:ext uri="{BB962C8B-B14F-4D97-AF65-F5344CB8AC3E}">
        <p14:creationId xmlns:p14="http://schemas.microsoft.com/office/powerpoint/2010/main" val="20448889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45048" y="791600"/>
            <a:ext cx="9893179" cy="4988972"/>
          </a:xfrm>
          <a:prstGeom prst="rect">
            <a:avLst/>
          </a:prstGeom>
        </p:spPr>
      </p:pic>
    </p:spTree>
    <p:extLst>
      <p:ext uri="{BB962C8B-B14F-4D97-AF65-F5344CB8AC3E}">
        <p14:creationId xmlns:p14="http://schemas.microsoft.com/office/powerpoint/2010/main" val="2460928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4385" y="1044892"/>
            <a:ext cx="11514638" cy="1824917"/>
          </a:xfrm>
          <a:prstGeom prst="rect">
            <a:avLst/>
          </a:prstGeom>
        </p:spPr>
      </p:pic>
    </p:spTree>
    <p:extLst>
      <p:ext uri="{BB962C8B-B14F-4D97-AF65-F5344CB8AC3E}">
        <p14:creationId xmlns:p14="http://schemas.microsoft.com/office/powerpoint/2010/main" val="296720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66246" y="0"/>
            <a:ext cx="3336106" cy="461665"/>
          </a:xfrm>
          <a:prstGeom prst="rect">
            <a:avLst/>
          </a:prstGeom>
        </p:spPr>
        <p:txBody>
          <a:bodyPr wrap="none">
            <a:spAutoFit/>
          </a:bodyPr>
          <a:lstStyle/>
          <a:p>
            <a:r>
              <a:rPr lang="en-GB" sz="2400" b="1" dirty="0"/>
              <a:t>Strength of Helical Gears</a:t>
            </a:r>
          </a:p>
        </p:txBody>
      </p:sp>
      <p:sp>
        <p:nvSpPr>
          <p:cNvPr id="3" name="Rectangle 2"/>
          <p:cNvSpPr/>
          <p:nvPr/>
        </p:nvSpPr>
        <p:spPr>
          <a:xfrm>
            <a:off x="164122" y="461665"/>
            <a:ext cx="11737145" cy="2123658"/>
          </a:xfrm>
          <a:prstGeom prst="rect">
            <a:avLst/>
          </a:prstGeom>
        </p:spPr>
        <p:txBody>
          <a:bodyPr wrap="square">
            <a:spAutoFit/>
          </a:bodyPr>
          <a:lstStyle/>
          <a:p>
            <a:pPr algn="just">
              <a:lnSpc>
                <a:spcPct val="150000"/>
              </a:lnSpc>
            </a:pPr>
            <a:r>
              <a:rPr lang="en-GB" sz="2200" dirty="0" smtClean="0"/>
              <a:t>Strength </a:t>
            </a:r>
            <a:r>
              <a:rPr lang="en-GB" sz="2200" dirty="0"/>
              <a:t>of Helical Gears In helical gears, the contact between mating teeth is gradual, starting at one end and moving along the teeth so that at any instant the line of contact runs diagonally across the teeth. Therefore in order to find the strength of helical gears, a modified Lewis equation is used. It is given by</a:t>
            </a:r>
          </a:p>
        </p:txBody>
      </p:sp>
      <p:pic>
        <p:nvPicPr>
          <p:cNvPr id="4" name="Picture 3"/>
          <p:cNvPicPr>
            <a:picLocks noChangeAspect="1"/>
          </p:cNvPicPr>
          <p:nvPr/>
        </p:nvPicPr>
        <p:blipFill>
          <a:blip r:embed="rId2"/>
          <a:stretch>
            <a:fillRect/>
          </a:stretch>
        </p:blipFill>
        <p:spPr>
          <a:xfrm>
            <a:off x="403399" y="2824474"/>
            <a:ext cx="11674663" cy="3182064"/>
          </a:xfrm>
          <a:prstGeom prst="rect">
            <a:avLst/>
          </a:prstGeom>
        </p:spPr>
      </p:pic>
    </p:spTree>
    <p:extLst>
      <p:ext uri="{BB962C8B-B14F-4D97-AF65-F5344CB8AC3E}">
        <p14:creationId xmlns:p14="http://schemas.microsoft.com/office/powerpoint/2010/main" val="108916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444378" y="1209820"/>
            <a:ext cx="10319533" cy="4093699"/>
          </a:xfrm>
          <a:prstGeom prst="rect">
            <a:avLst/>
          </a:prstGeom>
        </p:spPr>
      </p:pic>
    </p:spTree>
    <p:extLst>
      <p:ext uri="{BB962C8B-B14F-4D97-AF65-F5344CB8AC3E}">
        <p14:creationId xmlns:p14="http://schemas.microsoft.com/office/powerpoint/2010/main" val="1252318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68581" y="646087"/>
            <a:ext cx="10233881" cy="5694756"/>
          </a:xfrm>
          <a:prstGeom prst="rect">
            <a:avLst/>
          </a:prstGeom>
        </p:spPr>
      </p:pic>
    </p:spTree>
    <p:extLst>
      <p:ext uri="{BB962C8B-B14F-4D97-AF65-F5344CB8AC3E}">
        <p14:creationId xmlns:p14="http://schemas.microsoft.com/office/powerpoint/2010/main" val="974227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054" y="427615"/>
            <a:ext cx="11849687" cy="2123658"/>
          </a:xfrm>
          <a:prstGeom prst="rect">
            <a:avLst/>
          </a:prstGeom>
        </p:spPr>
        <p:txBody>
          <a:bodyPr wrap="square">
            <a:spAutoFit/>
          </a:bodyPr>
          <a:lstStyle/>
          <a:p>
            <a:pPr algn="just">
              <a:lnSpc>
                <a:spcPct val="150000"/>
              </a:lnSpc>
            </a:pPr>
            <a:r>
              <a:rPr lang="en-GB" sz="2200" dirty="0"/>
              <a:t>A pair of helical gears are to transmit 15 kW. The teeth are 20° stub in diametral plane and have a helix angle of 45°. The pinion runs at </a:t>
            </a:r>
            <a:r>
              <a:rPr lang="en-GB" sz="2200" dirty="0" smtClean="0"/>
              <a:t>10000 </a:t>
            </a:r>
            <a:r>
              <a:rPr lang="en-GB" sz="2200" dirty="0"/>
              <a:t>r.p.m. and has 80 mm pitch diameter. The gear has 320 mm pitch diameter. If the gears are made of cast steel having allowable static strength of 100 MPa; determine a suitable module and face </a:t>
            </a:r>
            <a:r>
              <a:rPr lang="en-GB" sz="2200" dirty="0" smtClean="0"/>
              <a:t>width.</a:t>
            </a:r>
            <a:endParaRPr lang="en-GB" sz="2200" dirty="0"/>
          </a:p>
        </p:txBody>
      </p:sp>
      <p:pic>
        <p:nvPicPr>
          <p:cNvPr id="3" name="Picture 2"/>
          <p:cNvPicPr>
            <a:picLocks noChangeAspect="1"/>
          </p:cNvPicPr>
          <p:nvPr/>
        </p:nvPicPr>
        <p:blipFill>
          <a:blip r:embed="rId2"/>
          <a:stretch>
            <a:fillRect/>
          </a:stretch>
        </p:blipFill>
        <p:spPr>
          <a:xfrm>
            <a:off x="2383959" y="3623456"/>
            <a:ext cx="7381875" cy="2762250"/>
          </a:xfrm>
          <a:prstGeom prst="rect">
            <a:avLst/>
          </a:prstGeom>
        </p:spPr>
      </p:pic>
    </p:spTree>
    <p:extLst>
      <p:ext uri="{BB962C8B-B14F-4D97-AF65-F5344CB8AC3E}">
        <p14:creationId xmlns:p14="http://schemas.microsoft.com/office/powerpoint/2010/main" val="170361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77336" y="740385"/>
            <a:ext cx="10398516" cy="3588220"/>
          </a:xfrm>
          <a:prstGeom prst="rect">
            <a:avLst/>
          </a:prstGeom>
        </p:spPr>
      </p:pic>
      <p:pic>
        <p:nvPicPr>
          <p:cNvPr id="3" name="Picture 2"/>
          <p:cNvPicPr>
            <a:picLocks noChangeAspect="1"/>
          </p:cNvPicPr>
          <p:nvPr/>
        </p:nvPicPr>
        <p:blipFill>
          <a:blip r:embed="rId3"/>
          <a:stretch>
            <a:fillRect/>
          </a:stretch>
        </p:blipFill>
        <p:spPr>
          <a:xfrm>
            <a:off x="481305" y="4328605"/>
            <a:ext cx="11565804" cy="1769745"/>
          </a:xfrm>
          <a:prstGeom prst="rect">
            <a:avLst/>
          </a:prstGeom>
        </p:spPr>
      </p:pic>
    </p:spTree>
    <p:extLst>
      <p:ext uri="{BB962C8B-B14F-4D97-AF65-F5344CB8AC3E}">
        <p14:creationId xmlns:p14="http://schemas.microsoft.com/office/powerpoint/2010/main" val="520484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65955" y="830506"/>
            <a:ext cx="10769002" cy="3052177"/>
          </a:xfrm>
          <a:prstGeom prst="rect">
            <a:avLst/>
          </a:prstGeom>
        </p:spPr>
      </p:pic>
    </p:spTree>
    <p:extLst>
      <p:ext uri="{BB962C8B-B14F-4D97-AF65-F5344CB8AC3E}">
        <p14:creationId xmlns:p14="http://schemas.microsoft.com/office/powerpoint/2010/main" val="30389422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135987" y="349742"/>
                <a:ext cx="11877822" cy="2864630"/>
              </a:xfrm>
              <a:prstGeom prst="rect">
                <a:avLst/>
              </a:prstGeom>
            </p:spPr>
            <p:txBody>
              <a:bodyPr wrap="square">
                <a:spAutoFit/>
              </a:bodyPr>
              <a:lstStyle/>
              <a:p>
                <a:pPr algn="just">
                  <a:lnSpc>
                    <a:spcPct val="150000"/>
                  </a:lnSpc>
                </a:pPr>
                <a:r>
                  <a:rPr lang="en-GB" sz="2200" dirty="0" smtClean="0"/>
                  <a:t>A helical cast steel gear with 30° helix angle has to transmit 35 kW at 1500 r.p.m. If the gear has 24 teeth, determine the necessary module, pitch diameter and face width for 20° full depth teeth. The static stress for cast steel may be taken as 56 MPa. The width of face may be taken as 3 times the normal pitch. What would be the end thrust on the gear? The tooth factor for 20° full depth involute gear may be taken as </a:t>
                </a:r>
                <a14:m>
                  <m:oMath xmlns:m="http://schemas.openxmlformats.org/officeDocument/2006/math">
                    <m:r>
                      <a:rPr lang="en-IN" sz="2200" b="0" i="1" smtClean="0">
                        <a:latin typeface="Cambria Math" panose="02040503050406030204" pitchFamily="18" charset="0"/>
                      </a:rPr>
                      <m:t>0.154−</m:t>
                    </m:r>
                    <m:f>
                      <m:fPr>
                        <m:ctrlPr>
                          <a:rPr lang="en-IN" sz="2200" b="0" i="1" smtClean="0">
                            <a:latin typeface="Cambria Math" panose="02040503050406030204" pitchFamily="18" charset="0"/>
                          </a:rPr>
                        </m:ctrlPr>
                      </m:fPr>
                      <m:num>
                        <m:r>
                          <a:rPr lang="en-IN" sz="2200" b="0" i="1" smtClean="0">
                            <a:latin typeface="Cambria Math" panose="02040503050406030204" pitchFamily="18" charset="0"/>
                          </a:rPr>
                          <m:t>0.912</m:t>
                        </m:r>
                      </m:num>
                      <m:den>
                        <m:sSub>
                          <m:sSubPr>
                            <m:ctrlPr>
                              <a:rPr lang="en-IN" sz="2200" b="0" i="1" smtClean="0">
                                <a:latin typeface="Cambria Math" panose="02040503050406030204" pitchFamily="18" charset="0"/>
                              </a:rPr>
                            </m:ctrlPr>
                          </m:sSubPr>
                          <m:e>
                            <m:r>
                              <a:rPr lang="en-IN" sz="2200" b="0" i="1" smtClean="0">
                                <a:latin typeface="Cambria Math" panose="02040503050406030204" pitchFamily="18" charset="0"/>
                              </a:rPr>
                              <m:t>𝑇</m:t>
                            </m:r>
                          </m:e>
                          <m:sub>
                            <m:r>
                              <a:rPr lang="en-IN" sz="2200" b="0" i="1" smtClean="0">
                                <a:latin typeface="Cambria Math" panose="02040503050406030204" pitchFamily="18" charset="0"/>
                              </a:rPr>
                              <m:t>𝐸</m:t>
                            </m:r>
                          </m:sub>
                        </m:sSub>
                      </m:den>
                    </m:f>
                  </m:oMath>
                </a14:m>
                <a:r>
                  <a:rPr lang="en-GB" sz="2200" dirty="0" smtClean="0"/>
                  <a:t>where </a:t>
                </a:r>
                <a:r>
                  <a:rPr lang="en-GB" sz="2200" dirty="0"/>
                  <a:t>T</a:t>
                </a:r>
                <a:r>
                  <a:rPr lang="en-GB" sz="2200" baseline="-25000" dirty="0"/>
                  <a:t>E</a:t>
                </a:r>
                <a:r>
                  <a:rPr lang="en-GB" sz="2200" dirty="0"/>
                  <a:t> represents the equivalent number of teeth.</a:t>
                </a:r>
              </a:p>
            </p:txBody>
          </p:sp>
        </mc:Choice>
        <mc:Fallback>
          <p:sp>
            <p:nvSpPr>
              <p:cNvPr id="2" name="Rectangle 1"/>
              <p:cNvSpPr>
                <a:spLocks noRot="1" noChangeAspect="1" noMove="1" noResize="1" noEditPoints="1" noAdjustHandles="1" noChangeArrowheads="1" noChangeShapeType="1" noTextEdit="1"/>
              </p:cNvSpPr>
              <p:nvPr/>
            </p:nvSpPr>
            <p:spPr>
              <a:xfrm>
                <a:off x="135987" y="349742"/>
                <a:ext cx="11877822" cy="2864630"/>
              </a:xfrm>
              <a:prstGeom prst="rect">
                <a:avLst/>
              </a:prstGeom>
              <a:blipFill rotWithShape="0">
                <a:blip r:embed="rId2"/>
                <a:stretch>
                  <a:fillRect l="-667" r="-616"/>
                </a:stretch>
              </a:blipFill>
            </p:spPr>
            <p:txBody>
              <a:bodyPr/>
              <a:lstStyle/>
              <a:p>
                <a:r>
                  <a:rPr lang="en-GB">
                    <a:noFill/>
                  </a:rPr>
                  <a:t> </a:t>
                </a:r>
              </a:p>
            </p:txBody>
          </p:sp>
        </mc:Fallback>
      </mc:AlternateContent>
      <p:pic>
        <p:nvPicPr>
          <p:cNvPr id="4" name="Picture 3"/>
          <p:cNvPicPr>
            <a:picLocks noChangeAspect="1"/>
          </p:cNvPicPr>
          <p:nvPr/>
        </p:nvPicPr>
        <p:blipFill>
          <a:blip r:embed="rId3"/>
          <a:stretch>
            <a:fillRect/>
          </a:stretch>
        </p:blipFill>
        <p:spPr>
          <a:xfrm>
            <a:off x="565051" y="3364817"/>
            <a:ext cx="11019693" cy="2857500"/>
          </a:xfrm>
          <a:prstGeom prst="rect">
            <a:avLst/>
          </a:prstGeom>
        </p:spPr>
      </p:pic>
    </p:spTree>
    <p:extLst>
      <p:ext uri="{BB962C8B-B14F-4D97-AF65-F5344CB8AC3E}">
        <p14:creationId xmlns:p14="http://schemas.microsoft.com/office/powerpoint/2010/main" val="456848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20748" y="752767"/>
            <a:ext cx="12071252" cy="5240069"/>
          </a:xfrm>
          <a:prstGeom prst="rect">
            <a:avLst/>
          </a:prstGeom>
        </p:spPr>
      </p:pic>
    </p:spTree>
    <p:extLst>
      <p:ext uri="{BB962C8B-B14F-4D97-AF65-F5344CB8AC3E}">
        <p14:creationId xmlns:p14="http://schemas.microsoft.com/office/powerpoint/2010/main" val="2110180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503</TotalTime>
  <Words>255</Words>
  <Application>Microsoft Office PowerPoint</Application>
  <PresentationFormat>Widescreen</PresentationFormat>
  <Paragraphs>10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Cambria Math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Doctor_Strange</dc:creator>
  <cp:lastModifiedBy>Doctor_Strange</cp:lastModifiedBy>
  <cp:revision>278</cp:revision>
  <dcterms:created xsi:type="dcterms:W3CDTF">2024-07-27T06:12:03Z</dcterms:created>
  <dcterms:modified xsi:type="dcterms:W3CDTF">2024-10-17T11:33:59Z</dcterms:modified>
</cp:coreProperties>
</file>