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7F3B16-875C-44D4-AEC1-438F0E13B027}"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GB"/>
        </a:p>
      </dgm:t>
    </dgm:pt>
    <dgm:pt modelId="{BC83EF7C-5DFE-42BE-90B2-339A86D0C2CA}">
      <dgm:prSet phldrT="[Text]"/>
      <dgm:spPr/>
      <dgm:t>
        <a:bodyPr/>
        <a:lstStyle/>
        <a:p>
          <a:r>
            <a:rPr lang="en-IN" dirty="0" smtClean="0"/>
            <a:t>Bearing</a:t>
          </a:r>
          <a:endParaRPr lang="en-GB" dirty="0"/>
        </a:p>
      </dgm:t>
    </dgm:pt>
    <dgm:pt modelId="{5B8BA038-C159-4209-A827-482472629702}" type="parTrans" cxnId="{8F23B667-4ED6-4577-B432-8627D5F0713C}">
      <dgm:prSet/>
      <dgm:spPr/>
      <dgm:t>
        <a:bodyPr/>
        <a:lstStyle/>
        <a:p>
          <a:endParaRPr lang="en-GB"/>
        </a:p>
      </dgm:t>
    </dgm:pt>
    <dgm:pt modelId="{7C38FA97-DEF3-4833-BAF8-D2F73AE419F3}" type="sibTrans" cxnId="{8F23B667-4ED6-4577-B432-8627D5F0713C}">
      <dgm:prSet/>
      <dgm:spPr/>
      <dgm:t>
        <a:bodyPr/>
        <a:lstStyle/>
        <a:p>
          <a:endParaRPr lang="en-GB"/>
        </a:p>
      </dgm:t>
    </dgm:pt>
    <dgm:pt modelId="{F6BAD764-A732-4AB5-9F25-D381665819E7}">
      <dgm:prSet phldrT="[Text]"/>
      <dgm:spPr/>
      <dgm:t>
        <a:bodyPr/>
        <a:lstStyle/>
        <a:p>
          <a:r>
            <a:rPr lang="en-IN" dirty="0" smtClean="0"/>
            <a:t>Radial Thrust Bearing</a:t>
          </a:r>
          <a:endParaRPr lang="en-GB" dirty="0"/>
        </a:p>
      </dgm:t>
    </dgm:pt>
    <dgm:pt modelId="{D831292B-839A-4C46-9E90-EC8B4C0359F7}" type="parTrans" cxnId="{EEBED827-257F-4BE0-8688-83809808661B}">
      <dgm:prSet/>
      <dgm:spPr/>
      <dgm:t>
        <a:bodyPr/>
        <a:lstStyle/>
        <a:p>
          <a:endParaRPr lang="en-GB"/>
        </a:p>
      </dgm:t>
    </dgm:pt>
    <dgm:pt modelId="{496A3FB1-0C07-43AB-A7D5-98F843B78A24}" type="sibTrans" cxnId="{EEBED827-257F-4BE0-8688-83809808661B}">
      <dgm:prSet/>
      <dgm:spPr/>
      <dgm:t>
        <a:bodyPr/>
        <a:lstStyle/>
        <a:p>
          <a:endParaRPr lang="en-GB"/>
        </a:p>
      </dgm:t>
    </dgm:pt>
    <dgm:pt modelId="{B43F191A-78B4-41E2-826C-7D0DB159AFFF}">
      <dgm:prSet phldrT="[Text]"/>
      <dgm:spPr/>
      <dgm:t>
        <a:bodyPr/>
        <a:lstStyle/>
        <a:p>
          <a:r>
            <a:rPr lang="en-IN" dirty="0" smtClean="0"/>
            <a:t>Axial Thrust Bearing</a:t>
          </a:r>
          <a:endParaRPr lang="en-GB" dirty="0"/>
        </a:p>
      </dgm:t>
    </dgm:pt>
    <dgm:pt modelId="{5A961360-E526-4E92-B63C-636FFE63010E}" type="parTrans" cxnId="{AE2A18F5-3AA2-43A3-8B14-68079172FCF7}">
      <dgm:prSet/>
      <dgm:spPr/>
      <dgm:t>
        <a:bodyPr/>
        <a:lstStyle/>
        <a:p>
          <a:endParaRPr lang="en-GB"/>
        </a:p>
      </dgm:t>
    </dgm:pt>
    <dgm:pt modelId="{204DD3ED-7C62-47D8-B97B-C3FD55FE5C24}" type="sibTrans" cxnId="{AE2A18F5-3AA2-43A3-8B14-68079172FCF7}">
      <dgm:prSet/>
      <dgm:spPr/>
      <dgm:t>
        <a:bodyPr/>
        <a:lstStyle/>
        <a:p>
          <a:endParaRPr lang="en-GB"/>
        </a:p>
      </dgm:t>
    </dgm:pt>
    <dgm:pt modelId="{61D95ED3-77EA-4D79-854A-78F3844E0F02}" type="pres">
      <dgm:prSet presAssocID="{F27F3B16-875C-44D4-AEC1-438F0E13B027}" presName="Name0" presStyleCnt="0">
        <dgm:presLayoutVars>
          <dgm:chPref val="1"/>
          <dgm:dir/>
          <dgm:animOne val="branch"/>
          <dgm:animLvl val="lvl"/>
          <dgm:resizeHandles val="exact"/>
        </dgm:presLayoutVars>
      </dgm:prSet>
      <dgm:spPr/>
      <dgm:t>
        <a:bodyPr/>
        <a:lstStyle/>
        <a:p>
          <a:endParaRPr lang="en-GB"/>
        </a:p>
      </dgm:t>
    </dgm:pt>
    <dgm:pt modelId="{49593356-3F30-4A31-942F-EF30479F3C31}" type="pres">
      <dgm:prSet presAssocID="{BC83EF7C-5DFE-42BE-90B2-339A86D0C2CA}" presName="root1" presStyleCnt="0"/>
      <dgm:spPr/>
    </dgm:pt>
    <dgm:pt modelId="{637B03D1-0B4B-4673-B792-33A25F4B279B}" type="pres">
      <dgm:prSet presAssocID="{BC83EF7C-5DFE-42BE-90B2-339A86D0C2CA}" presName="LevelOneTextNode" presStyleLbl="node0" presStyleIdx="0" presStyleCnt="1">
        <dgm:presLayoutVars>
          <dgm:chPref val="3"/>
        </dgm:presLayoutVars>
      </dgm:prSet>
      <dgm:spPr/>
      <dgm:t>
        <a:bodyPr/>
        <a:lstStyle/>
        <a:p>
          <a:endParaRPr lang="en-GB"/>
        </a:p>
      </dgm:t>
    </dgm:pt>
    <dgm:pt modelId="{5B7BD828-E93E-4EBD-BCFE-4DDFFA21CDAF}" type="pres">
      <dgm:prSet presAssocID="{BC83EF7C-5DFE-42BE-90B2-339A86D0C2CA}" presName="level2hierChild" presStyleCnt="0"/>
      <dgm:spPr/>
    </dgm:pt>
    <dgm:pt modelId="{70024A7F-95BD-47B4-A8A5-E708F30418EE}" type="pres">
      <dgm:prSet presAssocID="{D831292B-839A-4C46-9E90-EC8B4C0359F7}" presName="conn2-1" presStyleLbl="parChTrans1D2" presStyleIdx="0" presStyleCnt="2"/>
      <dgm:spPr/>
      <dgm:t>
        <a:bodyPr/>
        <a:lstStyle/>
        <a:p>
          <a:endParaRPr lang="en-GB"/>
        </a:p>
      </dgm:t>
    </dgm:pt>
    <dgm:pt modelId="{72BF5CDA-6864-4328-93A6-A686C1EF3737}" type="pres">
      <dgm:prSet presAssocID="{D831292B-839A-4C46-9E90-EC8B4C0359F7}" presName="connTx" presStyleLbl="parChTrans1D2" presStyleIdx="0" presStyleCnt="2"/>
      <dgm:spPr/>
      <dgm:t>
        <a:bodyPr/>
        <a:lstStyle/>
        <a:p>
          <a:endParaRPr lang="en-GB"/>
        </a:p>
      </dgm:t>
    </dgm:pt>
    <dgm:pt modelId="{1797508A-F0FC-4570-ACDF-EC7B18CF3991}" type="pres">
      <dgm:prSet presAssocID="{F6BAD764-A732-4AB5-9F25-D381665819E7}" presName="root2" presStyleCnt="0"/>
      <dgm:spPr/>
    </dgm:pt>
    <dgm:pt modelId="{ADAC0723-44E3-4645-BD26-57924167A512}" type="pres">
      <dgm:prSet presAssocID="{F6BAD764-A732-4AB5-9F25-D381665819E7}" presName="LevelTwoTextNode" presStyleLbl="node2" presStyleIdx="0" presStyleCnt="2">
        <dgm:presLayoutVars>
          <dgm:chPref val="3"/>
        </dgm:presLayoutVars>
      </dgm:prSet>
      <dgm:spPr/>
      <dgm:t>
        <a:bodyPr/>
        <a:lstStyle/>
        <a:p>
          <a:endParaRPr lang="en-GB"/>
        </a:p>
      </dgm:t>
    </dgm:pt>
    <dgm:pt modelId="{60D9BFAC-C60A-4849-AF1D-015B71FF0BEC}" type="pres">
      <dgm:prSet presAssocID="{F6BAD764-A732-4AB5-9F25-D381665819E7}" presName="level3hierChild" presStyleCnt="0"/>
      <dgm:spPr/>
    </dgm:pt>
    <dgm:pt modelId="{A27B9BB6-5DE7-4908-96F6-D37D4758D903}" type="pres">
      <dgm:prSet presAssocID="{5A961360-E526-4E92-B63C-636FFE63010E}" presName="conn2-1" presStyleLbl="parChTrans1D2" presStyleIdx="1" presStyleCnt="2"/>
      <dgm:spPr/>
      <dgm:t>
        <a:bodyPr/>
        <a:lstStyle/>
        <a:p>
          <a:endParaRPr lang="en-GB"/>
        </a:p>
      </dgm:t>
    </dgm:pt>
    <dgm:pt modelId="{AF9A6D93-9828-4583-BBFE-062700792A03}" type="pres">
      <dgm:prSet presAssocID="{5A961360-E526-4E92-B63C-636FFE63010E}" presName="connTx" presStyleLbl="parChTrans1D2" presStyleIdx="1" presStyleCnt="2"/>
      <dgm:spPr/>
      <dgm:t>
        <a:bodyPr/>
        <a:lstStyle/>
        <a:p>
          <a:endParaRPr lang="en-GB"/>
        </a:p>
      </dgm:t>
    </dgm:pt>
    <dgm:pt modelId="{AC62B850-37B1-436D-B050-3F9E9BB67793}" type="pres">
      <dgm:prSet presAssocID="{B43F191A-78B4-41E2-826C-7D0DB159AFFF}" presName="root2" presStyleCnt="0"/>
      <dgm:spPr/>
    </dgm:pt>
    <dgm:pt modelId="{840C1CBD-9B34-4535-B3FF-A89C692B40D5}" type="pres">
      <dgm:prSet presAssocID="{B43F191A-78B4-41E2-826C-7D0DB159AFFF}" presName="LevelTwoTextNode" presStyleLbl="node2" presStyleIdx="1" presStyleCnt="2">
        <dgm:presLayoutVars>
          <dgm:chPref val="3"/>
        </dgm:presLayoutVars>
      </dgm:prSet>
      <dgm:spPr/>
      <dgm:t>
        <a:bodyPr/>
        <a:lstStyle/>
        <a:p>
          <a:endParaRPr lang="en-GB"/>
        </a:p>
      </dgm:t>
    </dgm:pt>
    <dgm:pt modelId="{1CEA8481-0C43-4CD2-9C6B-56B8560049B1}" type="pres">
      <dgm:prSet presAssocID="{B43F191A-78B4-41E2-826C-7D0DB159AFFF}" presName="level3hierChild" presStyleCnt="0"/>
      <dgm:spPr/>
    </dgm:pt>
  </dgm:ptLst>
  <dgm:cxnLst>
    <dgm:cxn modelId="{A37753DD-C3AF-4133-8D0B-E4AC81EBFD5B}" type="presOf" srcId="{D831292B-839A-4C46-9E90-EC8B4C0359F7}" destId="{72BF5CDA-6864-4328-93A6-A686C1EF3737}" srcOrd="1" destOrd="0" presId="urn:microsoft.com/office/officeart/2008/layout/HorizontalMultiLevelHierarchy"/>
    <dgm:cxn modelId="{6E96F451-C7E6-409D-BD39-7F1C974D6F8C}" type="presOf" srcId="{F27F3B16-875C-44D4-AEC1-438F0E13B027}" destId="{61D95ED3-77EA-4D79-854A-78F3844E0F02}" srcOrd="0" destOrd="0" presId="urn:microsoft.com/office/officeart/2008/layout/HorizontalMultiLevelHierarchy"/>
    <dgm:cxn modelId="{A7EE94A8-675C-4C08-B1E5-4D1385871E57}" type="presOf" srcId="{5A961360-E526-4E92-B63C-636FFE63010E}" destId="{AF9A6D93-9828-4583-BBFE-062700792A03}" srcOrd="1" destOrd="0" presId="urn:microsoft.com/office/officeart/2008/layout/HorizontalMultiLevelHierarchy"/>
    <dgm:cxn modelId="{AE2A18F5-3AA2-43A3-8B14-68079172FCF7}" srcId="{BC83EF7C-5DFE-42BE-90B2-339A86D0C2CA}" destId="{B43F191A-78B4-41E2-826C-7D0DB159AFFF}" srcOrd="1" destOrd="0" parTransId="{5A961360-E526-4E92-B63C-636FFE63010E}" sibTransId="{204DD3ED-7C62-47D8-B97B-C3FD55FE5C24}"/>
    <dgm:cxn modelId="{E7FE49A8-651C-4482-BB73-A921669CDA48}" type="presOf" srcId="{B43F191A-78B4-41E2-826C-7D0DB159AFFF}" destId="{840C1CBD-9B34-4535-B3FF-A89C692B40D5}" srcOrd="0" destOrd="0" presId="urn:microsoft.com/office/officeart/2008/layout/HorizontalMultiLevelHierarchy"/>
    <dgm:cxn modelId="{EEBED827-257F-4BE0-8688-83809808661B}" srcId="{BC83EF7C-5DFE-42BE-90B2-339A86D0C2CA}" destId="{F6BAD764-A732-4AB5-9F25-D381665819E7}" srcOrd="0" destOrd="0" parTransId="{D831292B-839A-4C46-9E90-EC8B4C0359F7}" sibTransId="{496A3FB1-0C07-43AB-A7D5-98F843B78A24}"/>
    <dgm:cxn modelId="{67771999-ACCE-475B-9124-CB8C6F30F62D}" type="presOf" srcId="{F6BAD764-A732-4AB5-9F25-D381665819E7}" destId="{ADAC0723-44E3-4645-BD26-57924167A512}" srcOrd="0" destOrd="0" presId="urn:microsoft.com/office/officeart/2008/layout/HorizontalMultiLevelHierarchy"/>
    <dgm:cxn modelId="{6C293228-F58E-49F7-ACD1-4E843F0D54A0}" type="presOf" srcId="{D831292B-839A-4C46-9E90-EC8B4C0359F7}" destId="{70024A7F-95BD-47B4-A8A5-E708F30418EE}" srcOrd="0" destOrd="0" presId="urn:microsoft.com/office/officeart/2008/layout/HorizontalMultiLevelHierarchy"/>
    <dgm:cxn modelId="{378B1E5F-F08A-41C1-BDD0-FBC306DDDCC9}" type="presOf" srcId="{5A961360-E526-4E92-B63C-636FFE63010E}" destId="{A27B9BB6-5DE7-4908-96F6-D37D4758D903}" srcOrd="0" destOrd="0" presId="urn:microsoft.com/office/officeart/2008/layout/HorizontalMultiLevelHierarchy"/>
    <dgm:cxn modelId="{8F23B667-4ED6-4577-B432-8627D5F0713C}" srcId="{F27F3B16-875C-44D4-AEC1-438F0E13B027}" destId="{BC83EF7C-5DFE-42BE-90B2-339A86D0C2CA}" srcOrd="0" destOrd="0" parTransId="{5B8BA038-C159-4209-A827-482472629702}" sibTransId="{7C38FA97-DEF3-4833-BAF8-D2F73AE419F3}"/>
    <dgm:cxn modelId="{C2C6092E-6759-4D90-95CB-F0C47EB1C5BF}" type="presOf" srcId="{BC83EF7C-5DFE-42BE-90B2-339A86D0C2CA}" destId="{637B03D1-0B4B-4673-B792-33A25F4B279B}" srcOrd="0" destOrd="0" presId="urn:microsoft.com/office/officeart/2008/layout/HorizontalMultiLevelHierarchy"/>
    <dgm:cxn modelId="{8CCFA5C8-0D71-45B9-B8AB-06266078469C}" type="presParOf" srcId="{61D95ED3-77EA-4D79-854A-78F3844E0F02}" destId="{49593356-3F30-4A31-942F-EF30479F3C31}" srcOrd="0" destOrd="0" presId="urn:microsoft.com/office/officeart/2008/layout/HorizontalMultiLevelHierarchy"/>
    <dgm:cxn modelId="{6497A8F3-60E2-42A3-8F56-DCADFB36C57F}" type="presParOf" srcId="{49593356-3F30-4A31-942F-EF30479F3C31}" destId="{637B03D1-0B4B-4673-B792-33A25F4B279B}" srcOrd="0" destOrd="0" presId="urn:microsoft.com/office/officeart/2008/layout/HorizontalMultiLevelHierarchy"/>
    <dgm:cxn modelId="{6E3FEA3A-2B3E-443F-A27C-8228FA5D6E36}" type="presParOf" srcId="{49593356-3F30-4A31-942F-EF30479F3C31}" destId="{5B7BD828-E93E-4EBD-BCFE-4DDFFA21CDAF}" srcOrd="1" destOrd="0" presId="urn:microsoft.com/office/officeart/2008/layout/HorizontalMultiLevelHierarchy"/>
    <dgm:cxn modelId="{223BB341-74C9-4D08-A107-EDC066D0FCA1}" type="presParOf" srcId="{5B7BD828-E93E-4EBD-BCFE-4DDFFA21CDAF}" destId="{70024A7F-95BD-47B4-A8A5-E708F30418EE}" srcOrd="0" destOrd="0" presId="urn:microsoft.com/office/officeart/2008/layout/HorizontalMultiLevelHierarchy"/>
    <dgm:cxn modelId="{3181AE87-20F4-4F01-89BC-3397F41713B7}" type="presParOf" srcId="{70024A7F-95BD-47B4-A8A5-E708F30418EE}" destId="{72BF5CDA-6864-4328-93A6-A686C1EF3737}" srcOrd="0" destOrd="0" presId="urn:microsoft.com/office/officeart/2008/layout/HorizontalMultiLevelHierarchy"/>
    <dgm:cxn modelId="{4D0D756F-C1B2-4B9A-B15F-57442F4C915B}" type="presParOf" srcId="{5B7BD828-E93E-4EBD-BCFE-4DDFFA21CDAF}" destId="{1797508A-F0FC-4570-ACDF-EC7B18CF3991}" srcOrd="1" destOrd="0" presId="urn:microsoft.com/office/officeart/2008/layout/HorizontalMultiLevelHierarchy"/>
    <dgm:cxn modelId="{CD1601A7-7C13-4EBF-938F-CE005DB81EC5}" type="presParOf" srcId="{1797508A-F0FC-4570-ACDF-EC7B18CF3991}" destId="{ADAC0723-44E3-4645-BD26-57924167A512}" srcOrd="0" destOrd="0" presId="urn:microsoft.com/office/officeart/2008/layout/HorizontalMultiLevelHierarchy"/>
    <dgm:cxn modelId="{C38E3CF6-E15A-4F69-8A6A-1998A8E9F5BF}" type="presParOf" srcId="{1797508A-F0FC-4570-ACDF-EC7B18CF3991}" destId="{60D9BFAC-C60A-4849-AF1D-015B71FF0BEC}" srcOrd="1" destOrd="0" presId="urn:microsoft.com/office/officeart/2008/layout/HorizontalMultiLevelHierarchy"/>
    <dgm:cxn modelId="{F8294CB1-8922-4417-9D8C-1F18F90E60E0}" type="presParOf" srcId="{5B7BD828-E93E-4EBD-BCFE-4DDFFA21CDAF}" destId="{A27B9BB6-5DE7-4908-96F6-D37D4758D903}" srcOrd="2" destOrd="0" presId="urn:microsoft.com/office/officeart/2008/layout/HorizontalMultiLevelHierarchy"/>
    <dgm:cxn modelId="{E84D3B77-E6AA-40BD-84AE-3DCB0C0C348A}" type="presParOf" srcId="{A27B9BB6-5DE7-4908-96F6-D37D4758D903}" destId="{AF9A6D93-9828-4583-BBFE-062700792A03}" srcOrd="0" destOrd="0" presId="urn:microsoft.com/office/officeart/2008/layout/HorizontalMultiLevelHierarchy"/>
    <dgm:cxn modelId="{28CB3A52-7A21-4548-A513-B8E0B03912D6}" type="presParOf" srcId="{5B7BD828-E93E-4EBD-BCFE-4DDFFA21CDAF}" destId="{AC62B850-37B1-436D-B050-3F9E9BB67793}" srcOrd="3" destOrd="0" presId="urn:microsoft.com/office/officeart/2008/layout/HorizontalMultiLevelHierarchy"/>
    <dgm:cxn modelId="{C7DB6571-11E9-45AC-BC03-54B009949F17}" type="presParOf" srcId="{AC62B850-37B1-436D-B050-3F9E9BB67793}" destId="{840C1CBD-9B34-4535-B3FF-A89C692B40D5}" srcOrd="0" destOrd="0" presId="urn:microsoft.com/office/officeart/2008/layout/HorizontalMultiLevelHierarchy"/>
    <dgm:cxn modelId="{7CC236D5-9CF2-446E-914D-860094A18968}" type="presParOf" srcId="{AC62B850-37B1-436D-B050-3F9E9BB67793}" destId="{1CEA8481-0C43-4CD2-9C6B-56B8560049B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B9BB6-5DE7-4908-96F6-D37D4758D903}">
      <dsp:nvSpPr>
        <dsp:cNvPr id="0" name=""/>
        <dsp:cNvSpPr/>
      </dsp:nvSpPr>
      <dsp:spPr>
        <a:xfrm>
          <a:off x="1492788" y="2471289"/>
          <a:ext cx="616043" cy="586931"/>
        </a:xfrm>
        <a:custGeom>
          <a:avLst/>
          <a:gdLst/>
          <a:ahLst/>
          <a:cxnLst/>
          <a:rect l="0" t="0" r="0" b="0"/>
          <a:pathLst>
            <a:path>
              <a:moveTo>
                <a:pt x="0" y="0"/>
              </a:moveTo>
              <a:lnTo>
                <a:pt x="308021" y="0"/>
              </a:lnTo>
              <a:lnTo>
                <a:pt x="308021" y="586931"/>
              </a:lnTo>
              <a:lnTo>
                <a:pt x="616043" y="586931"/>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779537" y="2743483"/>
        <a:ext cx="42544" cy="42544"/>
      </dsp:txXfrm>
    </dsp:sp>
    <dsp:sp modelId="{70024A7F-95BD-47B4-A8A5-E708F30418EE}">
      <dsp:nvSpPr>
        <dsp:cNvPr id="0" name=""/>
        <dsp:cNvSpPr/>
      </dsp:nvSpPr>
      <dsp:spPr>
        <a:xfrm>
          <a:off x="1492788" y="1884358"/>
          <a:ext cx="616043" cy="586931"/>
        </a:xfrm>
        <a:custGeom>
          <a:avLst/>
          <a:gdLst/>
          <a:ahLst/>
          <a:cxnLst/>
          <a:rect l="0" t="0" r="0" b="0"/>
          <a:pathLst>
            <a:path>
              <a:moveTo>
                <a:pt x="0" y="586931"/>
              </a:moveTo>
              <a:lnTo>
                <a:pt x="308021" y="586931"/>
              </a:lnTo>
              <a:lnTo>
                <a:pt x="308021" y="0"/>
              </a:lnTo>
              <a:lnTo>
                <a:pt x="61604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1779537" y="2156551"/>
        <a:ext cx="42544" cy="42544"/>
      </dsp:txXfrm>
    </dsp:sp>
    <dsp:sp modelId="{637B03D1-0B4B-4673-B792-33A25F4B279B}">
      <dsp:nvSpPr>
        <dsp:cNvPr id="0" name=""/>
        <dsp:cNvSpPr/>
      </dsp:nvSpPr>
      <dsp:spPr>
        <a:xfrm rot="16200000">
          <a:off x="-1448046" y="2001744"/>
          <a:ext cx="4942579" cy="93909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lvl="0" algn="ctr" defTabSz="2711450">
            <a:lnSpc>
              <a:spcPct val="90000"/>
            </a:lnSpc>
            <a:spcBef>
              <a:spcPct val="0"/>
            </a:spcBef>
            <a:spcAft>
              <a:spcPct val="35000"/>
            </a:spcAft>
          </a:pPr>
          <a:r>
            <a:rPr lang="en-IN" sz="6100" kern="1200" dirty="0" smtClean="0"/>
            <a:t>Bearing</a:t>
          </a:r>
          <a:endParaRPr lang="en-GB" sz="6100" kern="1200" dirty="0"/>
        </a:p>
      </dsp:txBody>
      <dsp:txXfrm>
        <a:off x="-1448046" y="2001744"/>
        <a:ext cx="4942579" cy="939090"/>
      </dsp:txXfrm>
    </dsp:sp>
    <dsp:sp modelId="{ADAC0723-44E3-4645-BD26-57924167A512}">
      <dsp:nvSpPr>
        <dsp:cNvPr id="0" name=""/>
        <dsp:cNvSpPr/>
      </dsp:nvSpPr>
      <dsp:spPr>
        <a:xfrm>
          <a:off x="2108831" y="1414813"/>
          <a:ext cx="3080215" cy="9390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IN" sz="3200" kern="1200" dirty="0" smtClean="0"/>
            <a:t>Radial Thrust Bearing</a:t>
          </a:r>
          <a:endParaRPr lang="en-GB" sz="3200" kern="1200" dirty="0"/>
        </a:p>
      </dsp:txBody>
      <dsp:txXfrm>
        <a:off x="2108831" y="1414813"/>
        <a:ext cx="3080215" cy="939090"/>
      </dsp:txXfrm>
    </dsp:sp>
    <dsp:sp modelId="{840C1CBD-9B34-4535-B3FF-A89C692B40D5}">
      <dsp:nvSpPr>
        <dsp:cNvPr id="0" name=""/>
        <dsp:cNvSpPr/>
      </dsp:nvSpPr>
      <dsp:spPr>
        <a:xfrm>
          <a:off x="2108831" y="2588675"/>
          <a:ext cx="3080215" cy="9390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IN" sz="3200" kern="1200" dirty="0" smtClean="0"/>
            <a:t>Axial Thrust Bearing</a:t>
          </a:r>
          <a:endParaRPr lang="en-GB" sz="3200" kern="1200" dirty="0"/>
        </a:p>
      </dsp:txBody>
      <dsp:txXfrm>
        <a:off x="2108831" y="2588675"/>
        <a:ext cx="3080215" cy="93909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22/10/2024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4592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22/10/2024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259327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22/10/2024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40866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43BB5E-79B0-415D-80FF-A382F1229C04}" type="datetimeFigureOut">
              <a:rPr lang="en-GB" smtClean="0"/>
              <a:t>22/10/2024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367800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43BB5E-79B0-415D-80FF-A382F1229C04}" type="datetimeFigureOut">
              <a:rPr lang="en-GB" smtClean="0"/>
              <a:t>22/10/2024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36882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843BB5E-79B0-415D-80FF-A382F1229C04}" type="datetimeFigureOut">
              <a:rPr lang="en-GB" smtClean="0"/>
              <a:t>22/10/2024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77098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843BB5E-79B0-415D-80FF-A382F1229C04}" type="datetimeFigureOut">
              <a:rPr lang="en-GB" smtClean="0"/>
              <a:t>22/10/2024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420518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843BB5E-79B0-415D-80FF-A382F1229C04}" type="datetimeFigureOut">
              <a:rPr lang="en-GB" smtClean="0"/>
              <a:t>22/10/2024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93076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43BB5E-79B0-415D-80FF-A382F1229C04}" type="datetimeFigureOut">
              <a:rPr lang="en-GB" smtClean="0"/>
              <a:t>22/10/2024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23182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22/10/2024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80734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3BB5E-79B0-415D-80FF-A382F1229C04}" type="datetimeFigureOut">
              <a:rPr lang="en-GB" smtClean="0"/>
              <a:t>22/10/2024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D9052F-3F6B-4C5B-9A75-13E8198A3116}" type="slidenum">
              <a:rPr lang="en-GB" smtClean="0"/>
              <a:t>‹#›</a:t>
            </a:fld>
            <a:endParaRPr lang="en-GB"/>
          </a:p>
        </p:txBody>
      </p:sp>
    </p:spTree>
    <p:extLst>
      <p:ext uri="{BB962C8B-B14F-4D97-AF65-F5344CB8AC3E}">
        <p14:creationId xmlns:p14="http://schemas.microsoft.com/office/powerpoint/2010/main" val="109540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43BB5E-79B0-415D-80FF-A382F1229C04}" type="datetimeFigureOut">
              <a:rPr lang="en-GB" smtClean="0"/>
              <a:t>22/10/2024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9052F-3F6B-4C5B-9A75-13E8198A3116}" type="slidenum">
              <a:rPr lang="en-GB" smtClean="0"/>
              <a:t>‹#›</a:t>
            </a:fld>
            <a:endParaRPr lang="en-GB"/>
          </a:p>
        </p:txBody>
      </p:sp>
    </p:spTree>
    <p:extLst>
      <p:ext uri="{BB962C8B-B14F-4D97-AF65-F5344CB8AC3E}">
        <p14:creationId xmlns:p14="http://schemas.microsoft.com/office/powerpoint/2010/main" val="368109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8771" y="795253"/>
            <a:ext cx="11114453" cy="1015663"/>
          </a:xfrm>
          <a:prstGeom prst="rect">
            <a:avLst/>
          </a:prstGeom>
          <a:noFill/>
        </p:spPr>
        <p:txBody>
          <a:bodyPr wrap="none" lIns="91440" tIns="45720" rIns="91440" bIns="45720">
            <a:spAutoFit/>
          </a:bodyPr>
          <a:lstStyle/>
          <a:p>
            <a:pPr algn="ctr"/>
            <a:r>
              <a:rPr lang="en-US" sz="6000" b="1" dirty="0" smtClean="0">
                <a:ln w="0"/>
                <a:solidFill>
                  <a:schemeClr val="accent2"/>
                </a:solidFill>
                <a:effectLst>
                  <a:outerShdw blurRad="38100" dist="19050" dir="2700000" algn="tl" rotWithShape="0">
                    <a:schemeClr val="dk1">
                      <a:alpha val="40000"/>
                    </a:schemeClr>
                  </a:outerShdw>
                </a:effectLst>
              </a:rPr>
              <a:t>DESIGN OF MACHINE ELEMENTS-</a:t>
            </a:r>
            <a:r>
              <a:rPr lang="en-US" sz="6000" b="1" dirty="0">
                <a:ln w="0"/>
                <a:solidFill>
                  <a:schemeClr val="accent2"/>
                </a:solidFill>
                <a:effectLst>
                  <a:outerShdw blurRad="38100" dist="19050" dir="2700000" algn="tl" rotWithShape="0">
                    <a:schemeClr val="dk1">
                      <a:alpha val="40000"/>
                    </a:schemeClr>
                  </a:outerShdw>
                </a:effectLst>
              </a:rPr>
              <a:t>I</a:t>
            </a:r>
            <a:r>
              <a:rPr lang="en-US" sz="6000" b="1" dirty="0" smtClean="0">
                <a:ln w="0"/>
                <a:solidFill>
                  <a:schemeClr val="accent2"/>
                </a:solidFill>
                <a:effectLst>
                  <a:outerShdw blurRad="38100" dist="19050" dir="2700000" algn="tl" rotWithShape="0">
                    <a:schemeClr val="dk1">
                      <a:alpha val="40000"/>
                    </a:schemeClr>
                  </a:outerShdw>
                </a:effectLst>
              </a:rPr>
              <a:t>I</a:t>
            </a:r>
            <a:endParaRPr lang="en-GB" sz="6000" b="1" dirty="0">
              <a:ln w="0"/>
              <a:solidFill>
                <a:schemeClr val="accent2"/>
              </a:solidFill>
              <a:effectLst>
                <a:outerShdw blurRad="38100" dist="19050" dir="2700000" algn="tl" rotWithShape="0">
                  <a:schemeClr val="dk1">
                    <a:alpha val="40000"/>
                  </a:schemeClr>
                </a:outerShdw>
              </a:effectLst>
            </a:endParaRPr>
          </a:p>
        </p:txBody>
      </p:sp>
      <p:sp>
        <p:nvSpPr>
          <p:cNvPr id="8" name="Rectangle 7"/>
          <p:cNvSpPr/>
          <p:nvPr/>
        </p:nvSpPr>
        <p:spPr>
          <a:xfrm>
            <a:off x="4438329" y="1810916"/>
            <a:ext cx="3315331" cy="923330"/>
          </a:xfrm>
          <a:prstGeom prst="rect">
            <a:avLst/>
          </a:prstGeom>
        </p:spPr>
        <p:txBody>
          <a:bodyPr wrap="none">
            <a:spAutoFit/>
          </a:bodyPr>
          <a:lstStyle/>
          <a:p>
            <a:pPr algn="ctr"/>
            <a:r>
              <a:rPr lang="en-US" sz="5400" dirty="0" smtClean="0">
                <a:ln w="0"/>
                <a:effectLst>
                  <a:outerShdw blurRad="38100" dist="19050" dir="2700000" algn="tl" rotWithShape="0">
                    <a:schemeClr val="dk1">
                      <a:alpha val="40000"/>
                    </a:schemeClr>
                  </a:outerShdw>
                </a:effectLst>
              </a:rPr>
              <a:t>(BME3102)</a:t>
            </a:r>
            <a:endParaRPr lang="en-GB" sz="5400" dirty="0">
              <a:ln w="0"/>
              <a:effectLst>
                <a:outerShdw blurRad="38100" dist="19050" dir="2700000" algn="tl" rotWithShape="0">
                  <a:schemeClr val="dk1">
                    <a:alpha val="40000"/>
                  </a:schemeClr>
                </a:outerShdw>
              </a:effectLst>
            </a:endParaRPr>
          </a:p>
        </p:txBody>
      </p:sp>
      <p:sp>
        <p:nvSpPr>
          <p:cNvPr id="9" name="Rectangle 8"/>
          <p:cNvSpPr/>
          <p:nvPr/>
        </p:nvSpPr>
        <p:spPr>
          <a:xfrm>
            <a:off x="4257093" y="2946659"/>
            <a:ext cx="3677802" cy="584775"/>
          </a:xfrm>
          <a:prstGeom prst="rect">
            <a:avLst/>
          </a:prstGeom>
        </p:spPr>
        <p:txBody>
          <a:bodyPr wrap="none">
            <a:spAutoFit/>
          </a:bodyPr>
          <a:lstStyle/>
          <a:p>
            <a:pPr algn="ctr"/>
            <a:r>
              <a:rPr lang="en-US" sz="3200" b="1" dirty="0" smtClean="0">
                <a:ln w="0"/>
                <a:solidFill>
                  <a:schemeClr val="accent2"/>
                </a:solidFill>
                <a:effectLst>
                  <a:outerShdw blurRad="38100" dist="19050" dir="2700000" algn="tl" rotWithShape="0">
                    <a:schemeClr val="dk1">
                      <a:alpha val="40000"/>
                    </a:schemeClr>
                  </a:outerShdw>
                </a:effectLst>
              </a:rPr>
              <a:t>Lecture </a:t>
            </a:r>
            <a:r>
              <a:rPr lang="en-US" sz="3200" b="1" dirty="0" smtClean="0">
                <a:ln w="0"/>
                <a:solidFill>
                  <a:schemeClr val="accent2"/>
                </a:solidFill>
                <a:effectLst>
                  <a:outerShdw blurRad="38100" dist="19050" dir="2700000" algn="tl" rotWithShape="0">
                    <a:schemeClr val="dk1">
                      <a:alpha val="40000"/>
                    </a:schemeClr>
                  </a:outerShdw>
                </a:effectLst>
              </a:rPr>
              <a:t>13 </a:t>
            </a:r>
            <a:r>
              <a:rPr lang="en-US" sz="3200" b="1" dirty="0" smtClean="0">
                <a:ln w="0"/>
                <a:solidFill>
                  <a:schemeClr val="accent2"/>
                </a:solidFill>
                <a:effectLst>
                  <a:outerShdw blurRad="38100" dist="19050" dir="2700000" algn="tl" rotWithShape="0">
                    <a:schemeClr val="dk1">
                      <a:alpha val="40000"/>
                    </a:schemeClr>
                  </a:outerShdw>
                </a:effectLst>
              </a:rPr>
              <a:t>Module 2</a:t>
            </a:r>
            <a:endParaRPr lang="en-GB" sz="3200" b="1" dirty="0">
              <a:ln w="0"/>
              <a:solidFill>
                <a:schemeClr val="accent2"/>
              </a:solidFill>
              <a:effectLst>
                <a:outerShdw blurRad="38100" dist="19050" dir="2700000" algn="tl" rotWithShape="0">
                  <a:schemeClr val="dk1">
                    <a:alpha val="40000"/>
                  </a:schemeClr>
                </a:outerShdw>
              </a:effectLst>
            </a:endParaRPr>
          </a:p>
        </p:txBody>
      </p:sp>
      <p:sp>
        <p:nvSpPr>
          <p:cNvPr id="2" name="TextBox 1"/>
          <p:cNvSpPr txBox="1"/>
          <p:nvPr/>
        </p:nvSpPr>
        <p:spPr>
          <a:xfrm>
            <a:off x="9537889" y="4867421"/>
            <a:ext cx="2654111" cy="1429622"/>
          </a:xfrm>
          <a:prstGeom prst="rect">
            <a:avLst/>
          </a:prstGeom>
          <a:noFill/>
        </p:spPr>
        <p:txBody>
          <a:bodyPr wrap="square" rtlCol="0">
            <a:spAutoFit/>
          </a:bodyPr>
          <a:lstStyle/>
          <a:p>
            <a:pPr>
              <a:lnSpc>
                <a:spcPct val="150000"/>
              </a:lnSpc>
            </a:pPr>
            <a:r>
              <a:rPr lang="en-IN" sz="2000" b="1" dirty="0" smtClean="0"/>
              <a:t>By:</a:t>
            </a:r>
            <a:r>
              <a:rPr lang="en-GB" sz="2000" b="1" dirty="0" smtClean="0"/>
              <a:t>-</a:t>
            </a:r>
          </a:p>
          <a:p>
            <a:pPr>
              <a:lnSpc>
                <a:spcPct val="150000"/>
              </a:lnSpc>
            </a:pPr>
            <a:r>
              <a:rPr lang="en-IN" sz="2000" dirty="0" smtClean="0"/>
              <a:t>Dinesh Kumar</a:t>
            </a:r>
          </a:p>
          <a:p>
            <a:pPr>
              <a:lnSpc>
                <a:spcPct val="150000"/>
              </a:lnSpc>
            </a:pPr>
            <a:r>
              <a:rPr lang="en-IN" sz="2000" dirty="0" smtClean="0"/>
              <a:t>School of Engineering</a:t>
            </a:r>
          </a:p>
        </p:txBody>
      </p:sp>
    </p:spTree>
    <p:extLst>
      <p:ext uri="{BB962C8B-B14F-4D97-AF65-F5344CB8AC3E}">
        <p14:creationId xmlns:p14="http://schemas.microsoft.com/office/powerpoint/2010/main" val="6910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07959" y="1169183"/>
            <a:ext cx="8775899" cy="4956613"/>
            <a:chOff x="211011" y="648678"/>
            <a:chExt cx="8775899" cy="4956613"/>
          </a:xfrm>
        </p:grpSpPr>
        <p:grpSp>
          <p:nvGrpSpPr>
            <p:cNvPr id="4" name="Group 3"/>
            <p:cNvGrpSpPr/>
            <p:nvPr/>
          </p:nvGrpSpPr>
          <p:grpSpPr>
            <a:xfrm>
              <a:off x="211011" y="648678"/>
              <a:ext cx="8539094" cy="1674501"/>
              <a:chOff x="239146" y="676813"/>
              <a:chExt cx="8539094" cy="1674501"/>
            </a:xfrm>
          </p:grpSpPr>
          <p:pic>
            <p:nvPicPr>
              <p:cNvPr id="2" name="Picture 1"/>
              <p:cNvPicPr>
                <a:picLocks noChangeAspect="1"/>
              </p:cNvPicPr>
              <p:nvPr/>
            </p:nvPicPr>
            <p:blipFill rotWithShape="1">
              <a:blip r:embed="rId2"/>
              <a:srcRect l="11150" t="7648" r="48738" b="71530"/>
              <a:stretch/>
            </p:blipFill>
            <p:spPr>
              <a:xfrm>
                <a:off x="239146" y="676813"/>
                <a:ext cx="8539094" cy="1674501"/>
              </a:xfrm>
              <a:prstGeom prst="rect">
                <a:avLst/>
              </a:prstGeom>
            </p:spPr>
          </p:pic>
          <p:sp>
            <p:nvSpPr>
              <p:cNvPr id="3" name="Rectangle 2"/>
              <p:cNvSpPr/>
              <p:nvPr/>
            </p:nvSpPr>
            <p:spPr>
              <a:xfrm>
                <a:off x="7301132" y="1659988"/>
                <a:ext cx="1280160" cy="590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p:cNvGrpSpPr/>
            <p:nvPr/>
          </p:nvGrpSpPr>
          <p:grpSpPr>
            <a:xfrm>
              <a:off x="862371" y="2323179"/>
              <a:ext cx="8124539" cy="3282112"/>
              <a:chOff x="2029990" y="2762626"/>
              <a:chExt cx="8124539" cy="3282112"/>
            </a:xfrm>
          </p:grpSpPr>
          <p:pic>
            <p:nvPicPr>
              <p:cNvPr id="5" name="Picture 4"/>
              <p:cNvPicPr>
                <a:picLocks noChangeAspect="1"/>
              </p:cNvPicPr>
              <p:nvPr/>
            </p:nvPicPr>
            <p:blipFill rotWithShape="1">
              <a:blip r:embed="rId2"/>
              <a:srcRect l="14313" t="28315" r="50592" b="32959"/>
              <a:stretch/>
            </p:blipFill>
            <p:spPr>
              <a:xfrm>
                <a:off x="2029990" y="2762626"/>
                <a:ext cx="7873665" cy="3282112"/>
              </a:xfrm>
              <a:prstGeom prst="rect">
                <a:avLst/>
              </a:prstGeom>
            </p:spPr>
          </p:pic>
          <p:sp>
            <p:nvSpPr>
              <p:cNvPr id="6" name="Rectangle 5"/>
              <p:cNvSpPr/>
              <p:nvPr/>
            </p:nvSpPr>
            <p:spPr>
              <a:xfrm>
                <a:off x="8874369" y="4977619"/>
                <a:ext cx="1280160" cy="10671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10" name="Picture 9"/>
          <p:cNvPicPr>
            <a:picLocks noChangeAspect="1"/>
          </p:cNvPicPr>
          <p:nvPr/>
        </p:nvPicPr>
        <p:blipFill rotWithShape="1">
          <a:blip r:embed="rId2"/>
          <a:srcRect l="19468" t="625" r="56966" b="94514"/>
          <a:stretch/>
        </p:blipFill>
        <p:spPr>
          <a:xfrm>
            <a:off x="407959" y="492370"/>
            <a:ext cx="4512603" cy="351692"/>
          </a:xfrm>
          <a:prstGeom prst="rect">
            <a:avLst/>
          </a:prstGeom>
        </p:spPr>
      </p:pic>
    </p:spTree>
    <p:extLst>
      <p:ext uri="{BB962C8B-B14F-4D97-AF65-F5344CB8AC3E}">
        <p14:creationId xmlns:p14="http://schemas.microsoft.com/office/powerpoint/2010/main" val="4206603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3083" y="0"/>
            <a:ext cx="3344121" cy="461665"/>
          </a:xfrm>
          <a:prstGeom prst="rect">
            <a:avLst/>
          </a:prstGeom>
        </p:spPr>
        <p:txBody>
          <a:bodyPr wrap="none">
            <a:spAutoFit/>
          </a:bodyPr>
          <a:lstStyle/>
          <a:p>
            <a:r>
              <a:rPr lang="en-GB" sz="2400" b="1" dirty="0"/>
              <a:t>Rolling Contact Bearings </a:t>
            </a:r>
          </a:p>
        </p:txBody>
      </p:sp>
      <p:sp>
        <p:nvSpPr>
          <p:cNvPr id="3" name="Rectangle 2"/>
          <p:cNvSpPr/>
          <p:nvPr/>
        </p:nvSpPr>
        <p:spPr>
          <a:xfrm>
            <a:off x="220393" y="461665"/>
            <a:ext cx="11807483" cy="1107996"/>
          </a:xfrm>
          <a:prstGeom prst="rect">
            <a:avLst/>
          </a:prstGeom>
        </p:spPr>
        <p:txBody>
          <a:bodyPr wrap="square">
            <a:spAutoFit/>
          </a:bodyPr>
          <a:lstStyle/>
          <a:p>
            <a:pPr algn="just">
              <a:lnSpc>
                <a:spcPct val="150000"/>
              </a:lnSpc>
            </a:pPr>
            <a:r>
              <a:rPr lang="en-GB" sz="2200" dirty="0"/>
              <a:t>Bearing is a mechanical element that permits relative motion between two parts, such as the shaft and the housing, with minimum friction.</a:t>
            </a:r>
          </a:p>
        </p:txBody>
      </p:sp>
      <p:sp>
        <p:nvSpPr>
          <p:cNvPr id="4" name="Rectangle 3"/>
          <p:cNvSpPr/>
          <p:nvPr/>
        </p:nvSpPr>
        <p:spPr>
          <a:xfrm>
            <a:off x="220393" y="1780676"/>
            <a:ext cx="6813453" cy="4154984"/>
          </a:xfrm>
          <a:prstGeom prst="rect">
            <a:avLst/>
          </a:prstGeom>
        </p:spPr>
        <p:txBody>
          <a:bodyPr wrap="square">
            <a:spAutoFit/>
          </a:bodyPr>
          <a:lstStyle/>
          <a:p>
            <a:pPr algn="just">
              <a:lnSpc>
                <a:spcPct val="150000"/>
              </a:lnSpc>
            </a:pPr>
            <a:r>
              <a:rPr lang="en-GB" sz="2200" b="1" dirty="0">
                <a:solidFill>
                  <a:srgbClr val="FF0000"/>
                </a:solidFill>
              </a:rPr>
              <a:t>The functions of the bearing are as follows: </a:t>
            </a:r>
            <a:endParaRPr lang="en-GB" sz="2200" b="1" dirty="0" smtClean="0">
              <a:solidFill>
                <a:srgbClr val="FF0000"/>
              </a:solidFill>
            </a:endParaRPr>
          </a:p>
          <a:p>
            <a:pPr marL="514350" indent="-514350" algn="just">
              <a:lnSpc>
                <a:spcPct val="150000"/>
              </a:lnSpc>
              <a:buAutoNum type="romanLcParenBoth"/>
            </a:pPr>
            <a:r>
              <a:rPr lang="en-GB" sz="2200" dirty="0" smtClean="0"/>
              <a:t>The </a:t>
            </a:r>
            <a:r>
              <a:rPr lang="en-GB" sz="2200" dirty="0"/>
              <a:t>bearing ensures free rotation of the shaft or the axle with minimum friction. </a:t>
            </a:r>
            <a:endParaRPr lang="en-GB" sz="2200" dirty="0" smtClean="0"/>
          </a:p>
          <a:p>
            <a:pPr marL="514350" indent="-514350" algn="just">
              <a:lnSpc>
                <a:spcPct val="150000"/>
              </a:lnSpc>
              <a:buAutoNum type="romanLcParenBoth"/>
            </a:pPr>
            <a:r>
              <a:rPr lang="en-GB" sz="2200" dirty="0" smtClean="0"/>
              <a:t>The </a:t>
            </a:r>
            <a:r>
              <a:rPr lang="en-GB" sz="2200" dirty="0"/>
              <a:t>bearing supports the shaft or the axle and holds it in the correct </a:t>
            </a:r>
            <a:r>
              <a:rPr lang="en-GB" sz="2200" dirty="0" smtClean="0"/>
              <a:t>position.</a:t>
            </a:r>
          </a:p>
          <a:p>
            <a:pPr marL="514350" indent="-514350" algn="just">
              <a:lnSpc>
                <a:spcPct val="150000"/>
              </a:lnSpc>
              <a:buAutoNum type="romanLcParenBoth"/>
            </a:pPr>
            <a:r>
              <a:rPr lang="en-GB" sz="2200" dirty="0" smtClean="0"/>
              <a:t>The </a:t>
            </a:r>
            <a:r>
              <a:rPr lang="en-GB" sz="2200" dirty="0"/>
              <a:t>bearing takes up the forces that act on the shaft or the axle and transmits them to the frame or the foundation.</a:t>
            </a:r>
          </a:p>
        </p:txBody>
      </p:sp>
      <p:pic>
        <p:nvPicPr>
          <p:cNvPr id="1026" name="Picture 2" descr="File:BallBearing.gif - Wikimedia Common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09924" y="1780676"/>
            <a:ext cx="3783380" cy="3783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57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53099114"/>
              </p:ext>
            </p:extLst>
          </p:nvPr>
        </p:nvGraphicFramePr>
        <p:xfrm>
          <a:off x="6175715" y="942536"/>
          <a:ext cx="5742745" cy="4942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248530" y="533624"/>
            <a:ext cx="6096000" cy="1615827"/>
          </a:xfrm>
          <a:prstGeom prst="rect">
            <a:avLst/>
          </a:prstGeom>
        </p:spPr>
        <p:txBody>
          <a:bodyPr>
            <a:spAutoFit/>
          </a:bodyPr>
          <a:lstStyle/>
          <a:p>
            <a:pPr algn="just">
              <a:lnSpc>
                <a:spcPct val="150000"/>
              </a:lnSpc>
            </a:pPr>
            <a:r>
              <a:rPr lang="en-GB" sz="2200" dirty="0"/>
              <a:t>Bearings are </a:t>
            </a:r>
            <a:r>
              <a:rPr lang="en-GB" sz="2200" dirty="0" smtClean="0"/>
              <a:t>classified </a:t>
            </a:r>
            <a:r>
              <a:rPr lang="en-GB" sz="2200" dirty="0"/>
              <a:t>in different ways. Depending upon the direction of force that acts on them, bearings are </a:t>
            </a:r>
            <a:r>
              <a:rPr lang="en-GB" sz="2200" dirty="0" smtClean="0"/>
              <a:t>classified </a:t>
            </a:r>
            <a:r>
              <a:rPr lang="en-GB" sz="2200" dirty="0"/>
              <a:t>into two categories</a:t>
            </a:r>
          </a:p>
        </p:txBody>
      </p:sp>
      <p:grpSp>
        <p:nvGrpSpPr>
          <p:cNvPr id="6" name="Group 5"/>
          <p:cNvGrpSpPr/>
          <p:nvPr/>
        </p:nvGrpSpPr>
        <p:grpSpPr>
          <a:xfrm>
            <a:off x="390909" y="2558363"/>
            <a:ext cx="5811242" cy="2619497"/>
            <a:chOff x="248530" y="2149451"/>
            <a:chExt cx="5811242" cy="2619497"/>
          </a:xfrm>
        </p:grpSpPr>
        <p:pic>
          <p:nvPicPr>
            <p:cNvPr id="4" name="Picture 3"/>
            <p:cNvPicPr>
              <a:picLocks noChangeAspect="1"/>
            </p:cNvPicPr>
            <p:nvPr/>
          </p:nvPicPr>
          <p:blipFill rotWithShape="1">
            <a:blip r:embed="rId7"/>
            <a:srcRect l="2775" r="51071"/>
            <a:stretch/>
          </p:blipFill>
          <p:spPr>
            <a:xfrm>
              <a:off x="248530" y="2149451"/>
              <a:ext cx="2798185" cy="2619497"/>
            </a:xfrm>
            <a:prstGeom prst="rect">
              <a:avLst/>
            </a:prstGeom>
          </p:spPr>
        </p:pic>
        <p:pic>
          <p:nvPicPr>
            <p:cNvPr id="5" name="Picture 4"/>
            <p:cNvPicPr>
              <a:picLocks noChangeAspect="1"/>
            </p:cNvPicPr>
            <p:nvPr/>
          </p:nvPicPr>
          <p:blipFill rotWithShape="1">
            <a:blip r:embed="rId7"/>
            <a:srcRect l="47926" r="5318"/>
            <a:stretch/>
          </p:blipFill>
          <p:spPr>
            <a:xfrm>
              <a:off x="3296530" y="2215469"/>
              <a:ext cx="2763242" cy="2553479"/>
            </a:xfrm>
            <a:prstGeom prst="rect">
              <a:avLst/>
            </a:prstGeom>
          </p:spPr>
        </p:pic>
      </p:grpSp>
    </p:spTree>
    <p:extLst>
      <p:ext uri="{BB962C8B-B14F-4D97-AF65-F5344CB8AC3E}">
        <p14:creationId xmlns:p14="http://schemas.microsoft.com/office/powerpoint/2010/main" val="1876891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341" y="658057"/>
            <a:ext cx="11413587" cy="3647152"/>
          </a:xfrm>
          <a:prstGeom prst="rect">
            <a:avLst/>
          </a:prstGeom>
        </p:spPr>
        <p:txBody>
          <a:bodyPr wrap="square">
            <a:spAutoFit/>
          </a:bodyPr>
          <a:lstStyle/>
          <a:p>
            <a:pPr algn="just">
              <a:lnSpc>
                <a:spcPct val="150000"/>
              </a:lnSpc>
            </a:pPr>
            <a:r>
              <a:rPr lang="en-GB" sz="2200" b="1" dirty="0">
                <a:solidFill>
                  <a:srgbClr val="FF0000"/>
                </a:solidFill>
              </a:rPr>
              <a:t>A radial </a:t>
            </a:r>
            <a:r>
              <a:rPr lang="en-GB" sz="2200" dirty="0"/>
              <a:t>bearing supports the load, which is perpendicular to the axis of the shaft. </a:t>
            </a:r>
            <a:endParaRPr lang="en-GB" sz="2200" dirty="0" smtClean="0"/>
          </a:p>
          <a:p>
            <a:pPr algn="just">
              <a:lnSpc>
                <a:spcPct val="150000"/>
              </a:lnSpc>
            </a:pPr>
            <a:endParaRPr lang="en-GB" sz="2200" dirty="0" smtClean="0"/>
          </a:p>
          <a:p>
            <a:pPr algn="just">
              <a:lnSpc>
                <a:spcPct val="150000"/>
              </a:lnSpc>
            </a:pPr>
            <a:endParaRPr lang="en-GB" sz="2200" dirty="0"/>
          </a:p>
          <a:p>
            <a:pPr algn="just">
              <a:lnSpc>
                <a:spcPct val="150000"/>
              </a:lnSpc>
            </a:pPr>
            <a:endParaRPr lang="en-GB" sz="2200" dirty="0" smtClean="0"/>
          </a:p>
          <a:p>
            <a:pPr algn="just">
              <a:lnSpc>
                <a:spcPct val="150000"/>
              </a:lnSpc>
            </a:pPr>
            <a:endParaRPr lang="en-GB" sz="2200" dirty="0"/>
          </a:p>
          <a:p>
            <a:pPr algn="just">
              <a:lnSpc>
                <a:spcPct val="150000"/>
              </a:lnSpc>
            </a:pPr>
            <a:endParaRPr lang="en-GB" sz="2200" b="1" dirty="0" smtClean="0">
              <a:solidFill>
                <a:srgbClr val="FF0000"/>
              </a:solidFill>
            </a:endParaRPr>
          </a:p>
          <a:p>
            <a:pPr algn="just">
              <a:lnSpc>
                <a:spcPct val="150000"/>
              </a:lnSpc>
            </a:pPr>
            <a:r>
              <a:rPr lang="en-GB" sz="2200" b="1" dirty="0" smtClean="0">
                <a:solidFill>
                  <a:srgbClr val="FF0000"/>
                </a:solidFill>
              </a:rPr>
              <a:t>A thrust </a:t>
            </a:r>
            <a:r>
              <a:rPr lang="en-GB" sz="2200" dirty="0" smtClean="0"/>
              <a:t>bearing </a:t>
            </a:r>
            <a:r>
              <a:rPr lang="en-GB" sz="2200" dirty="0"/>
              <a:t>supports the load, which acts along the axis of the shaft.</a:t>
            </a:r>
          </a:p>
        </p:txBody>
      </p:sp>
      <p:sp>
        <p:nvSpPr>
          <p:cNvPr id="3" name="AutoShape 2" descr="Radial Thrust - an overview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descr="Radial and axial load capacity of rolling bearing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649344" y="3381445"/>
            <a:ext cx="2115571" cy="39428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adial and axial load capacity of rolling bearing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05753" y="1238988"/>
            <a:ext cx="2236761" cy="2485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91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648" y="416728"/>
            <a:ext cx="7877908" cy="430887"/>
          </a:xfrm>
          <a:prstGeom prst="rect">
            <a:avLst/>
          </a:prstGeom>
          <a:noFill/>
        </p:spPr>
        <p:txBody>
          <a:bodyPr wrap="square" rtlCol="0">
            <a:spAutoFit/>
          </a:bodyPr>
          <a:lstStyle/>
          <a:p>
            <a:r>
              <a:rPr lang="en-IN" sz="2200" b="1" i="1" dirty="0" smtClean="0">
                <a:latin typeface="Times New Roman" panose="02020603050405020304" pitchFamily="18" charset="0"/>
                <a:cs typeface="Times New Roman" panose="02020603050405020304" pitchFamily="18" charset="0"/>
              </a:rPr>
              <a:t>Classification of Bearing</a:t>
            </a:r>
            <a:endParaRPr lang="en-GB" sz="2200" b="1" i="1" dirty="0">
              <a:latin typeface="Times New Roman" panose="02020603050405020304" pitchFamily="18" charset="0"/>
              <a:cs typeface="Times New Roman" panose="02020603050405020304" pitchFamily="18" charset="0"/>
            </a:endParaRPr>
          </a:p>
        </p:txBody>
      </p:sp>
      <p:sp>
        <p:nvSpPr>
          <p:cNvPr id="3" name="Rectangle 2"/>
          <p:cNvSpPr/>
          <p:nvPr/>
        </p:nvSpPr>
        <p:spPr>
          <a:xfrm>
            <a:off x="126497" y="1021547"/>
            <a:ext cx="6046848" cy="400110"/>
          </a:xfrm>
          <a:prstGeom prst="rect">
            <a:avLst/>
          </a:prstGeom>
        </p:spPr>
        <p:txBody>
          <a:bodyPr wrap="none">
            <a:spAutoFit/>
          </a:bodyPr>
          <a:lstStyle/>
          <a:p>
            <a:r>
              <a:rPr lang="en-GB" sz="2000" dirty="0" smtClean="0">
                <a:latin typeface="Times New Roman" panose="02020603050405020304" pitchFamily="18" charset="0"/>
                <a:cs typeface="Times New Roman" panose="02020603050405020304" pitchFamily="18" charset="0"/>
              </a:rPr>
              <a:t>1. Depending upon the direction of load to be supported. </a:t>
            </a:r>
            <a:endParaRPr lang="en-GB"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6932" t="19856" r="25601" b="25144"/>
          <a:stretch/>
        </p:blipFill>
        <p:spPr>
          <a:xfrm>
            <a:off x="5711483" y="1421657"/>
            <a:ext cx="4839286" cy="2218006"/>
          </a:xfrm>
          <a:prstGeom prst="rect">
            <a:avLst/>
          </a:prstGeom>
        </p:spPr>
      </p:pic>
      <p:sp>
        <p:nvSpPr>
          <p:cNvPr id="5" name="Rectangle 4"/>
          <p:cNvSpPr/>
          <p:nvPr/>
        </p:nvSpPr>
        <p:spPr>
          <a:xfrm>
            <a:off x="369307" y="3913018"/>
            <a:ext cx="4368504" cy="400110"/>
          </a:xfrm>
          <a:prstGeom prst="rect">
            <a:avLst/>
          </a:prstGeom>
        </p:spPr>
        <p:txBody>
          <a:bodyPr wrap="none">
            <a:spAutoFit/>
          </a:bodyPr>
          <a:lstStyle/>
          <a:p>
            <a:r>
              <a:rPr lang="en-GB" sz="2000" dirty="0">
                <a:latin typeface="Times New Roman" panose="02020603050405020304" pitchFamily="18" charset="0"/>
                <a:cs typeface="Times New Roman" panose="02020603050405020304" pitchFamily="18" charset="0"/>
              </a:rPr>
              <a:t>2</a:t>
            </a:r>
            <a:r>
              <a:rPr lang="en-GB" sz="2000" dirty="0" smtClean="0">
                <a:latin typeface="Times New Roman" panose="02020603050405020304" pitchFamily="18" charset="0"/>
                <a:cs typeface="Times New Roman" panose="02020603050405020304" pitchFamily="18" charset="0"/>
              </a:rPr>
              <a:t>. Depending upon the nature of contact.</a:t>
            </a:r>
            <a:endParaRPr lang="en-GB"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srcRect l="16988" t="36779" r="19545" b="28413"/>
          <a:stretch/>
        </p:blipFill>
        <p:spPr>
          <a:xfrm>
            <a:off x="4737811" y="4154981"/>
            <a:ext cx="7049872" cy="2173811"/>
          </a:xfrm>
          <a:prstGeom prst="rect">
            <a:avLst/>
          </a:prstGeom>
        </p:spPr>
      </p:pic>
    </p:spTree>
    <p:extLst>
      <p:ext uri="{BB962C8B-B14F-4D97-AF65-F5344CB8AC3E}">
        <p14:creationId xmlns:p14="http://schemas.microsoft.com/office/powerpoint/2010/main" val="1732702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908" t="4664" r="25925" b="23029"/>
          <a:stretch/>
        </p:blipFill>
        <p:spPr>
          <a:xfrm>
            <a:off x="6049107" y="470375"/>
            <a:ext cx="6103922" cy="5930425"/>
          </a:xfrm>
          <a:prstGeom prst="rect">
            <a:avLst/>
          </a:prstGeom>
        </p:spPr>
      </p:pic>
      <p:sp>
        <p:nvSpPr>
          <p:cNvPr id="3" name="Rectangle 2"/>
          <p:cNvSpPr/>
          <p:nvPr/>
        </p:nvSpPr>
        <p:spPr>
          <a:xfrm>
            <a:off x="211016" y="2516094"/>
            <a:ext cx="5613009" cy="1754326"/>
          </a:xfrm>
          <a:prstGeom prst="rect">
            <a:avLst/>
          </a:prstGeom>
          <a:noFill/>
        </p:spPr>
        <p:txBody>
          <a:bodyPr wrap="squar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Types of Rolling Contact Bearing</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55726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112" y="529269"/>
            <a:ext cx="7364324" cy="523220"/>
          </a:xfrm>
          <a:prstGeom prst="rect">
            <a:avLst/>
          </a:prstGeom>
        </p:spPr>
        <p:txBody>
          <a:bodyPr wrap="none">
            <a:spAutoFit/>
          </a:bodyPr>
          <a:lstStyle/>
          <a:p>
            <a:r>
              <a:rPr lang="en-GB" sz="2800" b="1" dirty="0" smtClean="0">
                <a:latin typeface="Times New Roman" panose="02020603050405020304" pitchFamily="18" charset="0"/>
                <a:cs typeface="Times New Roman" panose="02020603050405020304" pitchFamily="18" charset="0"/>
              </a:rPr>
              <a:t>STATIC LOAD CARRYING CAPACITY (C</a:t>
            </a:r>
            <a:r>
              <a:rPr lang="en-GB" sz="2800" b="1" baseline="-25000" dirty="0" smtClean="0">
                <a:latin typeface="Times New Roman" panose="02020603050405020304" pitchFamily="18" charset="0"/>
                <a:cs typeface="Times New Roman" panose="02020603050405020304" pitchFamily="18" charset="0"/>
              </a:rPr>
              <a:t>0</a:t>
            </a:r>
            <a:r>
              <a:rPr lang="en-GB" sz="2800" b="1" dirty="0" smtClean="0">
                <a:latin typeface="Times New Roman" panose="02020603050405020304" pitchFamily="18" charset="0"/>
                <a:cs typeface="Times New Roman" panose="02020603050405020304" pitchFamily="18" charset="0"/>
              </a:rPr>
              <a:t>)</a:t>
            </a:r>
            <a:endParaRPr lang="en-GB" sz="28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57112" y="1192629"/>
            <a:ext cx="11730088" cy="2241960"/>
          </a:xfrm>
          <a:prstGeom prst="rect">
            <a:avLst/>
          </a:prstGeom>
        </p:spPr>
        <p:txBody>
          <a:bodyPr wrap="square">
            <a:spAutoFit/>
          </a:bodyPr>
          <a:lstStyle/>
          <a:p>
            <a:pPr algn="just">
              <a:lnSpc>
                <a:spcPct val="150000"/>
              </a:lnSpc>
            </a:pPr>
            <a:r>
              <a:rPr lang="en-GB" sz="2400" dirty="0" smtClean="0">
                <a:latin typeface="Times New Roman" panose="02020603050405020304" pitchFamily="18" charset="0"/>
                <a:cs typeface="Times New Roman" panose="02020603050405020304" pitchFamily="18" charset="0"/>
              </a:rPr>
              <a:t>Static load is deﬁned as the load acting on the bearing when the shaft is stationary. It produces permanent deformation in balls and races, which increases with increasing load. The permissible static load, therefore, depends upon the permissible magnitude of permanent deformation. </a:t>
            </a:r>
            <a:endParaRPr lang="en-GB"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157112" y="4108995"/>
            <a:ext cx="11730088" cy="1687963"/>
          </a:xfrm>
          <a:prstGeom prst="rect">
            <a:avLst/>
          </a:prstGeom>
        </p:spPr>
        <p:txBody>
          <a:bodyPr wrap="square">
            <a:spAutoFit/>
          </a:bodyPr>
          <a:lstStyle/>
          <a:p>
            <a:pPr algn="just">
              <a:lnSpc>
                <a:spcPct val="150000"/>
              </a:lnSpc>
            </a:pPr>
            <a:r>
              <a:rPr lang="en-GB" sz="2400" dirty="0" smtClean="0">
                <a:latin typeface="Times New Roman" panose="02020603050405020304" pitchFamily="18" charset="0"/>
                <a:cs typeface="Times New Roman" panose="02020603050405020304" pitchFamily="18" charset="0"/>
              </a:rPr>
              <a:t>The static load carrying capacity of a bearing is deﬁned as the static load which corresponds to a total permanent deformation of balls and races, at the most heavily stressed point of contact, equal to 0.0001 of the ball diameter. </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337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445" y="388593"/>
            <a:ext cx="4769575" cy="553998"/>
          </a:xfrm>
          <a:prstGeom prst="rect">
            <a:avLst/>
          </a:prstGeom>
        </p:spPr>
        <p:txBody>
          <a:bodyPr wrap="none">
            <a:spAutoFit/>
          </a:bodyPr>
          <a:lstStyle/>
          <a:p>
            <a:r>
              <a:rPr lang="en-GB" sz="3000" b="1" dirty="0" smtClean="0">
                <a:latin typeface="Times New Roman" panose="02020603050405020304" pitchFamily="18" charset="0"/>
                <a:cs typeface="Times New Roman" panose="02020603050405020304" pitchFamily="18" charset="0"/>
              </a:rPr>
              <a:t>STRIBECK’S EQUATION </a:t>
            </a:r>
            <a:endParaRPr lang="en-GB" sz="3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263445" y="1111403"/>
            <a:ext cx="7811410" cy="2570704"/>
          </a:xfrm>
          <a:prstGeom prst="rect">
            <a:avLst/>
          </a:prstGeom>
        </p:spPr>
        <p:txBody>
          <a:bodyPr wrap="square">
            <a:spAutoFit/>
          </a:bodyPr>
          <a:lstStyle/>
          <a:p>
            <a:pPr>
              <a:lnSpc>
                <a:spcPct val="150000"/>
              </a:lnSpc>
            </a:pPr>
            <a:r>
              <a:rPr lang="en-GB" sz="2200" dirty="0" smtClean="0">
                <a:latin typeface="Times New Roman" panose="02020603050405020304" pitchFamily="18" charset="0"/>
                <a:cs typeface="Times New Roman" panose="02020603050405020304" pitchFamily="18" charset="0"/>
              </a:rPr>
              <a:t>Stribeck’s equation gives the static load capacity of bearing. It is based on the following assumptions: </a:t>
            </a:r>
          </a:p>
          <a:p>
            <a:pPr marL="400050" indent="-400050">
              <a:lnSpc>
                <a:spcPct val="150000"/>
              </a:lnSpc>
              <a:buAutoNum type="romanLcParenBoth"/>
            </a:pPr>
            <a:r>
              <a:rPr lang="en-GB" sz="2200" dirty="0" smtClean="0">
                <a:latin typeface="Times New Roman" panose="02020603050405020304" pitchFamily="18" charset="0"/>
                <a:cs typeface="Times New Roman" panose="02020603050405020304" pitchFamily="18" charset="0"/>
              </a:rPr>
              <a:t>The races are rigid and retain their circular shape. </a:t>
            </a:r>
          </a:p>
          <a:p>
            <a:pPr marL="400050" indent="-400050">
              <a:lnSpc>
                <a:spcPct val="150000"/>
              </a:lnSpc>
              <a:buAutoNum type="romanLcParenBoth"/>
            </a:pPr>
            <a:r>
              <a:rPr lang="en-GB" sz="2200" dirty="0" smtClean="0">
                <a:latin typeface="Times New Roman" panose="02020603050405020304" pitchFamily="18" charset="0"/>
                <a:cs typeface="Times New Roman" panose="02020603050405020304" pitchFamily="18" charset="0"/>
              </a:rPr>
              <a:t>The balls are equally spaced.</a:t>
            </a:r>
          </a:p>
          <a:p>
            <a:pPr marL="400050" indent="-400050">
              <a:lnSpc>
                <a:spcPct val="150000"/>
              </a:lnSpc>
              <a:buAutoNum type="romanLcParenBoth"/>
            </a:pPr>
            <a:r>
              <a:rPr lang="en-GB" sz="2200" dirty="0" smtClean="0">
                <a:latin typeface="Times New Roman" panose="02020603050405020304" pitchFamily="18" charset="0"/>
                <a:cs typeface="Times New Roman" panose="02020603050405020304" pitchFamily="18" charset="0"/>
              </a:rPr>
              <a:t>The balls in the upper half do not support any load. </a:t>
            </a:r>
            <a:endParaRPr lang="en-GB" sz="2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a:srcRect l="28989" t="55240" r="56091" b="34183"/>
          <a:stretch/>
        </p:blipFill>
        <p:spPr>
          <a:xfrm>
            <a:off x="8525021" y="2812444"/>
            <a:ext cx="3070851" cy="1223889"/>
          </a:xfrm>
          <a:prstGeom prst="rect">
            <a:avLst/>
          </a:prstGeom>
          <a:ln>
            <a:solidFill>
              <a:srgbClr val="FF0000"/>
            </a:solidFill>
          </a:ln>
        </p:spPr>
      </p:pic>
      <p:sp>
        <p:nvSpPr>
          <p:cNvPr id="5" name="Rectangle 4"/>
          <p:cNvSpPr/>
          <p:nvPr/>
        </p:nvSpPr>
        <p:spPr>
          <a:xfrm>
            <a:off x="459545" y="4390559"/>
            <a:ext cx="8529710" cy="2123658"/>
          </a:xfrm>
          <a:prstGeom prst="rect">
            <a:avLst/>
          </a:prstGeom>
        </p:spPr>
        <p:txBody>
          <a:bodyPr wrap="square">
            <a:spAutoFit/>
          </a:bodyPr>
          <a:lstStyle/>
          <a:p>
            <a:pPr>
              <a:lnSpc>
                <a:spcPct val="150000"/>
              </a:lnSpc>
            </a:pPr>
            <a:r>
              <a:rPr lang="en-GB" sz="2200" dirty="0" smtClean="0">
                <a:latin typeface="Times New Roman" panose="02020603050405020304" pitchFamily="18" charset="0"/>
                <a:cs typeface="Times New Roman" panose="02020603050405020304" pitchFamily="18" charset="0"/>
              </a:rPr>
              <a:t>where </a:t>
            </a:r>
            <a:r>
              <a:rPr lang="en-GB" sz="2200" b="1" i="1" dirty="0" smtClean="0">
                <a:solidFill>
                  <a:srgbClr val="FF0000"/>
                </a:solidFill>
                <a:latin typeface="Times New Roman" panose="02020603050405020304" pitchFamily="18" charset="0"/>
                <a:cs typeface="Times New Roman" panose="02020603050405020304" pitchFamily="18" charset="0"/>
              </a:rPr>
              <a:t>d</a:t>
            </a:r>
            <a:r>
              <a:rPr lang="en-GB" sz="2200" dirty="0" smtClean="0">
                <a:latin typeface="Times New Roman" panose="02020603050405020304" pitchFamily="18" charset="0"/>
                <a:cs typeface="Times New Roman" panose="02020603050405020304" pitchFamily="18" charset="0"/>
              </a:rPr>
              <a:t> is the ball diameter and the factor </a:t>
            </a:r>
            <a:r>
              <a:rPr lang="en-GB" sz="2200" b="1" i="1" dirty="0" smtClean="0">
                <a:solidFill>
                  <a:srgbClr val="FF0000"/>
                </a:solidFill>
                <a:latin typeface="Times New Roman" panose="02020603050405020304" pitchFamily="18" charset="0"/>
                <a:cs typeface="Times New Roman" panose="02020603050405020304" pitchFamily="18" charset="0"/>
              </a:rPr>
              <a:t>k</a:t>
            </a:r>
            <a:r>
              <a:rPr lang="en-GB" sz="2200" dirty="0" smtClean="0">
                <a:latin typeface="Times New Roman" panose="02020603050405020304" pitchFamily="18" charset="0"/>
                <a:cs typeface="Times New Roman" panose="02020603050405020304" pitchFamily="18" charset="0"/>
              </a:rPr>
              <a:t> depends upon the radii of curvature at the point of contact, and on the modulus of elasticity of materials.</a:t>
            </a:r>
          </a:p>
          <a:p>
            <a:pPr>
              <a:lnSpc>
                <a:spcPct val="150000"/>
              </a:lnSpc>
            </a:pPr>
            <a:r>
              <a:rPr lang="en-IN" sz="2200" b="1" i="1" dirty="0" smtClean="0">
                <a:solidFill>
                  <a:srgbClr val="FF0000"/>
                </a:solidFill>
                <a:latin typeface="Times New Roman" panose="02020603050405020304" pitchFamily="18" charset="0"/>
                <a:cs typeface="Times New Roman" panose="02020603050405020304" pitchFamily="18" charset="0"/>
              </a:rPr>
              <a:t>Z </a:t>
            </a:r>
            <a:r>
              <a:rPr lang="en-IN" sz="2200" dirty="0" smtClean="0">
                <a:latin typeface="Times New Roman" panose="02020603050405020304" pitchFamily="18" charset="0"/>
                <a:cs typeface="Times New Roman" panose="02020603050405020304" pitchFamily="18" charset="0"/>
              </a:rPr>
              <a:t>= No. of balls</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1189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686" y="571472"/>
            <a:ext cx="8197822" cy="553998"/>
          </a:xfrm>
          <a:prstGeom prst="rect">
            <a:avLst/>
          </a:prstGeom>
        </p:spPr>
        <p:txBody>
          <a:bodyPr wrap="none">
            <a:spAutoFit/>
          </a:bodyPr>
          <a:lstStyle/>
          <a:p>
            <a:r>
              <a:rPr lang="en-GB" sz="3000" b="1" dirty="0" smtClean="0">
                <a:latin typeface="Times New Roman" panose="02020603050405020304" pitchFamily="18" charset="0"/>
                <a:cs typeface="Times New Roman" panose="02020603050405020304" pitchFamily="18" charset="0"/>
              </a:rPr>
              <a:t>DYNAMIC LOAD CARRYING CAPACITY (C)</a:t>
            </a:r>
            <a:endParaRPr lang="en-GB" sz="3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203686" y="1422066"/>
            <a:ext cx="10937927" cy="1555041"/>
          </a:xfrm>
          <a:prstGeom prst="rect">
            <a:avLst/>
          </a:prstGeom>
        </p:spPr>
        <p:txBody>
          <a:bodyPr wrap="square">
            <a:spAutoFit/>
          </a:bodyPr>
          <a:lstStyle/>
          <a:p>
            <a:pPr algn="just">
              <a:lnSpc>
                <a:spcPct val="150000"/>
              </a:lnSpc>
            </a:pPr>
            <a:r>
              <a:rPr lang="en-GB" sz="2200" dirty="0" smtClean="0">
                <a:latin typeface="Times New Roman" panose="02020603050405020304" pitchFamily="18" charset="0"/>
                <a:cs typeface="Times New Roman" panose="02020603050405020304" pitchFamily="18" charset="0"/>
              </a:rPr>
              <a:t>The dynamic load carrying capacity of a bearing is deﬁned as the radial load in radial bearings (or thrust load in thrust bearings) that can be carried for a minimum life of one million revolutions. </a:t>
            </a:r>
            <a:endParaRPr lang="en-GB" sz="2200" dirty="0">
              <a:latin typeface="Times New Roman" panose="02020603050405020304" pitchFamily="18" charset="0"/>
              <a:cs typeface="Times New Roman" panose="02020603050405020304" pitchFamily="18" charset="0"/>
            </a:endParaRPr>
          </a:p>
        </p:txBody>
      </p:sp>
      <p:sp>
        <p:nvSpPr>
          <p:cNvPr id="4" name="Rectangle 3"/>
          <p:cNvSpPr/>
          <p:nvPr/>
        </p:nvSpPr>
        <p:spPr>
          <a:xfrm>
            <a:off x="203685" y="3273703"/>
            <a:ext cx="10937927" cy="1615827"/>
          </a:xfrm>
          <a:prstGeom prst="rect">
            <a:avLst/>
          </a:prstGeom>
        </p:spPr>
        <p:txBody>
          <a:bodyPr wrap="square">
            <a:spAutoFit/>
          </a:bodyPr>
          <a:lstStyle/>
          <a:p>
            <a:pPr algn="just">
              <a:lnSpc>
                <a:spcPct val="150000"/>
              </a:lnSpc>
            </a:pPr>
            <a:r>
              <a:rPr lang="en-GB" sz="2200" dirty="0" smtClean="0">
                <a:latin typeface="Times New Roman" panose="02020603050405020304" pitchFamily="18" charset="0"/>
                <a:cs typeface="Times New Roman" panose="02020603050405020304" pitchFamily="18" charset="0"/>
              </a:rPr>
              <a:t>The life of an individual ball bearing is deﬁned as the number of revolutions (or hours of service at some given constant speed), which the bearing runs before the ﬁrst evidence of fatigue crack in balls or races. </a:t>
            </a: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4099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473</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Doctor_Strange</dc:creator>
  <cp:lastModifiedBy>Doctor_Strange</cp:lastModifiedBy>
  <cp:revision>305</cp:revision>
  <dcterms:created xsi:type="dcterms:W3CDTF">2024-07-27T06:12:03Z</dcterms:created>
  <dcterms:modified xsi:type="dcterms:W3CDTF">2024-10-22T09:11:26Z</dcterms:modified>
</cp:coreProperties>
</file>