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28/10/2024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28/10/2024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28/10/2024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17 Module 2</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640800"/>
            <a:ext cx="2264898" cy="430887"/>
          </a:xfrm>
          <a:prstGeom prst="rect">
            <a:avLst/>
          </a:prstGeom>
          <a:noFill/>
        </p:spPr>
        <p:txBody>
          <a:bodyPr wrap="square" rtlCol="0">
            <a:spAutoFit/>
          </a:bodyPr>
          <a:lstStyle/>
          <a:p>
            <a:r>
              <a:rPr lang="en-IN" sz="2200" b="1" dirty="0" smtClean="0"/>
              <a:t>DEFINITION</a:t>
            </a:r>
            <a:endParaRPr lang="en-GB" sz="2200" b="1" dirty="0"/>
          </a:p>
        </p:txBody>
      </p:sp>
      <p:sp>
        <p:nvSpPr>
          <p:cNvPr id="3" name="Rectangle 2"/>
          <p:cNvSpPr/>
          <p:nvPr/>
        </p:nvSpPr>
        <p:spPr>
          <a:xfrm>
            <a:off x="351692" y="1071687"/>
            <a:ext cx="11366695" cy="1496500"/>
          </a:xfrm>
          <a:prstGeom prst="rect">
            <a:avLst/>
          </a:prstGeom>
        </p:spPr>
        <p:txBody>
          <a:bodyPr wrap="square">
            <a:spAutoFit/>
          </a:bodyPr>
          <a:lstStyle/>
          <a:p>
            <a:pPr algn="just">
              <a:lnSpc>
                <a:spcPct val="150000"/>
              </a:lnSpc>
            </a:pPr>
            <a:r>
              <a:rPr lang="en-GB" sz="2100" dirty="0" smtClean="0"/>
              <a:t>A ﬂywheel is a heavy rotating body that acts as a reservoir of energy. The energy is stored in the ﬂywheel in the form of kinetic energy. The ﬂywheel acts as an energy bank between the source of power and the driven machinery.</a:t>
            </a:r>
            <a:endParaRPr lang="en-GB" sz="2100" dirty="0"/>
          </a:p>
        </p:txBody>
      </p:sp>
      <p:sp>
        <p:nvSpPr>
          <p:cNvPr id="4" name="Rectangle 3"/>
          <p:cNvSpPr/>
          <p:nvPr/>
        </p:nvSpPr>
        <p:spPr>
          <a:xfrm>
            <a:off x="351692" y="3201021"/>
            <a:ext cx="6415539" cy="430887"/>
          </a:xfrm>
          <a:prstGeom prst="rect">
            <a:avLst/>
          </a:prstGeom>
        </p:spPr>
        <p:txBody>
          <a:bodyPr wrap="none">
            <a:spAutoFit/>
          </a:bodyPr>
          <a:lstStyle/>
          <a:p>
            <a:r>
              <a:rPr lang="en-GB" sz="2200" b="1" dirty="0" smtClean="0"/>
              <a:t>THE FUNCTIONS OF THE FLYWHEEL ARE AS FOLLOWS:</a:t>
            </a:r>
            <a:endParaRPr lang="en-GB" sz="2200" b="1" dirty="0"/>
          </a:p>
        </p:txBody>
      </p:sp>
      <p:sp>
        <p:nvSpPr>
          <p:cNvPr id="5" name="Rectangle 4"/>
          <p:cNvSpPr/>
          <p:nvPr/>
        </p:nvSpPr>
        <p:spPr>
          <a:xfrm>
            <a:off x="351692" y="3648207"/>
            <a:ext cx="7463878" cy="154657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sz="2100" dirty="0" smtClean="0"/>
              <a:t>To store and release energy when needed during the work cycle.</a:t>
            </a:r>
          </a:p>
          <a:p>
            <a:pPr marL="285750" indent="-285750" algn="just">
              <a:lnSpc>
                <a:spcPct val="150000"/>
              </a:lnSpc>
              <a:buFont typeface="Arial" panose="020B0604020202020204" pitchFamily="34" charset="0"/>
              <a:buChar char="•"/>
            </a:pPr>
            <a:r>
              <a:rPr lang="en-GB" sz="2100" dirty="0" smtClean="0"/>
              <a:t>To reduce the power capacity of the electric motor or engine.</a:t>
            </a:r>
          </a:p>
          <a:p>
            <a:pPr marL="285750" indent="-285750" algn="just">
              <a:lnSpc>
                <a:spcPct val="150000"/>
              </a:lnSpc>
              <a:buFont typeface="Arial" panose="020B0604020202020204" pitchFamily="34" charset="0"/>
              <a:buChar char="•"/>
            </a:pPr>
            <a:r>
              <a:rPr lang="en-GB" sz="2100" dirty="0" smtClean="0"/>
              <a:t>To reduce the amplitude of speed ﬂuctuations </a:t>
            </a:r>
            <a:endParaRPr lang="en-GB" sz="2100" dirty="0"/>
          </a:p>
        </p:txBody>
      </p:sp>
    </p:spTree>
    <p:extLst>
      <p:ext uri="{BB962C8B-B14F-4D97-AF65-F5344CB8AC3E}">
        <p14:creationId xmlns:p14="http://schemas.microsoft.com/office/powerpoint/2010/main" val="104326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6760" y="351712"/>
            <a:ext cx="3568285" cy="523220"/>
          </a:xfrm>
          <a:prstGeom prst="rect">
            <a:avLst/>
          </a:prstGeom>
        </p:spPr>
        <p:txBody>
          <a:bodyPr wrap="none">
            <a:spAutoFit/>
          </a:bodyPr>
          <a:lstStyle/>
          <a:p>
            <a:r>
              <a:rPr lang="en-GB" sz="2800" b="1" dirty="0" smtClean="0"/>
              <a:t>FLYWHEEL MATERIALS </a:t>
            </a:r>
            <a:endParaRPr lang="en-GB" sz="2800" b="1" dirty="0"/>
          </a:p>
        </p:txBody>
      </p:sp>
      <p:sp>
        <p:nvSpPr>
          <p:cNvPr id="3" name="Rectangle 2"/>
          <p:cNvSpPr/>
          <p:nvPr/>
        </p:nvSpPr>
        <p:spPr>
          <a:xfrm>
            <a:off x="324267" y="825406"/>
            <a:ext cx="11633270" cy="2465996"/>
          </a:xfrm>
          <a:prstGeom prst="rect">
            <a:avLst/>
          </a:prstGeom>
        </p:spPr>
        <p:txBody>
          <a:bodyPr wrap="square">
            <a:spAutoFit/>
          </a:bodyPr>
          <a:lstStyle/>
          <a:p>
            <a:pPr>
              <a:lnSpc>
                <a:spcPct val="150000"/>
              </a:lnSpc>
            </a:pPr>
            <a:r>
              <a:rPr lang="en-GB" sz="2100" dirty="0" smtClean="0"/>
              <a:t>Traditionally, ﬂywheels are made of cast iron. From design considerations, cast iron ﬂywheels offer the following advantages:</a:t>
            </a:r>
          </a:p>
          <a:p>
            <a:pPr marL="342900" indent="-342900">
              <a:lnSpc>
                <a:spcPct val="150000"/>
              </a:lnSpc>
              <a:buFont typeface="Arial" panose="020B0604020202020204" pitchFamily="34" charset="0"/>
              <a:buChar char="•"/>
            </a:pPr>
            <a:r>
              <a:rPr lang="en-GB" sz="2100" dirty="0" smtClean="0"/>
              <a:t>Cast iron ﬂywheels are the cheapest.</a:t>
            </a:r>
          </a:p>
          <a:p>
            <a:pPr marL="342900" indent="-342900">
              <a:lnSpc>
                <a:spcPct val="150000"/>
              </a:lnSpc>
              <a:buFont typeface="Arial" panose="020B0604020202020204" pitchFamily="34" charset="0"/>
              <a:buChar char="•"/>
            </a:pPr>
            <a:r>
              <a:rPr lang="en-GB" sz="2100" dirty="0" smtClean="0"/>
              <a:t>Cast iron ﬂywheel can be given any complex shape without involving machining operations.</a:t>
            </a:r>
          </a:p>
          <a:p>
            <a:pPr marL="342900" indent="-342900">
              <a:lnSpc>
                <a:spcPct val="150000"/>
              </a:lnSpc>
              <a:buFont typeface="Arial" panose="020B0604020202020204" pitchFamily="34" charset="0"/>
              <a:buChar char="•"/>
            </a:pPr>
            <a:r>
              <a:rPr lang="en-GB" sz="2100" dirty="0" smtClean="0"/>
              <a:t>Cast iron ﬂywheel has excellent ability to damp vibrations. </a:t>
            </a:r>
            <a:endParaRPr lang="en-GB" sz="2100" dirty="0"/>
          </a:p>
        </p:txBody>
      </p:sp>
      <p:pic>
        <p:nvPicPr>
          <p:cNvPr id="4" name="Picture 3"/>
          <p:cNvPicPr>
            <a:picLocks noChangeAspect="1"/>
          </p:cNvPicPr>
          <p:nvPr/>
        </p:nvPicPr>
        <p:blipFill rotWithShape="1">
          <a:blip r:embed="rId2"/>
          <a:srcRect l="14068" t="24664" r="27223" b="17837"/>
          <a:stretch/>
        </p:blipFill>
        <p:spPr>
          <a:xfrm>
            <a:off x="6555544" y="3451893"/>
            <a:ext cx="5401994" cy="2974579"/>
          </a:xfrm>
          <a:prstGeom prst="rect">
            <a:avLst/>
          </a:prstGeom>
        </p:spPr>
      </p:pic>
      <p:sp>
        <p:nvSpPr>
          <p:cNvPr id="5" name="Rectangle 4"/>
          <p:cNvSpPr/>
          <p:nvPr/>
        </p:nvSpPr>
        <p:spPr>
          <a:xfrm>
            <a:off x="324267" y="3451893"/>
            <a:ext cx="6096000" cy="2554545"/>
          </a:xfrm>
          <a:prstGeom prst="rect">
            <a:avLst/>
          </a:prstGeom>
        </p:spPr>
        <p:txBody>
          <a:bodyPr>
            <a:spAutoFit/>
          </a:bodyPr>
          <a:lstStyle/>
          <a:p>
            <a:pPr algn="just">
              <a:lnSpc>
                <a:spcPct val="200000"/>
              </a:lnSpc>
            </a:pPr>
            <a:r>
              <a:rPr lang="en-GB" sz="2000" dirty="0" smtClean="0"/>
              <a:t>However, cast iron has poor tensile strength compared to steel. The failure of cast iron ﬂywheel is sudden and total. The machinability of cast iron ﬂywheel is poor compared to steel ﬂywheel.</a:t>
            </a:r>
            <a:endParaRPr lang="en-GB" sz="2000" dirty="0"/>
          </a:p>
        </p:txBody>
      </p:sp>
    </p:spTree>
    <p:extLst>
      <p:ext uri="{BB962C8B-B14F-4D97-AF65-F5344CB8AC3E}">
        <p14:creationId xmlns:p14="http://schemas.microsoft.com/office/powerpoint/2010/main" val="4145051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10" y="453084"/>
            <a:ext cx="4951677" cy="430887"/>
          </a:xfrm>
          <a:prstGeom prst="rect">
            <a:avLst/>
          </a:prstGeom>
        </p:spPr>
        <p:txBody>
          <a:bodyPr wrap="none">
            <a:spAutoFit/>
          </a:bodyPr>
          <a:lstStyle/>
          <a:p>
            <a:r>
              <a:rPr lang="en-GB" sz="2200" b="1" dirty="0" smtClean="0"/>
              <a:t>COEFFICIENT OF FLUCTUATION OF SPEED</a:t>
            </a:r>
            <a:endParaRPr lang="en-GB" sz="2200" b="1" dirty="0"/>
          </a:p>
        </p:txBody>
      </p:sp>
      <p:sp>
        <p:nvSpPr>
          <p:cNvPr id="3" name="Rectangle 2"/>
          <p:cNvSpPr/>
          <p:nvPr/>
        </p:nvSpPr>
        <p:spPr>
          <a:xfrm>
            <a:off x="229310" y="883971"/>
            <a:ext cx="11840769" cy="1496500"/>
          </a:xfrm>
          <a:prstGeom prst="rect">
            <a:avLst/>
          </a:prstGeom>
        </p:spPr>
        <p:txBody>
          <a:bodyPr wrap="square">
            <a:spAutoFit/>
          </a:bodyPr>
          <a:lstStyle/>
          <a:p>
            <a:pPr algn="just">
              <a:lnSpc>
                <a:spcPct val="150000"/>
              </a:lnSpc>
            </a:pPr>
            <a:r>
              <a:rPr lang="en-GB" sz="2100" dirty="0" smtClean="0"/>
              <a:t>The difference between the maximum and minimum speeds during a cycle is called the </a:t>
            </a:r>
            <a:r>
              <a:rPr lang="en-GB" sz="2100" b="1" dirty="0" smtClean="0"/>
              <a:t>maximum fluctuation of speed</a:t>
            </a:r>
            <a:r>
              <a:rPr lang="en-GB" sz="2100" dirty="0" smtClean="0"/>
              <a:t>. The ratio of the maximum fluctuation of speed to the mean speed is called </a:t>
            </a:r>
            <a:r>
              <a:rPr lang="en-GB" sz="2100" b="1" dirty="0" smtClean="0"/>
              <a:t>coefficient of fluctuation of speed</a:t>
            </a:r>
            <a:r>
              <a:rPr lang="en-GB" sz="2100" dirty="0" smtClean="0"/>
              <a:t>. </a:t>
            </a:r>
            <a:endParaRPr lang="en-GB" sz="2100" dirty="0"/>
          </a:p>
        </p:txBody>
      </p:sp>
      <p:pic>
        <p:nvPicPr>
          <p:cNvPr id="5" name="Picture 4"/>
          <p:cNvPicPr>
            <a:picLocks noChangeAspect="1"/>
          </p:cNvPicPr>
          <p:nvPr/>
        </p:nvPicPr>
        <p:blipFill rotWithShape="1">
          <a:blip r:embed="rId2"/>
          <a:srcRect l="24664" t="25240" r="22249" b="52260"/>
          <a:stretch/>
        </p:blipFill>
        <p:spPr>
          <a:xfrm>
            <a:off x="3440631" y="2066499"/>
            <a:ext cx="6203852" cy="1478312"/>
          </a:xfrm>
          <a:prstGeom prst="rect">
            <a:avLst/>
          </a:prstGeom>
        </p:spPr>
      </p:pic>
      <p:pic>
        <p:nvPicPr>
          <p:cNvPr id="6" name="Picture 5"/>
          <p:cNvPicPr>
            <a:picLocks noChangeAspect="1"/>
          </p:cNvPicPr>
          <p:nvPr/>
        </p:nvPicPr>
        <p:blipFill rotWithShape="1">
          <a:blip r:embed="rId3"/>
          <a:srcRect l="18717" t="37933" r="15113" b="32067"/>
          <a:stretch/>
        </p:blipFill>
        <p:spPr>
          <a:xfrm>
            <a:off x="2274091" y="3669109"/>
            <a:ext cx="9437264" cy="2405577"/>
          </a:xfrm>
          <a:prstGeom prst="rect">
            <a:avLst/>
          </a:prstGeom>
        </p:spPr>
      </p:pic>
    </p:spTree>
    <p:extLst>
      <p:ext uri="{BB962C8B-B14F-4D97-AF65-F5344CB8AC3E}">
        <p14:creationId xmlns:p14="http://schemas.microsoft.com/office/powerpoint/2010/main" val="3855575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408" y="298533"/>
            <a:ext cx="11146302" cy="1294522"/>
          </a:xfrm>
          <a:prstGeom prst="rect">
            <a:avLst/>
          </a:prstGeom>
        </p:spPr>
        <p:txBody>
          <a:bodyPr wrap="square">
            <a:spAutoFit/>
          </a:bodyPr>
          <a:lstStyle/>
          <a:p>
            <a:pPr algn="just">
              <a:lnSpc>
                <a:spcPct val="200000"/>
              </a:lnSpc>
            </a:pPr>
            <a:r>
              <a:rPr lang="en-GB" sz="2100" dirty="0" smtClean="0"/>
              <a:t>The reciprocal of coefficient of fluctuation of speed is known as coefficient of steadiness and it is denoted by m.</a:t>
            </a:r>
            <a:endParaRPr lang="en-GB" sz="2100" dirty="0"/>
          </a:p>
        </p:txBody>
      </p:sp>
      <p:pic>
        <p:nvPicPr>
          <p:cNvPr id="3" name="Picture 2"/>
          <p:cNvPicPr>
            <a:picLocks noChangeAspect="1"/>
          </p:cNvPicPr>
          <p:nvPr/>
        </p:nvPicPr>
        <p:blipFill rotWithShape="1">
          <a:blip r:embed="rId2"/>
          <a:srcRect l="20014" t="49471" r="31440" b="30914"/>
          <a:stretch/>
        </p:blipFill>
        <p:spPr>
          <a:xfrm>
            <a:off x="3045073" y="1511281"/>
            <a:ext cx="6316395" cy="1434904"/>
          </a:xfrm>
          <a:prstGeom prst="rect">
            <a:avLst/>
          </a:prstGeom>
        </p:spPr>
      </p:pic>
      <p:sp>
        <p:nvSpPr>
          <p:cNvPr id="4" name="Rectangle 3"/>
          <p:cNvSpPr/>
          <p:nvPr/>
        </p:nvSpPr>
        <p:spPr>
          <a:xfrm>
            <a:off x="431408" y="3089103"/>
            <a:ext cx="2613664" cy="461665"/>
          </a:xfrm>
          <a:prstGeom prst="rect">
            <a:avLst/>
          </a:prstGeom>
        </p:spPr>
        <p:txBody>
          <a:bodyPr wrap="none">
            <a:spAutoFit/>
          </a:bodyPr>
          <a:lstStyle/>
          <a:p>
            <a:r>
              <a:rPr lang="en-GB" sz="2400" b="1" dirty="0"/>
              <a:t>TORQUE ANALYSIS </a:t>
            </a:r>
          </a:p>
        </p:txBody>
      </p:sp>
      <p:pic>
        <p:nvPicPr>
          <p:cNvPr id="5" name="Picture 4"/>
          <p:cNvPicPr>
            <a:picLocks noChangeAspect="1"/>
          </p:cNvPicPr>
          <p:nvPr/>
        </p:nvPicPr>
        <p:blipFill rotWithShape="1">
          <a:blip r:embed="rId3"/>
          <a:srcRect l="22393" t="25048" r="40738" b="31491"/>
          <a:stretch/>
        </p:blipFill>
        <p:spPr>
          <a:xfrm>
            <a:off x="7038535" y="3365862"/>
            <a:ext cx="4398498" cy="2498687"/>
          </a:xfrm>
          <a:prstGeom prst="rect">
            <a:avLst/>
          </a:prstGeom>
        </p:spPr>
      </p:pic>
      <p:pic>
        <p:nvPicPr>
          <p:cNvPr id="6" name="Picture 5"/>
          <p:cNvPicPr>
            <a:picLocks noChangeAspect="1"/>
          </p:cNvPicPr>
          <p:nvPr/>
        </p:nvPicPr>
        <p:blipFill rotWithShape="1">
          <a:blip r:embed="rId4"/>
          <a:srcRect l="28340" t="24279" r="51549" b="61298"/>
          <a:stretch/>
        </p:blipFill>
        <p:spPr>
          <a:xfrm>
            <a:off x="1738240" y="3560817"/>
            <a:ext cx="2616592" cy="1055077"/>
          </a:xfrm>
          <a:prstGeom prst="rect">
            <a:avLst/>
          </a:prstGeom>
        </p:spPr>
      </p:pic>
      <p:pic>
        <p:nvPicPr>
          <p:cNvPr id="7" name="Picture 6"/>
          <p:cNvPicPr>
            <a:picLocks noChangeAspect="1"/>
          </p:cNvPicPr>
          <p:nvPr/>
        </p:nvPicPr>
        <p:blipFill rotWithShape="1">
          <a:blip r:embed="rId5"/>
          <a:srcRect l="14933" t="36779" r="35872" b="37067"/>
          <a:stretch/>
        </p:blipFill>
        <p:spPr>
          <a:xfrm>
            <a:off x="975359" y="4615205"/>
            <a:ext cx="4947140" cy="1478705"/>
          </a:xfrm>
          <a:prstGeom prst="rect">
            <a:avLst/>
          </a:prstGeom>
        </p:spPr>
      </p:pic>
    </p:spTree>
    <p:extLst>
      <p:ext uri="{BB962C8B-B14F-4D97-AF65-F5344CB8AC3E}">
        <p14:creationId xmlns:p14="http://schemas.microsoft.com/office/powerpoint/2010/main" val="1096184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234" t="19279" r="28953" b="23028"/>
          <a:stretch/>
        </p:blipFill>
        <p:spPr>
          <a:xfrm>
            <a:off x="7174522" y="407962"/>
            <a:ext cx="4628271" cy="5598715"/>
          </a:xfrm>
          <a:prstGeom prst="rect">
            <a:avLst/>
          </a:prstGeom>
        </p:spPr>
      </p:pic>
      <p:sp>
        <p:nvSpPr>
          <p:cNvPr id="3" name="Rectangle 2"/>
          <p:cNvSpPr/>
          <p:nvPr/>
        </p:nvSpPr>
        <p:spPr>
          <a:xfrm>
            <a:off x="276663" y="573650"/>
            <a:ext cx="6743113"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000" dirty="0"/>
              <a:t>When the driving torque is more than the load torque, the </a:t>
            </a:r>
            <a:r>
              <a:rPr lang="en-GB" sz="2000" dirty="0" smtClean="0"/>
              <a:t>term  (T</a:t>
            </a:r>
            <a:r>
              <a:rPr lang="en-GB" sz="2000" baseline="-25000" dirty="0" smtClean="0"/>
              <a:t>i</a:t>
            </a:r>
            <a:r>
              <a:rPr lang="en-GB" sz="2000" dirty="0" smtClean="0"/>
              <a:t> </a:t>
            </a:r>
            <a:r>
              <a:rPr lang="en-GB" sz="2000" dirty="0"/>
              <a:t>– T</a:t>
            </a:r>
            <a:r>
              <a:rPr lang="en-GB" sz="2000" baseline="-25000" dirty="0"/>
              <a:t>o</a:t>
            </a:r>
            <a:r>
              <a:rPr lang="en-GB" sz="2000" dirty="0"/>
              <a:t>) is positive and the </a:t>
            </a:r>
            <a:r>
              <a:rPr lang="en-GB" sz="2000" dirty="0" smtClean="0"/>
              <a:t>ﬂywheel </a:t>
            </a:r>
            <a:r>
              <a:rPr lang="en-GB" sz="2000" dirty="0"/>
              <a:t>is accelerated. </a:t>
            </a:r>
            <a:endParaRPr lang="en-GB" sz="2000" dirty="0" smtClean="0"/>
          </a:p>
          <a:p>
            <a:pPr marL="342900" indent="-342900" algn="just">
              <a:lnSpc>
                <a:spcPct val="150000"/>
              </a:lnSpc>
              <a:buFont typeface="Arial" panose="020B0604020202020204" pitchFamily="34" charset="0"/>
              <a:buChar char="•"/>
            </a:pPr>
            <a:r>
              <a:rPr lang="en-GB" sz="2000" dirty="0"/>
              <a:t>When the driving torque is less than the load torque, the term (T</a:t>
            </a:r>
            <a:r>
              <a:rPr lang="en-GB" sz="2000" baseline="-25000" dirty="0"/>
              <a:t>i</a:t>
            </a:r>
            <a:r>
              <a:rPr lang="en-GB" sz="2000" dirty="0"/>
              <a:t> – T</a:t>
            </a:r>
            <a:r>
              <a:rPr lang="en-GB" sz="2000" baseline="-25000" dirty="0"/>
              <a:t>o</a:t>
            </a:r>
            <a:r>
              <a:rPr lang="en-GB" sz="2000" dirty="0"/>
              <a:t>) is negative indicating retardation of </a:t>
            </a:r>
            <a:r>
              <a:rPr lang="en-GB" sz="2000" dirty="0" smtClean="0"/>
              <a:t>ﬂywheel</a:t>
            </a:r>
            <a:r>
              <a:rPr lang="en-GB" sz="2000" dirty="0"/>
              <a:t>. </a:t>
            </a:r>
            <a:endParaRPr lang="en-GB" sz="2000" dirty="0" smtClean="0"/>
          </a:p>
          <a:p>
            <a:pPr marL="342900" indent="-342900" algn="just">
              <a:lnSpc>
                <a:spcPct val="150000"/>
              </a:lnSpc>
              <a:buFont typeface="Arial" panose="020B0604020202020204" pitchFamily="34" charset="0"/>
              <a:buChar char="•"/>
            </a:pPr>
            <a:r>
              <a:rPr lang="en-GB" sz="2000" dirty="0"/>
              <a:t>During the </a:t>
            </a:r>
            <a:r>
              <a:rPr lang="en-GB" sz="2000" dirty="0" smtClean="0"/>
              <a:t>ﬁrst </a:t>
            </a:r>
            <a:r>
              <a:rPr lang="en-GB" sz="2000" dirty="0"/>
              <a:t>element AB, the torque required by the machine is less than that supplied by the motor (</a:t>
            </a:r>
            <a:r>
              <a:rPr lang="en-GB" sz="2000" dirty="0" smtClean="0"/>
              <a:t>T</a:t>
            </a:r>
            <a:r>
              <a:rPr lang="en-GB" sz="2000" baseline="-25000" dirty="0" smtClean="0"/>
              <a:t>1</a:t>
            </a:r>
            <a:r>
              <a:rPr lang="en-GB" sz="2000" dirty="0" smtClean="0"/>
              <a:t> </a:t>
            </a:r>
            <a:r>
              <a:rPr lang="en-GB" sz="2000" dirty="0"/>
              <a:t>&lt; T</a:t>
            </a:r>
            <a:r>
              <a:rPr lang="en-GB" sz="2000" baseline="-25000" dirty="0"/>
              <a:t>m</a:t>
            </a:r>
            <a:r>
              <a:rPr lang="en-GB" sz="2000" dirty="0"/>
              <a:t>). The </a:t>
            </a:r>
            <a:r>
              <a:rPr lang="en-GB" sz="2000" dirty="0" smtClean="0"/>
              <a:t>ﬂywheel </a:t>
            </a:r>
            <a:r>
              <a:rPr lang="en-GB" sz="2000" dirty="0"/>
              <a:t>is, therefore, accelerated and its angular velocity increases to </a:t>
            </a:r>
            <a:r>
              <a:rPr lang="en-GB" sz="2000" dirty="0" smtClean="0"/>
              <a:t>ω</a:t>
            </a:r>
            <a:r>
              <a:rPr lang="en-GB" sz="2000" baseline="-25000" dirty="0" smtClean="0"/>
              <a:t>max</a:t>
            </a:r>
            <a:r>
              <a:rPr lang="en-GB" sz="2000" dirty="0"/>
              <a:t>. at the point B. </a:t>
            </a:r>
            <a:endParaRPr lang="en-GB" sz="2000" dirty="0" smtClean="0"/>
          </a:p>
          <a:p>
            <a:pPr marL="342900" indent="-342900" algn="just">
              <a:lnSpc>
                <a:spcPct val="150000"/>
              </a:lnSpc>
              <a:buFont typeface="Arial" panose="020B0604020202020204" pitchFamily="34" charset="0"/>
              <a:buChar char="•"/>
            </a:pPr>
            <a:r>
              <a:rPr lang="en-GB" sz="2000" dirty="0"/>
              <a:t>During the element BC, the torque required by the machine is more than the torque supplied by the motor (T</a:t>
            </a:r>
            <a:r>
              <a:rPr lang="en-GB" sz="2000" baseline="-25000" dirty="0"/>
              <a:t>2</a:t>
            </a:r>
            <a:r>
              <a:rPr lang="en-GB" sz="2000" dirty="0"/>
              <a:t> &gt; T</a:t>
            </a:r>
            <a:r>
              <a:rPr lang="en-GB" sz="2000" baseline="-25000" dirty="0"/>
              <a:t>m</a:t>
            </a:r>
            <a:r>
              <a:rPr lang="en-GB" sz="2000" dirty="0"/>
              <a:t>). The </a:t>
            </a:r>
            <a:r>
              <a:rPr lang="en-GB" sz="2000" dirty="0" smtClean="0"/>
              <a:t>ﬂywheel </a:t>
            </a:r>
            <a:r>
              <a:rPr lang="en-GB" sz="2000" dirty="0"/>
              <a:t>is retarded and its angular velocity decreases to ω</a:t>
            </a:r>
            <a:r>
              <a:rPr lang="en-GB" sz="2000" baseline="-25000" dirty="0" smtClean="0"/>
              <a:t>min</a:t>
            </a:r>
            <a:r>
              <a:rPr lang="en-GB" sz="2000" dirty="0"/>
              <a:t>. at point C</a:t>
            </a:r>
            <a:r>
              <a:rPr lang="en-GB" sz="2000" dirty="0" smtClean="0"/>
              <a:t>.</a:t>
            </a:r>
          </a:p>
        </p:txBody>
      </p:sp>
    </p:spTree>
    <p:extLst>
      <p:ext uri="{BB962C8B-B14F-4D97-AF65-F5344CB8AC3E}">
        <p14:creationId xmlns:p14="http://schemas.microsoft.com/office/powerpoint/2010/main" val="2938205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400</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281</cp:revision>
  <dcterms:created xsi:type="dcterms:W3CDTF">2024-07-27T06:12:03Z</dcterms:created>
  <dcterms:modified xsi:type="dcterms:W3CDTF">2024-10-28T08:46:22Z</dcterms:modified>
</cp:coreProperties>
</file>