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06/11/2024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445928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06/11/2024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3259327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06/11/2024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40866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06/11/2024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3678003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43BB5E-79B0-415D-80FF-A382F1229C04}" type="datetimeFigureOut">
              <a:rPr lang="en-GB" smtClean="0"/>
              <a:t>06/11/2024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368820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843BB5E-79B0-415D-80FF-A382F1229C04}" type="datetimeFigureOut">
              <a:rPr lang="en-GB" smtClean="0"/>
              <a:t>06/11/2024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770981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843BB5E-79B0-415D-80FF-A382F1229C04}" type="datetimeFigureOut">
              <a:rPr lang="en-GB" smtClean="0"/>
              <a:t>06/11/2024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420518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843BB5E-79B0-415D-80FF-A382F1229C04}" type="datetimeFigureOut">
              <a:rPr lang="en-GB" smtClean="0"/>
              <a:t>06/11/2024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930761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BB5E-79B0-415D-80FF-A382F1229C04}" type="datetimeFigureOut">
              <a:rPr lang="en-GB" smtClean="0"/>
              <a:t>06/11/2024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231820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3BB5E-79B0-415D-80FF-A382F1229C04}" type="datetimeFigureOut">
              <a:rPr lang="en-GB" smtClean="0"/>
              <a:t>06/11/2024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80734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3BB5E-79B0-415D-80FF-A382F1229C04}" type="datetimeFigureOut">
              <a:rPr lang="en-GB" smtClean="0"/>
              <a:t>06/11/2024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09540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3BB5E-79B0-415D-80FF-A382F1229C04}" type="datetimeFigureOut">
              <a:rPr lang="en-GB" smtClean="0"/>
              <a:t>06/11/2024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9052F-3F6B-4C5B-9A75-13E8198A3116}" type="slidenum">
              <a:rPr lang="en-GB" smtClean="0"/>
              <a:t>‹#›</a:t>
            </a:fld>
            <a:endParaRPr lang="en-GB"/>
          </a:p>
        </p:txBody>
      </p:sp>
    </p:spTree>
    <p:extLst>
      <p:ext uri="{BB962C8B-B14F-4D97-AF65-F5344CB8AC3E}">
        <p14:creationId xmlns:p14="http://schemas.microsoft.com/office/powerpoint/2010/main" val="3681091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8771" y="795253"/>
            <a:ext cx="11114453" cy="1015663"/>
          </a:xfrm>
          <a:prstGeom prst="rect">
            <a:avLst/>
          </a:prstGeom>
          <a:noFill/>
        </p:spPr>
        <p:txBody>
          <a:bodyPr wrap="none" lIns="91440" tIns="45720" rIns="91440" bIns="45720">
            <a:spAutoFit/>
          </a:bodyPr>
          <a:lstStyle/>
          <a:p>
            <a:pPr algn="ctr"/>
            <a:r>
              <a:rPr lang="en-US" sz="6000" b="1" dirty="0" smtClean="0">
                <a:ln w="0"/>
                <a:solidFill>
                  <a:schemeClr val="accent2"/>
                </a:solidFill>
                <a:effectLst>
                  <a:outerShdw blurRad="38100" dist="19050" dir="2700000" algn="tl" rotWithShape="0">
                    <a:schemeClr val="dk1">
                      <a:alpha val="40000"/>
                    </a:schemeClr>
                  </a:outerShdw>
                </a:effectLst>
              </a:rPr>
              <a:t>DESIGN OF MACHINE ELEMENTS-</a:t>
            </a:r>
            <a:r>
              <a:rPr lang="en-US" sz="6000" b="1" dirty="0">
                <a:ln w="0"/>
                <a:solidFill>
                  <a:schemeClr val="accent2"/>
                </a:solidFill>
                <a:effectLst>
                  <a:outerShdw blurRad="38100" dist="19050" dir="2700000" algn="tl" rotWithShape="0">
                    <a:schemeClr val="dk1">
                      <a:alpha val="40000"/>
                    </a:schemeClr>
                  </a:outerShdw>
                </a:effectLst>
              </a:rPr>
              <a:t>I</a:t>
            </a:r>
            <a:r>
              <a:rPr lang="en-US" sz="6000" b="1" dirty="0" smtClean="0">
                <a:ln w="0"/>
                <a:solidFill>
                  <a:schemeClr val="accent2"/>
                </a:solidFill>
                <a:effectLst>
                  <a:outerShdw blurRad="38100" dist="19050" dir="2700000" algn="tl" rotWithShape="0">
                    <a:schemeClr val="dk1">
                      <a:alpha val="40000"/>
                    </a:schemeClr>
                  </a:outerShdw>
                </a:effectLst>
              </a:rPr>
              <a:t>I</a:t>
            </a:r>
            <a:endParaRPr lang="en-GB" sz="6000" b="1" dirty="0">
              <a:ln w="0"/>
              <a:solidFill>
                <a:schemeClr val="accent2"/>
              </a:solidFill>
              <a:effectLst>
                <a:outerShdw blurRad="38100" dist="19050" dir="2700000" algn="tl" rotWithShape="0">
                  <a:schemeClr val="dk1">
                    <a:alpha val="40000"/>
                  </a:schemeClr>
                </a:outerShdw>
              </a:effectLst>
            </a:endParaRPr>
          </a:p>
        </p:txBody>
      </p:sp>
      <p:sp>
        <p:nvSpPr>
          <p:cNvPr id="8" name="Rectangle 7"/>
          <p:cNvSpPr/>
          <p:nvPr/>
        </p:nvSpPr>
        <p:spPr>
          <a:xfrm>
            <a:off x="4438329" y="1810916"/>
            <a:ext cx="3315331" cy="923330"/>
          </a:xfrm>
          <a:prstGeom prst="rect">
            <a:avLst/>
          </a:prstGeom>
        </p:spPr>
        <p:txBody>
          <a:bodyPr wrap="none">
            <a:spAutoFit/>
          </a:bodyPr>
          <a:lstStyle/>
          <a:p>
            <a:pPr algn="ctr"/>
            <a:r>
              <a:rPr lang="en-US" sz="5400" dirty="0" smtClean="0">
                <a:ln w="0"/>
                <a:effectLst>
                  <a:outerShdw blurRad="38100" dist="19050" dir="2700000" algn="tl" rotWithShape="0">
                    <a:schemeClr val="dk1">
                      <a:alpha val="40000"/>
                    </a:schemeClr>
                  </a:outerShdw>
                </a:effectLst>
              </a:rPr>
              <a:t>(BME3102)</a:t>
            </a:r>
            <a:endParaRPr lang="en-GB" sz="5400" dirty="0">
              <a:ln w="0"/>
              <a:effectLst>
                <a:outerShdw blurRad="38100" dist="19050" dir="2700000" algn="tl" rotWithShape="0">
                  <a:schemeClr val="dk1">
                    <a:alpha val="40000"/>
                  </a:schemeClr>
                </a:outerShdw>
              </a:effectLst>
            </a:endParaRPr>
          </a:p>
        </p:txBody>
      </p:sp>
      <p:sp>
        <p:nvSpPr>
          <p:cNvPr id="9" name="Rectangle 8"/>
          <p:cNvSpPr/>
          <p:nvPr/>
        </p:nvSpPr>
        <p:spPr>
          <a:xfrm>
            <a:off x="4257093" y="2946659"/>
            <a:ext cx="3677802" cy="584775"/>
          </a:xfrm>
          <a:prstGeom prst="rect">
            <a:avLst/>
          </a:prstGeom>
        </p:spPr>
        <p:txBody>
          <a:bodyPr wrap="none">
            <a:spAutoFit/>
          </a:bodyPr>
          <a:lstStyle/>
          <a:p>
            <a:pPr algn="ctr"/>
            <a:r>
              <a:rPr lang="en-US" sz="3200" b="1" dirty="0" smtClean="0">
                <a:ln w="0"/>
                <a:solidFill>
                  <a:schemeClr val="accent2"/>
                </a:solidFill>
                <a:effectLst>
                  <a:outerShdw blurRad="38100" dist="19050" dir="2700000" algn="tl" rotWithShape="0">
                    <a:schemeClr val="dk1">
                      <a:alpha val="40000"/>
                    </a:schemeClr>
                  </a:outerShdw>
                </a:effectLst>
              </a:rPr>
              <a:t>Lecture 22 Module 3</a:t>
            </a:r>
            <a:endParaRPr lang="en-GB" sz="3200" b="1" dirty="0">
              <a:ln w="0"/>
              <a:solidFill>
                <a:schemeClr val="accent2"/>
              </a:solidFill>
              <a:effectLst>
                <a:outerShdw blurRad="38100" dist="19050" dir="2700000" algn="tl" rotWithShape="0">
                  <a:schemeClr val="dk1">
                    <a:alpha val="40000"/>
                  </a:schemeClr>
                </a:outerShdw>
              </a:effectLst>
            </a:endParaRPr>
          </a:p>
        </p:txBody>
      </p:sp>
      <p:sp>
        <p:nvSpPr>
          <p:cNvPr id="2" name="TextBox 1"/>
          <p:cNvSpPr txBox="1"/>
          <p:nvPr/>
        </p:nvSpPr>
        <p:spPr>
          <a:xfrm>
            <a:off x="9537889" y="4867421"/>
            <a:ext cx="2654111" cy="1429622"/>
          </a:xfrm>
          <a:prstGeom prst="rect">
            <a:avLst/>
          </a:prstGeom>
          <a:noFill/>
        </p:spPr>
        <p:txBody>
          <a:bodyPr wrap="square" rtlCol="0">
            <a:spAutoFit/>
          </a:bodyPr>
          <a:lstStyle/>
          <a:p>
            <a:pPr>
              <a:lnSpc>
                <a:spcPct val="150000"/>
              </a:lnSpc>
            </a:pPr>
            <a:r>
              <a:rPr lang="en-IN" sz="2000" b="1" dirty="0" smtClean="0"/>
              <a:t>By:</a:t>
            </a:r>
            <a:r>
              <a:rPr lang="en-GB" sz="2000" b="1" dirty="0" smtClean="0"/>
              <a:t>-</a:t>
            </a:r>
          </a:p>
          <a:p>
            <a:pPr>
              <a:lnSpc>
                <a:spcPct val="150000"/>
              </a:lnSpc>
            </a:pPr>
            <a:r>
              <a:rPr lang="en-IN" sz="2000" dirty="0" smtClean="0"/>
              <a:t>Dinesh Kumar</a:t>
            </a:r>
          </a:p>
          <a:p>
            <a:pPr>
              <a:lnSpc>
                <a:spcPct val="150000"/>
              </a:lnSpc>
            </a:pPr>
            <a:r>
              <a:rPr lang="en-IN" sz="2000" dirty="0" smtClean="0"/>
              <a:t>School of Engineering</a:t>
            </a:r>
          </a:p>
        </p:txBody>
      </p:sp>
    </p:spTree>
    <p:extLst>
      <p:ext uri="{BB962C8B-B14F-4D97-AF65-F5344CB8AC3E}">
        <p14:creationId xmlns:p14="http://schemas.microsoft.com/office/powerpoint/2010/main" val="6910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4717" t="18446" r="22466" b="51244"/>
          <a:stretch/>
        </p:blipFill>
        <p:spPr>
          <a:xfrm>
            <a:off x="478301" y="801859"/>
            <a:ext cx="10090545" cy="2737394"/>
          </a:xfrm>
          <a:prstGeom prst="rect">
            <a:avLst/>
          </a:prstGeom>
        </p:spPr>
      </p:pic>
    </p:spTree>
    <p:extLst>
      <p:ext uri="{BB962C8B-B14F-4D97-AF65-F5344CB8AC3E}">
        <p14:creationId xmlns:p14="http://schemas.microsoft.com/office/powerpoint/2010/main" val="2657838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676" y="501135"/>
            <a:ext cx="5795304" cy="415498"/>
          </a:xfrm>
          <a:prstGeom prst="rect">
            <a:avLst/>
          </a:prstGeom>
        </p:spPr>
        <p:txBody>
          <a:bodyPr wrap="none">
            <a:spAutoFit/>
          </a:bodyPr>
          <a:lstStyle/>
          <a:p>
            <a:r>
              <a:rPr lang="en-GB" sz="2100" b="1" dirty="0"/>
              <a:t>SERIES AND PARALLEL CONNECTIONS OF SPRINGS </a:t>
            </a:r>
          </a:p>
        </p:txBody>
      </p:sp>
      <p:sp>
        <p:nvSpPr>
          <p:cNvPr id="3" name="Rectangle 2"/>
          <p:cNvSpPr/>
          <p:nvPr/>
        </p:nvSpPr>
        <p:spPr>
          <a:xfrm>
            <a:off x="330676" y="1085445"/>
            <a:ext cx="3280963" cy="400110"/>
          </a:xfrm>
          <a:prstGeom prst="rect">
            <a:avLst/>
          </a:prstGeom>
        </p:spPr>
        <p:txBody>
          <a:bodyPr wrap="none">
            <a:spAutoFit/>
          </a:bodyPr>
          <a:lstStyle/>
          <a:p>
            <a:pPr marL="342900" indent="-342900">
              <a:buFont typeface="Arial" panose="020B0604020202020204" pitchFamily="34" charset="0"/>
              <a:buChar char="•"/>
            </a:pPr>
            <a:r>
              <a:rPr lang="en-GB" sz="2000" b="1" dirty="0">
                <a:solidFill>
                  <a:srgbClr val="FF0000"/>
                </a:solidFill>
              </a:rPr>
              <a:t>FOR SERIES CONNECTION </a:t>
            </a:r>
          </a:p>
        </p:txBody>
      </p:sp>
      <p:pic>
        <p:nvPicPr>
          <p:cNvPr id="4" name="Picture 3"/>
          <p:cNvPicPr>
            <a:picLocks noChangeAspect="1"/>
          </p:cNvPicPr>
          <p:nvPr/>
        </p:nvPicPr>
        <p:blipFill rotWithShape="1">
          <a:blip r:embed="rId2"/>
          <a:srcRect l="47153" t="14472" r="40089" b="11874"/>
          <a:stretch/>
        </p:blipFill>
        <p:spPr>
          <a:xfrm>
            <a:off x="10016197" y="618979"/>
            <a:ext cx="1659987" cy="5387926"/>
          </a:xfrm>
          <a:prstGeom prst="rect">
            <a:avLst/>
          </a:prstGeom>
        </p:spPr>
      </p:pic>
      <p:sp>
        <p:nvSpPr>
          <p:cNvPr id="6" name="Rectangle 5"/>
          <p:cNvSpPr/>
          <p:nvPr/>
        </p:nvSpPr>
        <p:spPr>
          <a:xfrm>
            <a:off x="633512" y="1654367"/>
            <a:ext cx="8974721" cy="2123658"/>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GB" sz="2200" dirty="0"/>
              <a:t>The force acting on each spring is same and equal to the external force, i.e. P</a:t>
            </a:r>
            <a:r>
              <a:rPr lang="en-GB" sz="2200" baseline="-25000" dirty="0"/>
              <a:t>1</a:t>
            </a:r>
            <a:r>
              <a:rPr lang="en-GB" sz="2200" dirty="0"/>
              <a:t> = P</a:t>
            </a:r>
            <a:r>
              <a:rPr lang="en-GB" sz="2200" baseline="-25000" dirty="0"/>
              <a:t>2</a:t>
            </a:r>
            <a:r>
              <a:rPr lang="en-GB" sz="2200" dirty="0"/>
              <a:t> = </a:t>
            </a:r>
            <a:r>
              <a:rPr lang="en-GB" sz="2200" dirty="0" smtClean="0"/>
              <a:t>P</a:t>
            </a:r>
          </a:p>
          <a:p>
            <a:pPr marL="342900" indent="-342900" algn="just">
              <a:lnSpc>
                <a:spcPct val="150000"/>
              </a:lnSpc>
              <a:buFont typeface="Arial" panose="020B0604020202020204" pitchFamily="34" charset="0"/>
              <a:buChar char="•"/>
            </a:pPr>
            <a:r>
              <a:rPr lang="en-GB" sz="2200" dirty="0" smtClean="0"/>
              <a:t>The </a:t>
            </a:r>
            <a:r>
              <a:rPr lang="en-GB" sz="2200" dirty="0"/>
              <a:t>total deflection of the spring combination is equal to the sum of the deflections of individual springs</a:t>
            </a:r>
          </a:p>
        </p:txBody>
      </p:sp>
      <p:pic>
        <p:nvPicPr>
          <p:cNvPr id="7" name="Picture 6"/>
          <p:cNvPicPr>
            <a:picLocks noChangeAspect="1"/>
          </p:cNvPicPr>
          <p:nvPr/>
        </p:nvPicPr>
        <p:blipFill rotWithShape="1">
          <a:blip r:embed="rId3"/>
          <a:srcRect l="29313" t="45817" r="56848" b="45914"/>
          <a:stretch/>
        </p:blipFill>
        <p:spPr>
          <a:xfrm>
            <a:off x="4432444" y="3946837"/>
            <a:ext cx="1693536" cy="568922"/>
          </a:xfrm>
          <a:prstGeom prst="rect">
            <a:avLst/>
          </a:prstGeom>
        </p:spPr>
      </p:pic>
      <p:pic>
        <p:nvPicPr>
          <p:cNvPr id="8" name="Picture 7"/>
          <p:cNvPicPr>
            <a:picLocks noChangeAspect="1"/>
          </p:cNvPicPr>
          <p:nvPr/>
        </p:nvPicPr>
        <p:blipFill rotWithShape="1">
          <a:blip r:embed="rId4"/>
          <a:srcRect l="35584" t="54471" r="28520" b="33029"/>
          <a:stretch/>
        </p:blipFill>
        <p:spPr>
          <a:xfrm>
            <a:off x="2878196" y="4832825"/>
            <a:ext cx="4344209" cy="850522"/>
          </a:xfrm>
          <a:prstGeom prst="rect">
            <a:avLst/>
          </a:prstGeom>
        </p:spPr>
      </p:pic>
    </p:spTree>
    <p:extLst>
      <p:ext uri="{BB962C8B-B14F-4D97-AF65-F5344CB8AC3E}">
        <p14:creationId xmlns:p14="http://schemas.microsoft.com/office/powerpoint/2010/main" val="3516455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373" y="627744"/>
            <a:ext cx="3417089" cy="415498"/>
          </a:xfrm>
          <a:prstGeom prst="rect">
            <a:avLst/>
          </a:prstGeom>
        </p:spPr>
        <p:txBody>
          <a:bodyPr wrap="none">
            <a:spAutoFit/>
          </a:bodyPr>
          <a:lstStyle/>
          <a:p>
            <a:r>
              <a:rPr lang="en-GB" sz="2100" b="1" dirty="0"/>
              <a:t>FOR PARALLEL CONNECTION </a:t>
            </a:r>
          </a:p>
        </p:txBody>
      </p:sp>
      <p:pic>
        <p:nvPicPr>
          <p:cNvPr id="3" name="Picture 2"/>
          <p:cNvPicPr>
            <a:picLocks noChangeAspect="1"/>
          </p:cNvPicPr>
          <p:nvPr/>
        </p:nvPicPr>
        <p:blipFill rotWithShape="1">
          <a:blip r:embed="rId2"/>
          <a:srcRect l="44342" t="21779" r="37819" b="30337"/>
          <a:stretch/>
        </p:blipFill>
        <p:spPr>
          <a:xfrm>
            <a:off x="9196622" y="914144"/>
            <a:ext cx="2504050" cy="3778840"/>
          </a:xfrm>
          <a:prstGeom prst="rect">
            <a:avLst/>
          </a:prstGeom>
        </p:spPr>
      </p:pic>
      <p:sp>
        <p:nvSpPr>
          <p:cNvPr id="4" name="Rectangle 3"/>
          <p:cNvSpPr/>
          <p:nvPr/>
        </p:nvSpPr>
        <p:spPr>
          <a:xfrm>
            <a:off x="355372" y="1043242"/>
            <a:ext cx="7156775" cy="3477875"/>
          </a:xfrm>
          <a:prstGeom prst="rect">
            <a:avLst/>
          </a:prstGeom>
        </p:spPr>
        <p:txBody>
          <a:bodyPr wrap="square">
            <a:spAutoFit/>
          </a:bodyPr>
          <a:lstStyle/>
          <a:p>
            <a:pPr marL="342900" indent="-342900" algn="just">
              <a:lnSpc>
                <a:spcPct val="200000"/>
              </a:lnSpc>
              <a:buFont typeface="Arial" panose="020B0604020202020204" pitchFamily="34" charset="0"/>
              <a:buChar char="•"/>
            </a:pPr>
            <a:r>
              <a:rPr lang="en-GB" sz="2200" dirty="0"/>
              <a:t>The force acting on the spring combination is equal to the sum of forces acting on individual springs, i.e. P = P</a:t>
            </a:r>
            <a:r>
              <a:rPr lang="en-GB" sz="2200" baseline="-25000" dirty="0"/>
              <a:t>1</a:t>
            </a:r>
            <a:r>
              <a:rPr lang="en-GB" sz="2200" dirty="0"/>
              <a:t> + </a:t>
            </a:r>
            <a:r>
              <a:rPr lang="en-GB" sz="2200" dirty="0" smtClean="0"/>
              <a:t>P</a:t>
            </a:r>
            <a:r>
              <a:rPr lang="en-GB" sz="2200" baseline="-25000" dirty="0" smtClean="0"/>
              <a:t>2</a:t>
            </a:r>
          </a:p>
          <a:p>
            <a:pPr marL="342900" indent="-342900" algn="just">
              <a:lnSpc>
                <a:spcPct val="200000"/>
              </a:lnSpc>
              <a:buFont typeface="Arial" panose="020B0604020202020204" pitchFamily="34" charset="0"/>
              <a:buChar char="•"/>
            </a:pPr>
            <a:r>
              <a:rPr lang="en-GB" sz="2200" dirty="0" smtClean="0"/>
              <a:t>The </a:t>
            </a:r>
            <a:r>
              <a:rPr lang="en-GB" sz="2200" dirty="0"/>
              <a:t>deflection of individual springs is same and equal to the deflection of the </a:t>
            </a:r>
            <a:r>
              <a:rPr lang="en-GB" sz="2200" dirty="0" smtClean="0"/>
              <a:t>combination </a:t>
            </a:r>
            <a:r>
              <a:rPr lang="en-GB" sz="2200" dirty="0"/>
              <a:t>i.e. δ</a:t>
            </a:r>
            <a:r>
              <a:rPr lang="en-GB" sz="2200" baseline="-25000" dirty="0"/>
              <a:t>1 </a:t>
            </a:r>
            <a:r>
              <a:rPr lang="en-GB" sz="2200" dirty="0"/>
              <a:t>= δ</a:t>
            </a:r>
            <a:r>
              <a:rPr lang="en-GB" sz="2200" baseline="-25000" dirty="0"/>
              <a:t>2</a:t>
            </a:r>
            <a:r>
              <a:rPr lang="en-GB" sz="2200" dirty="0"/>
              <a:t> = δ </a:t>
            </a:r>
          </a:p>
          <a:p>
            <a:pPr marL="342900" indent="-342900" algn="just">
              <a:lnSpc>
                <a:spcPct val="200000"/>
              </a:lnSpc>
              <a:buFont typeface="Arial" panose="020B0604020202020204" pitchFamily="34" charset="0"/>
              <a:buChar char="•"/>
            </a:pPr>
            <a:endParaRPr lang="en-GB" sz="2200" dirty="0"/>
          </a:p>
        </p:txBody>
      </p:sp>
      <p:pic>
        <p:nvPicPr>
          <p:cNvPr id="7" name="Picture 6"/>
          <p:cNvPicPr>
            <a:picLocks noChangeAspect="1"/>
          </p:cNvPicPr>
          <p:nvPr/>
        </p:nvPicPr>
        <p:blipFill rotWithShape="1">
          <a:blip r:embed="rId3"/>
          <a:srcRect l="39044" t="38894" r="34035" b="49952"/>
          <a:stretch/>
        </p:blipFill>
        <p:spPr>
          <a:xfrm>
            <a:off x="3631303" y="4159712"/>
            <a:ext cx="2289388" cy="533272"/>
          </a:xfrm>
          <a:prstGeom prst="rect">
            <a:avLst/>
          </a:prstGeom>
        </p:spPr>
      </p:pic>
    </p:spTree>
    <p:extLst>
      <p:ext uri="{BB962C8B-B14F-4D97-AF65-F5344CB8AC3E}">
        <p14:creationId xmlns:p14="http://schemas.microsoft.com/office/powerpoint/2010/main" val="2404842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574" y="458931"/>
            <a:ext cx="4422301" cy="415498"/>
          </a:xfrm>
          <a:prstGeom prst="rect">
            <a:avLst/>
          </a:prstGeom>
        </p:spPr>
        <p:txBody>
          <a:bodyPr wrap="none">
            <a:spAutoFit/>
          </a:bodyPr>
          <a:lstStyle/>
          <a:p>
            <a:r>
              <a:rPr lang="en-GB" sz="2100" b="1" dirty="0"/>
              <a:t>STRESS AND DEFLECTION EQUATIONS </a:t>
            </a:r>
          </a:p>
        </p:txBody>
      </p:sp>
      <p:pic>
        <p:nvPicPr>
          <p:cNvPr id="3" name="Picture 2"/>
          <p:cNvPicPr>
            <a:picLocks noChangeAspect="1"/>
          </p:cNvPicPr>
          <p:nvPr/>
        </p:nvPicPr>
        <p:blipFill rotWithShape="1">
          <a:blip r:embed="rId2"/>
          <a:srcRect l="38936" t="20817" r="42576" b="27452"/>
          <a:stretch/>
        </p:blipFill>
        <p:spPr>
          <a:xfrm>
            <a:off x="1686034" y="2535348"/>
            <a:ext cx="2405577" cy="3784209"/>
          </a:xfrm>
          <a:prstGeom prst="rect">
            <a:avLst/>
          </a:prstGeom>
        </p:spPr>
      </p:pic>
      <p:pic>
        <p:nvPicPr>
          <p:cNvPr id="4" name="Picture 3"/>
          <p:cNvPicPr>
            <a:picLocks noChangeAspect="1"/>
          </p:cNvPicPr>
          <p:nvPr/>
        </p:nvPicPr>
        <p:blipFill rotWithShape="1">
          <a:blip r:embed="rId3"/>
          <a:srcRect l="34610" t="28509" r="29710" b="16106"/>
          <a:stretch/>
        </p:blipFill>
        <p:spPr>
          <a:xfrm>
            <a:off x="6921303" y="2268060"/>
            <a:ext cx="4642340" cy="4051497"/>
          </a:xfrm>
          <a:prstGeom prst="rect">
            <a:avLst/>
          </a:prstGeom>
        </p:spPr>
      </p:pic>
      <p:sp>
        <p:nvSpPr>
          <p:cNvPr id="5" name="Rectangle 4"/>
          <p:cNvSpPr/>
          <p:nvPr/>
        </p:nvSpPr>
        <p:spPr>
          <a:xfrm>
            <a:off x="241574" y="874429"/>
            <a:ext cx="11631558" cy="1563377"/>
          </a:xfrm>
          <a:prstGeom prst="rect">
            <a:avLst/>
          </a:prstGeom>
        </p:spPr>
        <p:txBody>
          <a:bodyPr wrap="square">
            <a:spAutoFit/>
          </a:bodyPr>
          <a:lstStyle/>
          <a:p>
            <a:pPr algn="just">
              <a:lnSpc>
                <a:spcPct val="150000"/>
              </a:lnSpc>
            </a:pPr>
            <a:r>
              <a:rPr lang="en-GB" sz="2200" dirty="0"/>
              <a:t>There are two basic equations for the design of helical springs,  load – stress equation and load – deflection equation A helical spring made from the wire of circular cross-section is shown in figure </a:t>
            </a:r>
            <a:r>
              <a:rPr lang="en-GB" sz="2200" dirty="0" smtClean="0"/>
              <a:t>(a)</a:t>
            </a:r>
            <a:endParaRPr lang="en-GB" sz="2200" dirty="0"/>
          </a:p>
        </p:txBody>
      </p:sp>
    </p:spTree>
    <p:extLst>
      <p:ext uri="{BB962C8B-B14F-4D97-AF65-F5344CB8AC3E}">
        <p14:creationId xmlns:p14="http://schemas.microsoft.com/office/powerpoint/2010/main" val="2924837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732" y="307855"/>
            <a:ext cx="11497994" cy="1351780"/>
          </a:xfrm>
          <a:prstGeom prst="rect">
            <a:avLst/>
          </a:prstGeom>
        </p:spPr>
        <p:txBody>
          <a:bodyPr wrap="square">
            <a:spAutoFit/>
          </a:bodyPr>
          <a:lstStyle/>
          <a:p>
            <a:pPr algn="just">
              <a:lnSpc>
                <a:spcPct val="200000"/>
              </a:lnSpc>
            </a:pPr>
            <a:r>
              <a:rPr lang="en-GB" sz="2200" dirty="0"/>
              <a:t>Let, a helical spring is subjected to an axial force P When the wire of the helical spring is uncoiled and straightened, it takes the shape of a bar as shown in figure </a:t>
            </a:r>
            <a:r>
              <a:rPr lang="en-GB" sz="2200" dirty="0" smtClean="0"/>
              <a:t>(b)</a:t>
            </a:r>
            <a:endParaRPr lang="en-GB" sz="2200" dirty="0"/>
          </a:p>
        </p:txBody>
      </p:sp>
      <p:sp>
        <p:nvSpPr>
          <p:cNvPr id="3" name="Rectangle 2"/>
          <p:cNvSpPr/>
          <p:nvPr/>
        </p:nvSpPr>
        <p:spPr>
          <a:xfrm>
            <a:off x="290732" y="1514963"/>
            <a:ext cx="11497994" cy="3383106"/>
          </a:xfrm>
          <a:prstGeom prst="rect">
            <a:avLst/>
          </a:prstGeom>
        </p:spPr>
        <p:txBody>
          <a:bodyPr wrap="square">
            <a:spAutoFit/>
          </a:bodyPr>
          <a:lstStyle/>
          <a:p>
            <a:pPr marL="342900" indent="-342900" algn="just">
              <a:lnSpc>
                <a:spcPct val="200000"/>
              </a:lnSpc>
              <a:buFont typeface="Arial" panose="020B0604020202020204" pitchFamily="34" charset="0"/>
              <a:buChar char="•"/>
            </a:pPr>
            <a:r>
              <a:rPr lang="en-GB" sz="2200" dirty="0"/>
              <a:t>The diameter of the bar is equal to the wire diameter of the spring (d) </a:t>
            </a:r>
          </a:p>
          <a:p>
            <a:pPr marL="342900" indent="-342900" algn="just">
              <a:lnSpc>
                <a:spcPct val="200000"/>
              </a:lnSpc>
              <a:buFont typeface="Arial" panose="020B0604020202020204" pitchFamily="34" charset="0"/>
              <a:buChar char="•"/>
            </a:pPr>
            <a:r>
              <a:rPr lang="en-GB" sz="2200" dirty="0" smtClean="0"/>
              <a:t>The </a:t>
            </a:r>
            <a:r>
              <a:rPr lang="en-GB" sz="2200" dirty="0"/>
              <a:t>length of one coil in the spring is (πD). There are N such active coils. Therefore, the length of equivalent bar is (</a:t>
            </a:r>
            <a:r>
              <a:rPr lang="en-GB" sz="2200" dirty="0" smtClean="0"/>
              <a:t>πDN)</a:t>
            </a:r>
          </a:p>
          <a:p>
            <a:pPr marL="342900" indent="-342900" algn="just">
              <a:lnSpc>
                <a:spcPct val="200000"/>
              </a:lnSpc>
              <a:buFont typeface="Arial" panose="020B0604020202020204" pitchFamily="34" charset="0"/>
              <a:buChar char="•"/>
            </a:pPr>
            <a:r>
              <a:rPr lang="en-GB" sz="2200" dirty="0" smtClean="0"/>
              <a:t>The </a:t>
            </a:r>
            <a:r>
              <a:rPr lang="en-GB" sz="2200" dirty="0"/>
              <a:t>bar is fitted with a bracket at each end. The length of this bracket is equal to mean coil radius of the spring (D/2)</a:t>
            </a:r>
          </a:p>
        </p:txBody>
      </p:sp>
      <p:pic>
        <p:nvPicPr>
          <p:cNvPr id="4" name="Picture 3"/>
          <p:cNvPicPr>
            <a:picLocks noChangeAspect="1"/>
          </p:cNvPicPr>
          <p:nvPr/>
        </p:nvPicPr>
        <p:blipFill rotWithShape="1">
          <a:blip r:embed="rId2"/>
          <a:srcRect l="15150" t="48125" r="9274" b="33798"/>
          <a:stretch/>
        </p:blipFill>
        <p:spPr>
          <a:xfrm>
            <a:off x="389208" y="5028991"/>
            <a:ext cx="11497994" cy="1477122"/>
          </a:xfrm>
          <a:prstGeom prst="rect">
            <a:avLst/>
          </a:prstGeom>
        </p:spPr>
      </p:pic>
    </p:spTree>
    <p:extLst>
      <p:ext uri="{BB962C8B-B14F-4D97-AF65-F5344CB8AC3E}">
        <p14:creationId xmlns:p14="http://schemas.microsoft.com/office/powerpoint/2010/main" val="2359802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731" y="444863"/>
            <a:ext cx="5088316" cy="400110"/>
          </a:xfrm>
          <a:prstGeom prst="rect">
            <a:avLst/>
          </a:prstGeom>
        </p:spPr>
        <p:txBody>
          <a:bodyPr wrap="none">
            <a:spAutoFit/>
          </a:bodyPr>
          <a:lstStyle/>
          <a:p>
            <a:pPr algn="just"/>
            <a:r>
              <a:rPr lang="en-GB" sz="2000" dirty="0"/>
              <a:t>The torsional shear stress in the bar is given by,</a:t>
            </a:r>
          </a:p>
        </p:txBody>
      </p:sp>
      <p:pic>
        <p:nvPicPr>
          <p:cNvPr id="3" name="Picture 2"/>
          <p:cNvPicPr>
            <a:picLocks noChangeAspect="1"/>
          </p:cNvPicPr>
          <p:nvPr/>
        </p:nvPicPr>
        <p:blipFill rotWithShape="1">
          <a:blip r:embed="rId2"/>
          <a:srcRect l="31043" t="38318" r="15438" b="48220"/>
          <a:stretch/>
        </p:blipFill>
        <p:spPr>
          <a:xfrm>
            <a:off x="2954215" y="1111349"/>
            <a:ext cx="5656487" cy="799907"/>
          </a:xfrm>
          <a:prstGeom prst="rect">
            <a:avLst/>
          </a:prstGeom>
        </p:spPr>
      </p:pic>
      <p:sp>
        <p:nvSpPr>
          <p:cNvPr id="4" name="Rectangle 3"/>
          <p:cNvSpPr/>
          <p:nvPr/>
        </p:nvSpPr>
        <p:spPr>
          <a:xfrm>
            <a:off x="203731" y="1911256"/>
            <a:ext cx="11739740" cy="4315027"/>
          </a:xfrm>
          <a:prstGeom prst="rect">
            <a:avLst/>
          </a:prstGeom>
        </p:spPr>
        <p:txBody>
          <a:bodyPr wrap="square">
            <a:spAutoFit/>
          </a:bodyPr>
          <a:lstStyle/>
          <a:p>
            <a:pPr algn="just">
              <a:lnSpc>
                <a:spcPct val="200000"/>
              </a:lnSpc>
            </a:pPr>
            <a:r>
              <a:rPr lang="en-GB" sz="2000" dirty="0"/>
              <a:t>When the equivalent bar is bent in the form of helical coil, there are additional stresses on account of following two </a:t>
            </a:r>
            <a:r>
              <a:rPr lang="en-GB" sz="2000" dirty="0" smtClean="0"/>
              <a:t>factors:</a:t>
            </a:r>
          </a:p>
          <a:p>
            <a:pPr marL="342900" indent="-342900" algn="just">
              <a:lnSpc>
                <a:spcPct val="200000"/>
              </a:lnSpc>
              <a:buFont typeface="Arial" panose="020B0604020202020204" pitchFamily="34" charset="0"/>
              <a:buChar char="•"/>
            </a:pPr>
            <a:r>
              <a:rPr lang="en-GB" sz="2000" dirty="0" smtClean="0"/>
              <a:t>There </a:t>
            </a:r>
            <a:r>
              <a:rPr lang="en-GB" sz="2000" dirty="0"/>
              <a:t>is direct or transverse shear stress in the spring </a:t>
            </a:r>
            <a:r>
              <a:rPr lang="en-GB" sz="2000" dirty="0" smtClean="0"/>
              <a:t>wire</a:t>
            </a:r>
          </a:p>
          <a:p>
            <a:pPr marL="342900" indent="-342900" algn="just">
              <a:lnSpc>
                <a:spcPct val="200000"/>
              </a:lnSpc>
              <a:buFont typeface="Arial" panose="020B0604020202020204" pitchFamily="34" charset="0"/>
              <a:buChar char="•"/>
            </a:pPr>
            <a:r>
              <a:rPr lang="en-GB" sz="2000" dirty="0" smtClean="0"/>
              <a:t>When </a:t>
            </a:r>
            <a:r>
              <a:rPr lang="en-GB" sz="2000" dirty="0"/>
              <a:t>the wire is bent in the form of coil, the length of the inside fiber is less than the length of the outside fiber. This results in stress concentration at the inside fiber of the coil The resultant stress consists of superimposition of torsional shear stress, direct shear stress and additional stresses due to the curvature of the coil </a:t>
            </a:r>
          </a:p>
        </p:txBody>
      </p:sp>
    </p:spTree>
    <p:extLst>
      <p:ext uri="{BB962C8B-B14F-4D97-AF65-F5344CB8AC3E}">
        <p14:creationId xmlns:p14="http://schemas.microsoft.com/office/powerpoint/2010/main" val="3801359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6430" y="2574388"/>
            <a:ext cx="970672" cy="604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p:cNvGrpSpPr/>
          <p:nvPr/>
        </p:nvGrpSpPr>
        <p:grpSpPr>
          <a:xfrm>
            <a:off x="604911" y="1723292"/>
            <a:ext cx="11466117" cy="2912012"/>
            <a:chOff x="604911" y="1723292"/>
            <a:chExt cx="11466117" cy="2912012"/>
          </a:xfrm>
        </p:grpSpPr>
        <p:pic>
          <p:nvPicPr>
            <p:cNvPr id="2" name="Picture 1"/>
            <p:cNvPicPr>
              <a:picLocks noChangeAspect="1"/>
            </p:cNvPicPr>
            <p:nvPr/>
          </p:nvPicPr>
          <p:blipFill rotWithShape="1">
            <a:blip r:embed="rId2"/>
            <a:srcRect l="14609" t="25817" r="10356" b="39952"/>
            <a:stretch/>
          </p:blipFill>
          <p:spPr>
            <a:xfrm>
              <a:off x="717451" y="1723292"/>
              <a:ext cx="11353577" cy="2912012"/>
            </a:xfrm>
            <a:prstGeom prst="rect">
              <a:avLst/>
            </a:prstGeom>
          </p:spPr>
        </p:pic>
        <p:sp>
          <p:nvSpPr>
            <p:cNvPr id="4" name="Rectangle 3"/>
            <p:cNvSpPr/>
            <p:nvPr/>
          </p:nvSpPr>
          <p:spPr>
            <a:xfrm>
              <a:off x="604911" y="3727938"/>
              <a:ext cx="1216855" cy="534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74267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807" t="11586" r="4265" b="11298"/>
          <a:stretch/>
        </p:blipFill>
        <p:spPr>
          <a:xfrm>
            <a:off x="239152" y="548640"/>
            <a:ext cx="11830929" cy="5641145"/>
          </a:xfrm>
          <a:prstGeom prst="rect">
            <a:avLst/>
          </a:prstGeom>
        </p:spPr>
      </p:pic>
    </p:spTree>
    <p:extLst>
      <p:ext uri="{BB962C8B-B14F-4D97-AF65-F5344CB8AC3E}">
        <p14:creationId xmlns:p14="http://schemas.microsoft.com/office/powerpoint/2010/main" val="3721398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904" t="11780" r="4806" b="17259"/>
          <a:stretch/>
        </p:blipFill>
        <p:spPr>
          <a:xfrm>
            <a:off x="164124" y="633046"/>
            <a:ext cx="11877822" cy="5190979"/>
          </a:xfrm>
          <a:prstGeom prst="rect">
            <a:avLst/>
          </a:prstGeom>
        </p:spPr>
      </p:pic>
    </p:spTree>
    <p:extLst>
      <p:ext uri="{BB962C8B-B14F-4D97-AF65-F5344CB8AC3E}">
        <p14:creationId xmlns:p14="http://schemas.microsoft.com/office/powerpoint/2010/main" val="126561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TotalTime>
  <Words>383</Words>
  <Application>Microsoft Office PowerPoint</Application>
  <PresentationFormat>Widescreen</PresentationFormat>
  <Paragraphs>23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Doctor_Strange</dc:creator>
  <cp:lastModifiedBy>Doctor_Strange</cp:lastModifiedBy>
  <cp:revision>289</cp:revision>
  <dcterms:created xsi:type="dcterms:W3CDTF">2024-07-27T06:12:03Z</dcterms:created>
  <dcterms:modified xsi:type="dcterms:W3CDTF">2024-11-06T08:32:33Z</dcterms:modified>
</cp:coreProperties>
</file>