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3" r:id="rId7"/>
    <p:sldId id="264" r:id="rId8"/>
    <p:sldId id="267" r:id="rId9"/>
    <p:sldId id="266"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BD3D"/>
    <a:srgbClr val="C0AE40"/>
    <a:srgbClr val="C1A83F"/>
    <a:srgbClr val="F6B80A"/>
    <a:srgbClr val="EEAF12"/>
    <a:srgbClr val="E9C117"/>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snapToGrid="0">
      <p:cViewPr varScale="1">
        <p:scale>
          <a:sx n="68" d="100"/>
          <a:sy n="68" d="100"/>
        </p:scale>
        <p:origin x="73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09/08/2024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445928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09/08/2024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325932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09/08/2024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40866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09/08/2024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367800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43BB5E-79B0-415D-80FF-A382F1229C04}" type="datetimeFigureOut">
              <a:rPr lang="en-GB" smtClean="0"/>
              <a:t>09/08/2024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36882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843BB5E-79B0-415D-80FF-A382F1229C04}" type="datetimeFigureOut">
              <a:rPr lang="en-GB" smtClean="0"/>
              <a:t>09/08/2024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77098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843BB5E-79B0-415D-80FF-A382F1229C04}" type="datetimeFigureOut">
              <a:rPr lang="en-GB" smtClean="0"/>
              <a:t>09/08/2024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420518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843BB5E-79B0-415D-80FF-A382F1229C04}" type="datetimeFigureOut">
              <a:rPr lang="en-GB" smtClean="0"/>
              <a:t>09/08/2024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93076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BB5E-79B0-415D-80FF-A382F1229C04}" type="datetimeFigureOut">
              <a:rPr lang="en-GB" smtClean="0"/>
              <a:t>09/08/2024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231820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3BB5E-79B0-415D-80FF-A382F1229C04}" type="datetimeFigureOut">
              <a:rPr lang="en-GB" smtClean="0"/>
              <a:t>09/08/2024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8073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3BB5E-79B0-415D-80FF-A382F1229C04}" type="datetimeFigureOut">
              <a:rPr lang="en-GB" smtClean="0"/>
              <a:t>09/08/2024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09540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3BB5E-79B0-415D-80FF-A382F1229C04}" type="datetimeFigureOut">
              <a:rPr lang="en-GB" smtClean="0"/>
              <a:t>09/08/2024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9052F-3F6B-4C5B-9A75-13E8198A3116}" type="slidenum">
              <a:rPr lang="en-GB" smtClean="0"/>
              <a:t>‹#›</a:t>
            </a:fld>
            <a:endParaRPr lang="en-GB"/>
          </a:p>
        </p:txBody>
      </p:sp>
    </p:spTree>
    <p:extLst>
      <p:ext uri="{BB962C8B-B14F-4D97-AF65-F5344CB8AC3E}">
        <p14:creationId xmlns:p14="http://schemas.microsoft.com/office/powerpoint/2010/main" val="3681091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8771" y="795253"/>
            <a:ext cx="11114453" cy="1015663"/>
          </a:xfrm>
          <a:prstGeom prst="rect">
            <a:avLst/>
          </a:prstGeom>
          <a:noFill/>
        </p:spPr>
        <p:txBody>
          <a:bodyPr wrap="none" lIns="91440" tIns="45720" rIns="91440" bIns="45720">
            <a:spAutoFit/>
          </a:bodyPr>
          <a:lstStyle/>
          <a:p>
            <a:pPr algn="ctr"/>
            <a:r>
              <a:rPr lang="en-US" sz="6000" b="1" dirty="0" smtClean="0">
                <a:ln w="0"/>
                <a:solidFill>
                  <a:schemeClr val="accent2"/>
                </a:solidFill>
                <a:effectLst>
                  <a:outerShdw blurRad="38100" dist="19050" dir="2700000" algn="tl" rotWithShape="0">
                    <a:schemeClr val="dk1">
                      <a:alpha val="40000"/>
                    </a:schemeClr>
                  </a:outerShdw>
                </a:effectLst>
              </a:rPr>
              <a:t>DESIGN OF MACHINE ELEMENTS-</a:t>
            </a:r>
            <a:r>
              <a:rPr lang="en-US" sz="6000" b="1" dirty="0">
                <a:ln w="0"/>
                <a:solidFill>
                  <a:schemeClr val="accent2"/>
                </a:solidFill>
                <a:effectLst>
                  <a:outerShdw blurRad="38100" dist="19050" dir="2700000" algn="tl" rotWithShape="0">
                    <a:schemeClr val="dk1">
                      <a:alpha val="40000"/>
                    </a:schemeClr>
                  </a:outerShdw>
                </a:effectLst>
              </a:rPr>
              <a:t>I</a:t>
            </a:r>
            <a:r>
              <a:rPr lang="en-US" sz="6000" b="1" dirty="0" smtClean="0">
                <a:ln w="0"/>
                <a:solidFill>
                  <a:schemeClr val="accent2"/>
                </a:solidFill>
                <a:effectLst>
                  <a:outerShdw blurRad="38100" dist="19050" dir="2700000" algn="tl" rotWithShape="0">
                    <a:schemeClr val="dk1">
                      <a:alpha val="40000"/>
                    </a:schemeClr>
                  </a:outerShdw>
                </a:effectLst>
              </a:rPr>
              <a:t>I</a:t>
            </a:r>
            <a:endParaRPr lang="en-GB" sz="6000" b="1" dirty="0">
              <a:ln w="0"/>
              <a:solidFill>
                <a:schemeClr val="accent2"/>
              </a:solidFill>
              <a:effectLst>
                <a:outerShdw blurRad="38100" dist="19050" dir="2700000" algn="tl" rotWithShape="0">
                  <a:schemeClr val="dk1">
                    <a:alpha val="40000"/>
                  </a:schemeClr>
                </a:outerShdw>
              </a:effectLst>
            </a:endParaRPr>
          </a:p>
        </p:txBody>
      </p:sp>
      <p:sp>
        <p:nvSpPr>
          <p:cNvPr id="8" name="Rectangle 7"/>
          <p:cNvSpPr/>
          <p:nvPr/>
        </p:nvSpPr>
        <p:spPr>
          <a:xfrm>
            <a:off x="4438329" y="1810916"/>
            <a:ext cx="3315331" cy="923330"/>
          </a:xfrm>
          <a:prstGeom prst="rect">
            <a:avLst/>
          </a:prstGeom>
        </p:spPr>
        <p:txBody>
          <a:bodyPr wrap="none">
            <a:spAutoFit/>
          </a:bodyPr>
          <a:lstStyle/>
          <a:p>
            <a:pPr algn="ctr"/>
            <a:r>
              <a:rPr lang="en-US" sz="5400" dirty="0" smtClean="0">
                <a:ln w="0"/>
                <a:effectLst>
                  <a:outerShdw blurRad="38100" dist="19050" dir="2700000" algn="tl" rotWithShape="0">
                    <a:schemeClr val="dk1">
                      <a:alpha val="40000"/>
                    </a:schemeClr>
                  </a:outerShdw>
                </a:effectLst>
              </a:rPr>
              <a:t>(BME3102)</a:t>
            </a:r>
            <a:endParaRPr lang="en-GB" sz="5400" dirty="0">
              <a:ln w="0"/>
              <a:effectLst>
                <a:outerShdw blurRad="38100" dist="19050" dir="2700000" algn="tl" rotWithShape="0">
                  <a:schemeClr val="dk1">
                    <a:alpha val="40000"/>
                  </a:schemeClr>
                </a:outerShdw>
              </a:effectLst>
            </a:endParaRPr>
          </a:p>
        </p:txBody>
      </p:sp>
      <p:sp>
        <p:nvSpPr>
          <p:cNvPr id="9" name="Rectangle 8"/>
          <p:cNvSpPr/>
          <p:nvPr/>
        </p:nvSpPr>
        <p:spPr>
          <a:xfrm>
            <a:off x="4361288" y="2946659"/>
            <a:ext cx="3469412" cy="584775"/>
          </a:xfrm>
          <a:prstGeom prst="rect">
            <a:avLst/>
          </a:prstGeom>
        </p:spPr>
        <p:txBody>
          <a:bodyPr wrap="none">
            <a:spAutoFit/>
          </a:bodyPr>
          <a:lstStyle/>
          <a:p>
            <a:pPr algn="ctr"/>
            <a:r>
              <a:rPr lang="en-US" sz="3200" b="1" dirty="0" smtClean="0">
                <a:ln w="0"/>
                <a:solidFill>
                  <a:schemeClr val="accent2"/>
                </a:solidFill>
                <a:effectLst>
                  <a:outerShdw blurRad="38100" dist="19050" dir="2700000" algn="tl" rotWithShape="0">
                    <a:schemeClr val="dk1">
                      <a:alpha val="40000"/>
                    </a:schemeClr>
                  </a:outerShdw>
                </a:effectLst>
              </a:rPr>
              <a:t>Lecture </a:t>
            </a:r>
            <a:r>
              <a:rPr lang="en-US" sz="3200" b="1" dirty="0">
                <a:ln w="0"/>
                <a:solidFill>
                  <a:schemeClr val="accent2"/>
                </a:solidFill>
                <a:effectLst>
                  <a:outerShdw blurRad="38100" dist="19050" dir="2700000" algn="tl" rotWithShape="0">
                    <a:schemeClr val="dk1">
                      <a:alpha val="40000"/>
                    </a:schemeClr>
                  </a:outerShdw>
                </a:effectLst>
              </a:rPr>
              <a:t>3</a:t>
            </a:r>
            <a:r>
              <a:rPr lang="en-US" sz="3200" b="1" dirty="0" smtClean="0">
                <a:ln w="0"/>
                <a:solidFill>
                  <a:schemeClr val="accent2"/>
                </a:solidFill>
                <a:effectLst>
                  <a:outerShdw blurRad="38100" dist="19050" dir="2700000" algn="tl" rotWithShape="0">
                    <a:schemeClr val="dk1">
                      <a:alpha val="40000"/>
                    </a:schemeClr>
                  </a:outerShdw>
                </a:effectLst>
              </a:rPr>
              <a:t> Module 1</a:t>
            </a:r>
            <a:endParaRPr lang="en-GB" sz="3200" b="1" dirty="0">
              <a:ln w="0"/>
              <a:solidFill>
                <a:schemeClr val="accent2"/>
              </a:solidFill>
              <a:effectLst>
                <a:outerShdw blurRad="38100" dist="19050" dir="2700000" algn="tl" rotWithShape="0">
                  <a:schemeClr val="dk1">
                    <a:alpha val="40000"/>
                  </a:schemeClr>
                </a:outerShdw>
              </a:effectLst>
            </a:endParaRPr>
          </a:p>
        </p:txBody>
      </p:sp>
      <p:sp>
        <p:nvSpPr>
          <p:cNvPr id="2" name="TextBox 1"/>
          <p:cNvSpPr txBox="1"/>
          <p:nvPr/>
        </p:nvSpPr>
        <p:spPr>
          <a:xfrm>
            <a:off x="9537889" y="4867421"/>
            <a:ext cx="2654111" cy="1429622"/>
          </a:xfrm>
          <a:prstGeom prst="rect">
            <a:avLst/>
          </a:prstGeom>
          <a:noFill/>
        </p:spPr>
        <p:txBody>
          <a:bodyPr wrap="square" rtlCol="0">
            <a:spAutoFit/>
          </a:bodyPr>
          <a:lstStyle/>
          <a:p>
            <a:pPr>
              <a:lnSpc>
                <a:spcPct val="150000"/>
              </a:lnSpc>
            </a:pPr>
            <a:r>
              <a:rPr lang="en-IN" sz="2000" b="1" dirty="0" smtClean="0"/>
              <a:t>By:</a:t>
            </a:r>
            <a:r>
              <a:rPr lang="en-GB" sz="2000" b="1" dirty="0" smtClean="0"/>
              <a:t>-</a:t>
            </a:r>
          </a:p>
          <a:p>
            <a:pPr>
              <a:lnSpc>
                <a:spcPct val="150000"/>
              </a:lnSpc>
            </a:pPr>
            <a:r>
              <a:rPr lang="en-IN" sz="2000" dirty="0" smtClean="0"/>
              <a:t>Dinesh Kumar</a:t>
            </a:r>
          </a:p>
          <a:p>
            <a:pPr>
              <a:lnSpc>
                <a:spcPct val="150000"/>
              </a:lnSpc>
            </a:pPr>
            <a:r>
              <a:rPr lang="en-IN" sz="2000" dirty="0" smtClean="0"/>
              <a:t>School of Engineering</a:t>
            </a:r>
          </a:p>
        </p:txBody>
      </p:sp>
    </p:spTree>
    <p:extLst>
      <p:ext uri="{BB962C8B-B14F-4D97-AF65-F5344CB8AC3E}">
        <p14:creationId xmlns:p14="http://schemas.microsoft.com/office/powerpoint/2010/main" val="6910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80160" y="520505"/>
            <a:ext cx="9270609" cy="5838092"/>
            <a:chOff x="1280160" y="520505"/>
            <a:chExt cx="9270609" cy="5838092"/>
          </a:xfrm>
        </p:grpSpPr>
        <p:grpSp>
          <p:nvGrpSpPr>
            <p:cNvPr id="4" name="Group 3"/>
            <p:cNvGrpSpPr/>
            <p:nvPr/>
          </p:nvGrpSpPr>
          <p:grpSpPr>
            <a:xfrm>
              <a:off x="1730326" y="633046"/>
              <a:ext cx="8820443" cy="5725551"/>
              <a:chOff x="1730326" y="633046"/>
              <a:chExt cx="8820443" cy="5725551"/>
            </a:xfrm>
          </p:grpSpPr>
          <p:pic>
            <p:nvPicPr>
              <p:cNvPr id="2" name="Picture 1"/>
              <p:cNvPicPr>
                <a:picLocks noChangeAspect="1"/>
              </p:cNvPicPr>
              <p:nvPr/>
            </p:nvPicPr>
            <p:blipFill rotWithShape="1">
              <a:blip r:embed="rId2"/>
              <a:srcRect l="15000" t="11673" r="12653" b="4799"/>
              <a:stretch/>
            </p:blipFill>
            <p:spPr>
              <a:xfrm>
                <a:off x="1730326" y="633046"/>
                <a:ext cx="8820443" cy="5725551"/>
              </a:xfrm>
              <a:prstGeom prst="rect">
                <a:avLst/>
              </a:prstGeom>
            </p:spPr>
          </p:pic>
          <p:sp>
            <p:nvSpPr>
              <p:cNvPr id="3" name="Freeform 2"/>
              <p:cNvSpPr/>
              <p:nvPr/>
            </p:nvSpPr>
            <p:spPr>
              <a:xfrm>
                <a:off x="3750098" y="5691440"/>
                <a:ext cx="4135533" cy="456143"/>
              </a:xfrm>
              <a:custGeom>
                <a:avLst/>
                <a:gdLst>
                  <a:gd name="connsiteX0" fmla="*/ 0 w 4121834"/>
                  <a:gd name="connsiteY0" fmla="*/ 450166 h 450166"/>
                  <a:gd name="connsiteX1" fmla="*/ 4093698 w 4121834"/>
                  <a:gd name="connsiteY1" fmla="*/ 211015 h 450166"/>
                  <a:gd name="connsiteX2" fmla="*/ 4121834 w 4121834"/>
                  <a:gd name="connsiteY2" fmla="*/ 0 h 450166"/>
                  <a:gd name="connsiteX3" fmla="*/ 28135 w 4121834"/>
                  <a:gd name="connsiteY3" fmla="*/ 0 h 450166"/>
                  <a:gd name="connsiteX4" fmla="*/ 0 w 4121834"/>
                  <a:gd name="connsiteY4" fmla="*/ 450166 h 450166"/>
                  <a:gd name="connsiteX0" fmla="*/ 0 w 4129557"/>
                  <a:gd name="connsiteY0" fmla="*/ 450166 h 450166"/>
                  <a:gd name="connsiteX1" fmla="*/ 4129557 w 4129557"/>
                  <a:gd name="connsiteY1" fmla="*/ 181133 h 450166"/>
                  <a:gd name="connsiteX2" fmla="*/ 4121834 w 4129557"/>
                  <a:gd name="connsiteY2" fmla="*/ 0 h 450166"/>
                  <a:gd name="connsiteX3" fmla="*/ 28135 w 4129557"/>
                  <a:gd name="connsiteY3" fmla="*/ 0 h 450166"/>
                  <a:gd name="connsiteX4" fmla="*/ 0 w 4129557"/>
                  <a:gd name="connsiteY4" fmla="*/ 450166 h 450166"/>
                  <a:gd name="connsiteX0" fmla="*/ 0 w 4135533"/>
                  <a:gd name="connsiteY0" fmla="*/ 456143 h 456143"/>
                  <a:gd name="connsiteX1" fmla="*/ 4135533 w 4135533"/>
                  <a:gd name="connsiteY1" fmla="*/ 181133 h 456143"/>
                  <a:gd name="connsiteX2" fmla="*/ 4127810 w 4135533"/>
                  <a:gd name="connsiteY2" fmla="*/ 0 h 456143"/>
                  <a:gd name="connsiteX3" fmla="*/ 34111 w 4135533"/>
                  <a:gd name="connsiteY3" fmla="*/ 0 h 456143"/>
                  <a:gd name="connsiteX4" fmla="*/ 0 w 4135533"/>
                  <a:gd name="connsiteY4" fmla="*/ 456143 h 456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5533" h="456143">
                    <a:moveTo>
                      <a:pt x="0" y="456143"/>
                    </a:moveTo>
                    <a:lnTo>
                      <a:pt x="4135533" y="181133"/>
                    </a:lnTo>
                    <a:lnTo>
                      <a:pt x="4127810" y="0"/>
                    </a:lnTo>
                    <a:lnTo>
                      <a:pt x="34111" y="0"/>
                    </a:lnTo>
                    <a:lnTo>
                      <a:pt x="0" y="456143"/>
                    </a:lnTo>
                    <a:close/>
                  </a:path>
                </a:pathLst>
              </a:custGeom>
              <a:solidFill>
                <a:srgbClr val="C1A8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1280160" y="520505"/>
              <a:ext cx="2855742" cy="858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0" name="Straight Connector 9"/>
          <p:cNvCxnSpPr/>
          <p:nvPr/>
        </p:nvCxnSpPr>
        <p:spPr>
          <a:xfrm flipV="1">
            <a:off x="3750098" y="5862918"/>
            <a:ext cx="4135533" cy="28466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27778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906" y="0"/>
            <a:ext cx="3725635" cy="400110"/>
          </a:xfrm>
          <a:prstGeom prst="rect">
            <a:avLst/>
          </a:prstGeom>
        </p:spPr>
        <p:txBody>
          <a:bodyPr wrap="none">
            <a:spAutoFit/>
          </a:bodyPr>
          <a:lstStyle/>
          <a:p>
            <a:r>
              <a:rPr lang="en-GB" sz="2000" b="1" dirty="0" smtClean="0"/>
              <a:t>VELOCITY RATIO OF A BELT DRIVE</a:t>
            </a:r>
            <a:endParaRPr lang="en-GB" sz="2000" b="1" dirty="0"/>
          </a:p>
        </p:txBody>
      </p:sp>
      <p:sp>
        <p:nvSpPr>
          <p:cNvPr id="3" name="Rectangle 2"/>
          <p:cNvSpPr/>
          <p:nvPr/>
        </p:nvSpPr>
        <p:spPr>
          <a:xfrm>
            <a:off x="169523" y="526719"/>
            <a:ext cx="11582399" cy="553998"/>
          </a:xfrm>
          <a:prstGeom prst="rect">
            <a:avLst/>
          </a:prstGeom>
        </p:spPr>
        <p:txBody>
          <a:bodyPr wrap="square">
            <a:spAutoFit/>
          </a:bodyPr>
          <a:lstStyle/>
          <a:p>
            <a:pPr algn="just">
              <a:lnSpc>
                <a:spcPct val="150000"/>
              </a:lnSpc>
            </a:pPr>
            <a:r>
              <a:rPr lang="en-GB" sz="2000" dirty="0"/>
              <a:t>It is the ratio between the velocities of the driver and the follower or driven. It may be expressed</a:t>
            </a:r>
          </a:p>
        </p:txBody>
      </p:sp>
      <p:sp>
        <p:nvSpPr>
          <p:cNvPr id="4" name="Rectangle 3"/>
          <p:cNvSpPr/>
          <p:nvPr/>
        </p:nvSpPr>
        <p:spPr>
          <a:xfrm>
            <a:off x="8242788" y="4458511"/>
            <a:ext cx="3901439"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GB" sz="2000" dirty="0"/>
              <a:t>d</a:t>
            </a:r>
            <a:r>
              <a:rPr lang="en-GB" sz="2000" baseline="-25000" dirty="0"/>
              <a:t>1</a:t>
            </a:r>
            <a:r>
              <a:rPr lang="en-GB" sz="2000" dirty="0"/>
              <a:t> = Diameter of the driver, </a:t>
            </a:r>
            <a:endParaRPr lang="en-GB" sz="2000" dirty="0" smtClean="0"/>
          </a:p>
          <a:p>
            <a:pPr algn="just">
              <a:lnSpc>
                <a:spcPct val="150000"/>
              </a:lnSpc>
            </a:pPr>
            <a:r>
              <a:rPr lang="en-GB" sz="2000" dirty="0" smtClean="0"/>
              <a:t>d</a:t>
            </a:r>
            <a:r>
              <a:rPr lang="en-GB" sz="2000" baseline="-25000" dirty="0" smtClean="0"/>
              <a:t>2</a:t>
            </a:r>
            <a:r>
              <a:rPr lang="en-GB" sz="2000" dirty="0" smtClean="0"/>
              <a:t> </a:t>
            </a:r>
            <a:r>
              <a:rPr lang="en-GB" sz="2000" dirty="0"/>
              <a:t>= Diameter of the follower, </a:t>
            </a:r>
            <a:endParaRPr lang="en-GB" sz="2000" dirty="0" smtClean="0"/>
          </a:p>
          <a:p>
            <a:pPr algn="just">
              <a:lnSpc>
                <a:spcPct val="150000"/>
              </a:lnSpc>
            </a:pPr>
            <a:r>
              <a:rPr lang="en-GB" sz="2000" dirty="0" smtClean="0"/>
              <a:t>N</a:t>
            </a:r>
            <a:r>
              <a:rPr lang="en-GB" sz="2000" baseline="-25000" dirty="0" smtClean="0"/>
              <a:t>1</a:t>
            </a:r>
            <a:r>
              <a:rPr lang="en-GB" sz="2000" dirty="0" smtClean="0"/>
              <a:t> </a:t>
            </a:r>
            <a:r>
              <a:rPr lang="en-GB" sz="2000" dirty="0"/>
              <a:t>= Speed of the driver in r.p.m., </a:t>
            </a:r>
            <a:endParaRPr lang="en-GB" sz="2000" dirty="0" smtClean="0"/>
          </a:p>
          <a:p>
            <a:pPr algn="just">
              <a:lnSpc>
                <a:spcPct val="150000"/>
              </a:lnSpc>
            </a:pPr>
            <a:r>
              <a:rPr lang="en-GB" sz="2000" dirty="0" smtClean="0"/>
              <a:t>N</a:t>
            </a:r>
            <a:r>
              <a:rPr lang="en-GB" sz="2000" baseline="-25000" dirty="0" smtClean="0"/>
              <a:t>2</a:t>
            </a:r>
            <a:r>
              <a:rPr lang="en-GB" sz="2000" dirty="0" smtClean="0"/>
              <a:t> </a:t>
            </a:r>
            <a:r>
              <a:rPr lang="en-GB" sz="2000" dirty="0"/>
              <a:t>= Speed of the follower in r.p.m.,</a:t>
            </a:r>
          </a:p>
        </p:txBody>
      </p:sp>
      <p:pic>
        <p:nvPicPr>
          <p:cNvPr id="5" name="Picture 4"/>
          <p:cNvPicPr>
            <a:picLocks noChangeAspect="1"/>
          </p:cNvPicPr>
          <p:nvPr/>
        </p:nvPicPr>
        <p:blipFill rotWithShape="1">
          <a:blip r:embed="rId2"/>
          <a:srcRect l="23885" t="32607" r="25231" b="17112"/>
          <a:stretch/>
        </p:blipFill>
        <p:spPr>
          <a:xfrm>
            <a:off x="803321" y="1389631"/>
            <a:ext cx="7269077" cy="4038376"/>
          </a:xfrm>
          <a:prstGeom prst="rect">
            <a:avLst/>
          </a:prstGeom>
        </p:spPr>
      </p:pic>
    </p:spTree>
    <p:extLst>
      <p:ext uri="{BB962C8B-B14F-4D97-AF65-F5344CB8AC3E}">
        <p14:creationId xmlns:p14="http://schemas.microsoft.com/office/powerpoint/2010/main" val="3916599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923" t="31375" r="22346" b="30452"/>
          <a:stretch/>
        </p:blipFill>
        <p:spPr>
          <a:xfrm>
            <a:off x="227321" y="595760"/>
            <a:ext cx="11732455" cy="3967089"/>
          </a:xfrm>
          <a:prstGeom prst="rect">
            <a:avLst/>
          </a:prstGeom>
          <a:ln>
            <a:solidFill>
              <a:srgbClr val="FF0000"/>
            </a:solidFill>
          </a:ln>
        </p:spPr>
      </p:pic>
      <p:pic>
        <p:nvPicPr>
          <p:cNvPr id="3" name="Picture 2"/>
          <p:cNvPicPr>
            <a:picLocks noChangeAspect="1"/>
          </p:cNvPicPr>
          <p:nvPr/>
        </p:nvPicPr>
        <p:blipFill rotWithShape="1">
          <a:blip r:embed="rId3"/>
          <a:srcRect l="10615" t="58291" r="26500" b="26962"/>
          <a:stretch/>
        </p:blipFill>
        <p:spPr>
          <a:xfrm>
            <a:off x="903904" y="4833257"/>
            <a:ext cx="9767413" cy="1287752"/>
          </a:xfrm>
          <a:prstGeom prst="rect">
            <a:avLst/>
          </a:prstGeom>
          <a:ln>
            <a:solidFill>
              <a:srgbClr val="FF0000"/>
            </a:solidFill>
          </a:ln>
        </p:spPr>
      </p:pic>
    </p:spTree>
    <p:extLst>
      <p:ext uri="{BB962C8B-B14F-4D97-AF65-F5344CB8AC3E}">
        <p14:creationId xmlns:p14="http://schemas.microsoft.com/office/powerpoint/2010/main" val="4031239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5269" t="28502" r="24538" b="18549"/>
          <a:stretch/>
        </p:blipFill>
        <p:spPr>
          <a:xfrm>
            <a:off x="5162843" y="1105599"/>
            <a:ext cx="6710290" cy="3979896"/>
          </a:xfrm>
          <a:prstGeom prst="rect">
            <a:avLst/>
          </a:prstGeom>
        </p:spPr>
      </p:pic>
      <p:sp>
        <p:nvSpPr>
          <p:cNvPr id="3" name="Rectangle 2"/>
          <p:cNvSpPr/>
          <p:nvPr/>
        </p:nvSpPr>
        <p:spPr>
          <a:xfrm>
            <a:off x="116172" y="509007"/>
            <a:ext cx="3295326" cy="461665"/>
          </a:xfrm>
          <a:prstGeom prst="rect">
            <a:avLst/>
          </a:prstGeom>
        </p:spPr>
        <p:txBody>
          <a:bodyPr wrap="none">
            <a:spAutoFit/>
          </a:bodyPr>
          <a:lstStyle/>
          <a:p>
            <a:r>
              <a:rPr lang="en-GB" sz="2400" b="1" dirty="0" smtClean="0"/>
              <a:t>COMPOUND BELT DRIVE</a:t>
            </a:r>
            <a:endParaRPr lang="en-GB" sz="2400" b="1" dirty="0"/>
          </a:p>
        </p:txBody>
      </p:sp>
      <p:sp>
        <p:nvSpPr>
          <p:cNvPr id="4" name="Rectangle 3"/>
          <p:cNvSpPr/>
          <p:nvPr/>
        </p:nvSpPr>
        <p:spPr>
          <a:xfrm>
            <a:off x="385731" y="2109207"/>
            <a:ext cx="3901439" cy="37856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GB" sz="2000" dirty="0"/>
              <a:t>d</a:t>
            </a:r>
            <a:r>
              <a:rPr lang="en-GB" sz="2000" baseline="-25000" dirty="0"/>
              <a:t>1</a:t>
            </a:r>
            <a:r>
              <a:rPr lang="en-GB" sz="2000" dirty="0"/>
              <a:t> = Diameter of the driver, </a:t>
            </a:r>
            <a:endParaRPr lang="en-GB" sz="2000" dirty="0" smtClean="0"/>
          </a:p>
          <a:p>
            <a:pPr algn="just">
              <a:lnSpc>
                <a:spcPct val="150000"/>
              </a:lnSpc>
            </a:pPr>
            <a:r>
              <a:rPr lang="en-GB" sz="2000" dirty="0" smtClean="0"/>
              <a:t>d</a:t>
            </a:r>
            <a:r>
              <a:rPr lang="en-GB" sz="2000" baseline="-25000" dirty="0" smtClean="0"/>
              <a:t>2</a:t>
            </a:r>
            <a:r>
              <a:rPr lang="en-GB" sz="2000" dirty="0" smtClean="0"/>
              <a:t> </a:t>
            </a:r>
            <a:r>
              <a:rPr lang="en-GB" sz="2000" dirty="0"/>
              <a:t>= Diameter of the follower, </a:t>
            </a:r>
            <a:endParaRPr lang="en-GB" sz="2000" dirty="0" smtClean="0"/>
          </a:p>
          <a:p>
            <a:pPr algn="just">
              <a:lnSpc>
                <a:spcPct val="150000"/>
              </a:lnSpc>
            </a:pPr>
            <a:r>
              <a:rPr lang="en-GB" sz="2000" dirty="0" smtClean="0"/>
              <a:t>d</a:t>
            </a:r>
            <a:r>
              <a:rPr lang="en-GB" sz="2000" baseline="-25000" dirty="0" smtClean="0"/>
              <a:t>3</a:t>
            </a:r>
            <a:r>
              <a:rPr lang="en-GB" sz="2000" dirty="0" smtClean="0"/>
              <a:t> </a:t>
            </a:r>
            <a:r>
              <a:rPr lang="en-GB" sz="2000" dirty="0"/>
              <a:t>= Diameter of the driver, </a:t>
            </a:r>
          </a:p>
          <a:p>
            <a:pPr algn="just">
              <a:lnSpc>
                <a:spcPct val="150000"/>
              </a:lnSpc>
            </a:pPr>
            <a:r>
              <a:rPr lang="en-GB" sz="2000" dirty="0" smtClean="0"/>
              <a:t>d</a:t>
            </a:r>
            <a:r>
              <a:rPr lang="en-GB" sz="2000" baseline="-25000" dirty="0" smtClean="0"/>
              <a:t>4</a:t>
            </a:r>
            <a:r>
              <a:rPr lang="en-GB" sz="2000" dirty="0" smtClean="0"/>
              <a:t> </a:t>
            </a:r>
            <a:r>
              <a:rPr lang="en-GB" sz="2000" dirty="0"/>
              <a:t>= Diameter of the follower, </a:t>
            </a:r>
            <a:endParaRPr lang="en-GB" sz="2000" dirty="0" smtClean="0"/>
          </a:p>
          <a:p>
            <a:pPr algn="just">
              <a:lnSpc>
                <a:spcPct val="150000"/>
              </a:lnSpc>
            </a:pPr>
            <a:r>
              <a:rPr lang="en-GB" sz="2000" dirty="0" smtClean="0"/>
              <a:t>N</a:t>
            </a:r>
            <a:r>
              <a:rPr lang="en-GB" sz="2000" baseline="-25000" dirty="0" smtClean="0"/>
              <a:t>1</a:t>
            </a:r>
            <a:r>
              <a:rPr lang="en-GB" sz="2000" dirty="0" smtClean="0"/>
              <a:t> </a:t>
            </a:r>
            <a:r>
              <a:rPr lang="en-GB" sz="2000" dirty="0"/>
              <a:t>= Speed of the driver in r.p.m., </a:t>
            </a:r>
            <a:endParaRPr lang="en-GB" sz="2000" dirty="0" smtClean="0"/>
          </a:p>
          <a:p>
            <a:pPr algn="just">
              <a:lnSpc>
                <a:spcPct val="150000"/>
              </a:lnSpc>
            </a:pPr>
            <a:r>
              <a:rPr lang="en-GB" sz="2000" dirty="0" smtClean="0"/>
              <a:t>N</a:t>
            </a:r>
            <a:r>
              <a:rPr lang="en-GB" sz="2000" baseline="-25000" dirty="0" smtClean="0"/>
              <a:t>2</a:t>
            </a:r>
            <a:r>
              <a:rPr lang="en-GB" sz="2000" dirty="0" smtClean="0"/>
              <a:t> </a:t>
            </a:r>
            <a:r>
              <a:rPr lang="en-GB" sz="2000" dirty="0"/>
              <a:t>= Speed of the follower in </a:t>
            </a:r>
            <a:r>
              <a:rPr lang="en-GB" sz="2000" dirty="0" smtClean="0"/>
              <a:t>r.p.m.,</a:t>
            </a:r>
          </a:p>
          <a:p>
            <a:pPr algn="just">
              <a:lnSpc>
                <a:spcPct val="150000"/>
              </a:lnSpc>
            </a:pPr>
            <a:r>
              <a:rPr lang="en-GB" sz="2000" dirty="0" smtClean="0"/>
              <a:t>N</a:t>
            </a:r>
            <a:r>
              <a:rPr lang="en-GB" sz="2000" baseline="-25000" dirty="0" smtClean="0"/>
              <a:t>3</a:t>
            </a:r>
            <a:r>
              <a:rPr lang="en-GB" sz="2000" dirty="0" smtClean="0"/>
              <a:t> </a:t>
            </a:r>
            <a:r>
              <a:rPr lang="en-GB" sz="2000" dirty="0"/>
              <a:t>= Speed of the driver in r.p.m., </a:t>
            </a:r>
          </a:p>
          <a:p>
            <a:pPr algn="just">
              <a:lnSpc>
                <a:spcPct val="150000"/>
              </a:lnSpc>
            </a:pPr>
            <a:r>
              <a:rPr lang="en-GB" sz="2000" dirty="0" smtClean="0"/>
              <a:t>N</a:t>
            </a:r>
            <a:r>
              <a:rPr lang="en-GB" sz="2000" baseline="-25000" dirty="0" smtClean="0"/>
              <a:t>4</a:t>
            </a:r>
            <a:r>
              <a:rPr lang="en-GB" sz="2000" dirty="0" smtClean="0"/>
              <a:t> </a:t>
            </a:r>
            <a:r>
              <a:rPr lang="en-GB" sz="2000" dirty="0"/>
              <a:t>= Speed of the follower in r.p.m</a:t>
            </a:r>
            <a:r>
              <a:rPr lang="en-GB" sz="2000" dirty="0" smtClean="0"/>
              <a:t>.,</a:t>
            </a:r>
            <a:endParaRPr lang="en-GB" sz="2000" dirty="0"/>
          </a:p>
        </p:txBody>
      </p:sp>
    </p:spTree>
    <p:extLst>
      <p:ext uri="{BB962C8B-B14F-4D97-AF65-F5344CB8AC3E}">
        <p14:creationId xmlns:p14="http://schemas.microsoft.com/office/powerpoint/2010/main" val="2603570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405" t="59052" r="19404" b="30996"/>
          <a:stretch/>
        </p:blipFill>
        <p:spPr>
          <a:xfrm>
            <a:off x="1559503" y="4762192"/>
            <a:ext cx="9428113" cy="1030514"/>
          </a:xfrm>
          <a:prstGeom prst="rect">
            <a:avLst/>
          </a:prstGeom>
          <a:ln>
            <a:solidFill>
              <a:srgbClr val="FF0000"/>
            </a:solidFill>
          </a:ln>
        </p:spPr>
      </p:pic>
      <mc:AlternateContent xmlns:mc="http://schemas.openxmlformats.org/markup-compatibility/2006">
        <mc:Choice xmlns:a14="http://schemas.microsoft.com/office/drawing/2010/main" Requires="a14">
          <p:sp>
            <p:nvSpPr>
              <p:cNvPr id="3" name="TextBox 2"/>
              <p:cNvSpPr txBox="1"/>
              <p:nvPr/>
            </p:nvSpPr>
            <p:spPr>
              <a:xfrm>
                <a:off x="1340449" y="998806"/>
                <a:ext cx="1591660" cy="676660"/>
              </a:xfrm>
              <a:prstGeom prst="rect">
                <a:avLst/>
              </a:prstGeom>
              <a:noFill/>
              <a:ln>
                <a:noFill/>
              </a:ln>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en-GB" sz="2000" i="1" smtClean="0">
                              <a:latin typeface="Cambria Math" panose="02040503050406030204" pitchFamily="18" charset="0"/>
                            </a:rPr>
                          </m:ctrlPr>
                        </m:fPr>
                        <m:num>
                          <m:r>
                            <a:rPr lang="en-IN" sz="2000" b="0" i="1" smtClean="0">
                              <a:latin typeface="Cambria Math" panose="02040503050406030204" pitchFamily="18" charset="0"/>
                            </a:rPr>
                            <m:t>𝑁</m:t>
                          </m:r>
                          <m:r>
                            <a:rPr lang="en-IN" sz="2000" b="0" i="1" baseline="-25000" smtClean="0">
                              <a:latin typeface="Cambria Math" panose="02040503050406030204" pitchFamily="18" charset="0"/>
                            </a:rPr>
                            <m:t>2</m:t>
                          </m:r>
                        </m:num>
                        <m:den>
                          <m:r>
                            <a:rPr lang="en-IN" sz="2000" b="0" i="1" smtClean="0">
                              <a:latin typeface="Cambria Math" panose="02040503050406030204" pitchFamily="18" charset="0"/>
                            </a:rPr>
                            <m:t>𝑁</m:t>
                          </m:r>
                          <m:r>
                            <a:rPr lang="en-IN" sz="2000" b="0" i="1" baseline="-25000" smtClean="0">
                              <a:latin typeface="Cambria Math" panose="02040503050406030204" pitchFamily="18" charset="0"/>
                            </a:rPr>
                            <m:t>1</m:t>
                          </m:r>
                        </m:den>
                      </m:f>
                      <m:r>
                        <a:rPr lang="en-IN" sz="2000" b="0" i="1" smtClean="0">
                          <a:latin typeface="Cambria Math" panose="02040503050406030204" pitchFamily="18" charset="0"/>
                        </a:rPr>
                        <m:t>=</m:t>
                      </m:r>
                      <m:f>
                        <m:fPr>
                          <m:ctrlPr>
                            <a:rPr lang="en-IN" sz="2000" b="0" i="1" smtClean="0">
                              <a:latin typeface="Cambria Math" panose="02040503050406030204" pitchFamily="18" charset="0"/>
                            </a:rPr>
                          </m:ctrlPr>
                        </m:fPr>
                        <m:num>
                          <m:r>
                            <a:rPr lang="en-IN" sz="2000" b="0" i="1" smtClean="0">
                              <a:latin typeface="Cambria Math" panose="02040503050406030204" pitchFamily="18" charset="0"/>
                            </a:rPr>
                            <m:t>𝑑</m:t>
                          </m:r>
                          <m:r>
                            <a:rPr lang="en-IN" sz="2000" b="0" i="1" baseline="-25000" smtClean="0">
                              <a:latin typeface="Cambria Math" panose="02040503050406030204" pitchFamily="18" charset="0"/>
                            </a:rPr>
                            <m:t>1</m:t>
                          </m:r>
                        </m:num>
                        <m:den>
                          <m:r>
                            <a:rPr lang="en-IN" sz="2000" b="0" i="1" smtClean="0">
                              <a:latin typeface="Cambria Math" panose="02040503050406030204" pitchFamily="18" charset="0"/>
                            </a:rPr>
                            <m:t>𝑑</m:t>
                          </m:r>
                          <m:r>
                            <a:rPr lang="en-IN" sz="2000" b="0" i="1" baseline="-25000" smtClean="0">
                              <a:latin typeface="Cambria Math" panose="02040503050406030204" pitchFamily="18" charset="0"/>
                            </a:rPr>
                            <m:t>2</m:t>
                          </m:r>
                        </m:den>
                      </m:f>
                    </m:oMath>
                  </m:oMathPara>
                </a14:m>
                <a:endParaRPr lang="en-GB" sz="2000" dirty="0"/>
              </a:p>
            </p:txBody>
          </p:sp>
        </mc:Choice>
        <mc:Fallback>
          <p:sp>
            <p:nvSpPr>
              <p:cNvPr id="3" name="TextBox 2"/>
              <p:cNvSpPr txBox="1">
                <a:spLocks noRot="1" noChangeAspect="1" noMove="1" noResize="1" noEditPoints="1" noAdjustHandles="1" noChangeArrowheads="1" noChangeShapeType="1" noTextEdit="1"/>
              </p:cNvSpPr>
              <p:nvPr/>
            </p:nvSpPr>
            <p:spPr>
              <a:xfrm>
                <a:off x="1340449" y="998806"/>
                <a:ext cx="1591660" cy="676660"/>
              </a:xfrm>
              <a:prstGeom prst="rect">
                <a:avLst/>
              </a:prstGeom>
              <a:blipFill rotWithShape="0">
                <a:blip r:embed="rId3"/>
                <a:stretch>
                  <a:fillRect b="-901"/>
                </a:stretch>
              </a:blipFill>
              <a:ln>
                <a:noFill/>
              </a:ln>
            </p:spPr>
            <p:txBody>
              <a:bodyPr/>
              <a:lstStyle/>
              <a:p>
                <a:r>
                  <a:rPr lang="en-GB">
                    <a:noFill/>
                  </a:rPr>
                  <a:t> </a:t>
                </a:r>
              </a:p>
            </p:txBody>
          </p:sp>
        </mc:Fallback>
      </mc:AlternateContent>
      <p:sp>
        <p:nvSpPr>
          <p:cNvPr id="4" name="TextBox 3"/>
          <p:cNvSpPr txBox="1"/>
          <p:nvPr/>
        </p:nvSpPr>
        <p:spPr>
          <a:xfrm>
            <a:off x="450166" y="488797"/>
            <a:ext cx="4220308" cy="369332"/>
          </a:xfrm>
          <a:prstGeom prst="rect">
            <a:avLst/>
          </a:prstGeom>
          <a:noFill/>
        </p:spPr>
        <p:txBody>
          <a:bodyPr wrap="square" rtlCol="0">
            <a:spAutoFit/>
          </a:bodyPr>
          <a:lstStyle/>
          <a:p>
            <a:r>
              <a:rPr lang="en-IN" b="1" u="sng" dirty="0" smtClean="0">
                <a:solidFill>
                  <a:srgbClr val="FF0000"/>
                </a:solidFill>
              </a:rPr>
              <a:t>Speed ratio between 1</a:t>
            </a:r>
            <a:r>
              <a:rPr lang="en-IN" b="1" u="sng" baseline="30000" dirty="0" smtClean="0">
                <a:solidFill>
                  <a:srgbClr val="FF0000"/>
                </a:solidFill>
              </a:rPr>
              <a:t>st</a:t>
            </a:r>
            <a:r>
              <a:rPr lang="en-IN" b="1" u="sng" dirty="0" smtClean="0">
                <a:solidFill>
                  <a:srgbClr val="FF0000"/>
                </a:solidFill>
              </a:rPr>
              <a:t> and 2</a:t>
            </a:r>
            <a:r>
              <a:rPr lang="en-IN" b="1" u="sng" baseline="30000" dirty="0" smtClean="0">
                <a:solidFill>
                  <a:srgbClr val="FF0000"/>
                </a:solidFill>
              </a:rPr>
              <a:t>nd</a:t>
            </a:r>
            <a:r>
              <a:rPr lang="en-IN" b="1" u="sng" dirty="0" smtClean="0">
                <a:solidFill>
                  <a:srgbClr val="FF0000"/>
                </a:solidFill>
              </a:rPr>
              <a:t> pulley</a:t>
            </a:r>
            <a:endParaRPr lang="en-GB" b="1" u="sng" dirty="0">
              <a:solidFill>
                <a:srgbClr val="FF0000"/>
              </a:solidFill>
            </a:endParaRPr>
          </a:p>
        </p:txBody>
      </p:sp>
      <mc:AlternateContent xmlns:mc="http://schemas.openxmlformats.org/markup-compatibility/2006">
        <mc:Choice xmlns:a14="http://schemas.microsoft.com/office/drawing/2010/main" Requires="a14">
          <p:sp>
            <p:nvSpPr>
              <p:cNvPr id="5" name="TextBox 4"/>
              <p:cNvSpPr txBox="1"/>
              <p:nvPr/>
            </p:nvSpPr>
            <p:spPr>
              <a:xfrm>
                <a:off x="8076528" y="998806"/>
                <a:ext cx="1591660" cy="676660"/>
              </a:xfrm>
              <a:prstGeom prst="rect">
                <a:avLst/>
              </a:prstGeom>
              <a:noFill/>
              <a:ln>
                <a:noFill/>
              </a:ln>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en-GB" sz="2000" i="1" smtClean="0">
                              <a:latin typeface="Cambria Math" panose="02040503050406030204" pitchFamily="18" charset="0"/>
                            </a:rPr>
                          </m:ctrlPr>
                        </m:fPr>
                        <m:num>
                          <m:r>
                            <a:rPr lang="en-IN" sz="2000" b="0" i="1" smtClean="0">
                              <a:latin typeface="Cambria Math" panose="02040503050406030204" pitchFamily="18" charset="0"/>
                            </a:rPr>
                            <m:t>𝑁</m:t>
                          </m:r>
                          <m:r>
                            <a:rPr lang="en-IN" sz="2000" b="0" i="1" baseline="-25000" smtClean="0">
                              <a:latin typeface="Cambria Math" panose="02040503050406030204" pitchFamily="18" charset="0"/>
                            </a:rPr>
                            <m:t>4</m:t>
                          </m:r>
                        </m:num>
                        <m:den>
                          <m:r>
                            <a:rPr lang="en-IN" sz="2000" b="0" i="1" smtClean="0">
                              <a:latin typeface="Cambria Math" panose="02040503050406030204" pitchFamily="18" charset="0"/>
                            </a:rPr>
                            <m:t>𝑁</m:t>
                          </m:r>
                          <m:r>
                            <a:rPr lang="en-IN" sz="2000" b="0" i="1" baseline="-25000" smtClean="0">
                              <a:latin typeface="Cambria Math" panose="02040503050406030204" pitchFamily="18" charset="0"/>
                            </a:rPr>
                            <m:t>3</m:t>
                          </m:r>
                        </m:den>
                      </m:f>
                      <m:r>
                        <a:rPr lang="en-IN" sz="2000" b="0" i="1" smtClean="0">
                          <a:latin typeface="Cambria Math" panose="02040503050406030204" pitchFamily="18" charset="0"/>
                        </a:rPr>
                        <m:t>=</m:t>
                      </m:r>
                      <m:f>
                        <m:fPr>
                          <m:ctrlPr>
                            <a:rPr lang="en-IN" sz="2000" b="0" i="1" smtClean="0">
                              <a:latin typeface="Cambria Math" panose="02040503050406030204" pitchFamily="18" charset="0"/>
                            </a:rPr>
                          </m:ctrlPr>
                        </m:fPr>
                        <m:num>
                          <m:r>
                            <a:rPr lang="en-IN" sz="2000" b="0" i="1" smtClean="0">
                              <a:latin typeface="Cambria Math" panose="02040503050406030204" pitchFamily="18" charset="0"/>
                            </a:rPr>
                            <m:t>𝑑</m:t>
                          </m:r>
                          <m:r>
                            <a:rPr lang="en-IN" sz="2000" b="0" i="1" baseline="-25000" smtClean="0">
                              <a:latin typeface="Cambria Math" panose="02040503050406030204" pitchFamily="18" charset="0"/>
                            </a:rPr>
                            <m:t>3</m:t>
                          </m:r>
                        </m:num>
                        <m:den>
                          <m:r>
                            <a:rPr lang="en-IN" sz="2000" b="0" i="1" smtClean="0">
                              <a:latin typeface="Cambria Math" panose="02040503050406030204" pitchFamily="18" charset="0"/>
                            </a:rPr>
                            <m:t>𝑑</m:t>
                          </m:r>
                          <m:r>
                            <a:rPr lang="en-IN" sz="2000" b="0" i="1" baseline="-25000" smtClean="0">
                              <a:latin typeface="Cambria Math" panose="02040503050406030204" pitchFamily="18" charset="0"/>
                            </a:rPr>
                            <m:t>4</m:t>
                          </m:r>
                        </m:den>
                      </m:f>
                    </m:oMath>
                  </m:oMathPara>
                </a14:m>
                <a:endParaRPr lang="en-GB" sz="2000" dirty="0"/>
              </a:p>
            </p:txBody>
          </p:sp>
        </mc:Choice>
        <mc:Fallback>
          <p:sp>
            <p:nvSpPr>
              <p:cNvPr id="5" name="TextBox 4"/>
              <p:cNvSpPr txBox="1">
                <a:spLocks noRot="1" noChangeAspect="1" noMove="1" noResize="1" noEditPoints="1" noAdjustHandles="1" noChangeArrowheads="1" noChangeShapeType="1" noTextEdit="1"/>
              </p:cNvSpPr>
              <p:nvPr/>
            </p:nvSpPr>
            <p:spPr>
              <a:xfrm>
                <a:off x="8076528" y="998806"/>
                <a:ext cx="1591660" cy="676660"/>
              </a:xfrm>
              <a:prstGeom prst="rect">
                <a:avLst/>
              </a:prstGeom>
              <a:blipFill rotWithShape="0">
                <a:blip r:embed="rId4"/>
                <a:stretch>
                  <a:fillRect b="-901"/>
                </a:stretch>
              </a:blipFill>
              <a:ln>
                <a:noFill/>
              </a:ln>
            </p:spPr>
            <p:txBody>
              <a:bodyPr/>
              <a:lstStyle/>
              <a:p>
                <a:r>
                  <a:rPr lang="en-GB">
                    <a:noFill/>
                  </a:rPr>
                  <a:t> </a:t>
                </a:r>
              </a:p>
            </p:txBody>
          </p:sp>
        </mc:Fallback>
      </mc:AlternateContent>
      <p:sp>
        <p:nvSpPr>
          <p:cNvPr id="6" name="TextBox 5"/>
          <p:cNvSpPr txBox="1"/>
          <p:nvPr/>
        </p:nvSpPr>
        <p:spPr>
          <a:xfrm>
            <a:off x="6876756" y="488797"/>
            <a:ext cx="4220308" cy="369332"/>
          </a:xfrm>
          <a:prstGeom prst="rect">
            <a:avLst/>
          </a:prstGeom>
          <a:noFill/>
        </p:spPr>
        <p:txBody>
          <a:bodyPr wrap="square" rtlCol="0">
            <a:spAutoFit/>
          </a:bodyPr>
          <a:lstStyle/>
          <a:p>
            <a:r>
              <a:rPr lang="en-IN" b="1" u="sng" dirty="0" smtClean="0">
                <a:solidFill>
                  <a:srgbClr val="FF0000"/>
                </a:solidFill>
              </a:rPr>
              <a:t>Speed ratio between 3</a:t>
            </a:r>
            <a:r>
              <a:rPr lang="en-IN" b="1" u="sng" baseline="30000" dirty="0" smtClean="0">
                <a:solidFill>
                  <a:srgbClr val="FF0000"/>
                </a:solidFill>
              </a:rPr>
              <a:t>rd</a:t>
            </a:r>
            <a:r>
              <a:rPr lang="en-IN" b="1" u="sng" dirty="0" smtClean="0">
                <a:solidFill>
                  <a:srgbClr val="FF0000"/>
                </a:solidFill>
              </a:rPr>
              <a:t>  and 4</a:t>
            </a:r>
            <a:r>
              <a:rPr lang="en-IN" b="1" u="sng" baseline="30000" dirty="0" smtClean="0">
                <a:solidFill>
                  <a:srgbClr val="FF0000"/>
                </a:solidFill>
              </a:rPr>
              <a:t>th</a:t>
            </a:r>
            <a:r>
              <a:rPr lang="en-IN" b="1" u="sng" dirty="0" smtClean="0">
                <a:solidFill>
                  <a:srgbClr val="FF0000"/>
                </a:solidFill>
              </a:rPr>
              <a:t>  pulley</a:t>
            </a:r>
            <a:endParaRPr lang="en-GB" b="1" u="sng" dirty="0">
              <a:solidFill>
                <a:srgbClr val="FF0000"/>
              </a:solidFill>
            </a:endParaRPr>
          </a:p>
        </p:txBody>
      </p:sp>
      <mc:AlternateContent xmlns:mc="http://schemas.openxmlformats.org/markup-compatibility/2006">
        <mc:Choice xmlns:a14="http://schemas.microsoft.com/office/drawing/2010/main" Requires="a14">
          <p:sp>
            <p:nvSpPr>
              <p:cNvPr id="7" name="TextBox 6"/>
              <p:cNvSpPr txBox="1"/>
              <p:nvPr/>
            </p:nvSpPr>
            <p:spPr>
              <a:xfrm>
                <a:off x="4121834" y="2321992"/>
                <a:ext cx="3348111" cy="67666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en-GB" sz="2000" i="1" smtClean="0">
                              <a:latin typeface="Cambria Math" panose="02040503050406030204" pitchFamily="18" charset="0"/>
                            </a:rPr>
                          </m:ctrlPr>
                        </m:fPr>
                        <m:num>
                          <m:r>
                            <a:rPr lang="en-IN" sz="2000" b="0" i="1" smtClean="0">
                              <a:latin typeface="Cambria Math" panose="02040503050406030204" pitchFamily="18" charset="0"/>
                            </a:rPr>
                            <m:t>𝑁</m:t>
                          </m:r>
                          <m:r>
                            <a:rPr lang="en-IN" sz="2000" b="0" i="1" baseline="-25000" smtClean="0">
                              <a:latin typeface="Cambria Math" panose="02040503050406030204" pitchFamily="18" charset="0"/>
                            </a:rPr>
                            <m:t>2</m:t>
                          </m:r>
                        </m:num>
                        <m:den>
                          <m:r>
                            <a:rPr lang="en-IN" sz="2000" b="0" i="1" smtClean="0">
                              <a:latin typeface="Cambria Math" panose="02040503050406030204" pitchFamily="18" charset="0"/>
                            </a:rPr>
                            <m:t>𝑁</m:t>
                          </m:r>
                          <m:r>
                            <a:rPr lang="en-IN" sz="2000" b="0" i="1" baseline="-25000" smtClean="0">
                              <a:latin typeface="Cambria Math" panose="02040503050406030204" pitchFamily="18" charset="0"/>
                            </a:rPr>
                            <m:t>1</m:t>
                          </m:r>
                        </m:den>
                      </m:f>
                      <m:r>
                        <a:rPr lang="en-GB" sz="2000" i="1" smtClean="0">
                          <a:latin typeface="Cambria Math" panose="02040503050406030204" pitchFamily="18" charset="0"/>
                          <a:ea typeface="Cambria Math" panose="02040503050406030204" pitchFamily="18" charset="0"/>
                        </a:rPr>
                        <m:t>×</m:t>
                      </m:r>
                      <m:f>
                        <m:fPr>
                          <m:ctrlPr>
                            <a:rPr lang="en-GB" sz="2000" i="1" smtClean="0">
                              <a:latin typeface="Cambria Math" panose="02040503050406030204" pitchFamily="18" charset="0"/>
                              <a:ea typeface="Cambria Math" panose="02040503050406030204" pitchFamily="18" charset="0"/>
                            </a:rPr>
                          </m:ctrlPr>
                        </m:fPr>
                        <m:num>
                          <m:r>
                            <a:rPr lang="en-IN" sz="2000" b="0" i="1" smtClean="0">
                              <a:latin typeface="Cambria Math" panose="02040503050406030204" pitchFamily="18" charset="0"/>
                              <a:ea typeface="Cambria Math" panose="02040503050406030204" pitchFamily="18" charset="0"/>
                            </a:rPr>
                            <m:t>𝑁</m:t>
                          </m:r>
                          <m:r>
                            <a:rPr lang="en-IN" sz="2000" b="0" i="1" baseline="-25000" smtClean="0">
                              <a:latin typeface="Cambria Math" panose="02040503050406030204" pitchFamily="18" charset="0"/>
                              <a:ea typeface="Cambria Math" panose="02040503050406030204" pitchFamily="18" charset="0"/>
                            </a:rPr>
                            <m:t>4</m:t>
                          </m:r>
                        </m:num>
                        <m:den>
                          <m:r>
                            <a:rPr lang="en-IN" sz="2000" b="0" i="1" smtClean="0">
                              <a:latin typeface="Cambria Math" panose="02040503050406030204" pitchFamily="18" charset="0"/>
                              <a:ea typeface="Cambria Math" panose="02040503050406030204" pitchFamily="18" charset="0"/>
                            </a:rPr>
                            <m:t>𝑁</m:t>
                          </m:r>
                          <m:r>
                            <a:rPr lang="en-IN" sz="2000" b="0" i="1" baseline="-25000" smtClean="0">
                              <a:latin typeface="Cambria Math" panose="02040503050406030204" pitchFamily="18" charset="0"/>
                              <a:ea typeface="Cambria Math" panose="02040503050406030204" pitchFamily="18" charset="0"/>
                            </a:rPr>
                            <m:t>3</m:t>
                          </m:r>
                        </m:den>
                      </m:f>
                      <m:r>
                        <a:rPr lang="en-GB" sz="2000" i="1" smtClean="0">
                          <a:latin typeface="Cambria Math" panose="02040503050406030204" pitchFamily="18" charset="0"/>
                          <a:ea typeface="Cambria Math" panose="02040503050406030204" pitchFamily="18" charset="0"/>
                        </a:rPr>
                        <m:t>=</m:t>
                      </m:r>
                      <m:f>
                        <m:fPr>
                          <m:ctrlPr>
                            <a:rPr lang="en-GB" sz="2000" i="1" smtClean="0">
                              <a:latin typeface="Cambria Math" panose="02040503050406030204" pitchFamily="18" charset="0"/>
                              <a:ea typeface="Cambria Math" panose="02040503050406030204" pitchFamily="18" charset="0"/>
                            </a:rPr>
                          </m:ctrlPr>
                        </m:fPr>
                        <m:num>
                          <m:r>
                            <a:rPr lang="en-IN" sz="2000" b="0" i="1" smtClean="0">
                              <a:latin typeface="Cambria Math" panose="02040503050406030204" pitchFamily="18" charset="0"/>
                              <a:ea typeface="Cambria Math" panose="02040503050406030204" pitchFamily="18" charset="0"/>
                            </a:rPr>
                            <m:t>𝑑</m:t>
                          </m:r>
                          <m:r>
                            <a:rPr lang="en-IN" sz="2000" b="0" i="1" baseline="-25000" smtClean="0">
                              <a:latin typeface="Cambria Math" panose="02040503050406030204" pitchFamily="18" charset="0"/>
                              <a:ea typeface="Cambria Math" panose="02040503050406030204" pitchFamily="18" charset="0"/>
                            </a:rPr>
                            <m:t>1</m:t>
                          </m:r>
                        </m:num>
                        <m:den>
                          <m:r>
                            <a:rPr lang="en-IN" sz="2000" b="0" i="1" smtClean="0">
                              <a:latin typeface="Cambria Math" panose="02040503050406030204" pitchFamily="18" charset="0"/>
                              <a:ea typeface="Cambria Math" panose="02040503050406030204" pitchFamily="18" charset="0"/>
                            </a:rPr>
                            <m:t>𝑑</m:t>
                          </m:r>
                          <m:r>
                            <a:rPr lang="en-IN" sz="2000" b="0" i="1" baseline="-25000" smtClean="0">
                              <a:latin typeface="Cambria Math" panose="02040503050406030204" pitchFamily="18" charset="0"/>
                              <a:ea typeface="Cambria Math" panose="02040503050406030204" pitchFamily="18" charset="0"/>
                            </a:rPr>
                            <m:t>2</m:t>
                          </m:r>
                        </m:den>
                      </m:f>
                      <m:r>
                        <a:rPr lang="en-GB" sz="2000" i="1" smtClean="0">
                          <a:latin typeface="Cambria Math" panose="02040503050406030204" pitchFamily="18" charset="0"/>
                          <a:ea typeface="Cambria Math" panose="02040503050406030204" pitchFamily="18" charset="0"/>
                        </a:rPr>
                        <m:t>×</m:t>
                      </m:r>
                      <m:f>
                        <m:fPr>
                          <m:ctrlPr>
                            <a:rPr lang="en-GB" sz="2000" i="1" smtClean="0">
                              <a:latin typeface="Cambria Math" panose="02040503050406030204" pitchFamily="18" charset="0"/>
                              <a:ea typeface="Cambria Math" panose="02040503050406030204" pitchFamily="18" charset="0"/>
                            </a:rPr>
                          </m:ctrlPr>
                        </m:fPr>
                        <m:num>
                          <m:r>
                            <a:rPr lang="en-IN" sz="2000" b="0" i="1" smtClean="0">
                              <a:latin typeface="Cambria Math" panose="02040503050406030204" pitchFamily="18" charset="0"/>
                              <a:ea typeface="Cambria Math" panose="02040503050406030204" pitchFamily="18" charset="0"/>
                            </a:rPr>
                            <m:t>𝑑</m:t>
                          </m:r>
                          <m:r>
                            <a:rPr lang="en-IN" sz="2000" b="0" i="1" baseline="-25000" smtClean="0">
                              <a:latin typeface="Cambria Math" panose="02040503050406030204" pitchFamily="18" charset="0"/>
                              <a:ea typeface="Cambria Math" panose="02040503050406030204" pitchFamily="18" charset="0"/>
                            </a:rPr>
                            <m:t>3</m:t>
                          </m:r>
                        </m:num>
                        <m:den>
                          <m:r>
                            <a:rPr lang="en-IN" sz="2000" b="0" i="1" smtClean="0">
                              <a:latin typeface="Cambria Math" panose="02040503050406030204" pitchFamily="18" charset="0"/>
                              <a:ea typeface="Cambria Math" panose="02040503050406030204" pitchFamily="18" charset="0"/>
                            </a:rPr>
                            <m:t>𝑑</m:t>
                          </m:r>
                          <m:r>
                            <a:rPr lang="en-IN" sz="2000" b="0" i="1" baseline="-25000" smtClean="0">
                              <a:latin typeface="Cambria Math" panose="02040503050406030204" pitchFamily="18" charset="0"/>
                              <a:ea typeface="Cambria Math" panose="02040503050406030204" pitchFamily="18" charset="0"/>
                            </a:rPr>
                            <m:t>4</m:t>
                          </m:r>
                        </m:den>
                      </m:f>
                    </m:oMath>
                  </m:oMathPara>
                </a14:m>
                <a:endParaRPr lang="en-GB" sz="2000" dirty="0"/>
              </a:p>
            </p:txBody>
          </p:sp>
        </mc:Choice>
        <mc:Fallback>
          <p:sp>
            <p:nvSpPr>
              <p:cNvPr id="7" name="TextBox 6"/>
              <p:cNvSpPr txBox="1">
                <a:spLocks noRot="1" noChangeAspect="1" noMove="1" noResize="1" noEditPoints="1" noAdjustHandles="1" noChangeArrowheads="1" noChangeShapeType="1" noTextEdit="1"/>
              </p:cNvSpPr>
              <p:nvPr/>
            </p:nvSpPr>
            <p:spPr>
              <a:xfrm>
                <a:off x="4121834" y="2321992"/>
                <a:ext cx="3348111" cy="676660"/>
              </a:xfrm>
              <a:prstGeom prst="rect">
                <a:avLst/>
              </a:prstGeom>
              <a:blipFill rotWithShape="0">
                <a:blip r:embed="rId5"/>
                <a:stretch>
                  <a:fillRect b="-901"/>
                </a:stretch>
              </a:blipFill>
            </p:spPr>
            <p:txBody>
              <a:bodyPr/>
              <a:lstStyle/>
              <a:p>
                <a:r>
                  <a:rPr lang="en-GB">
                    <a:noFill/>
                  </a:rPr>
                  <a:t> </a:t>
                </a:r>
              </a:p>
            </p:txBody>
          </p:sp>
        </mc:Fallback>
      </mc:AlternateContent>
      <p:sp>
        <p:nvSpPr>
          <p:cNvPr id="8" name="Rectangle 7"/>
          <p:cNvSpPr/>
          <p:nvPr/>
        </p:nvSpPr>
        <p:spPr>
          <a:xfrm>
            <a:off x="1672452" y="1868324"/>
            <a:ext cx="8246873" cy="369332"/>
          </a:xfrm>
          <a:prstGeom prst="rect">
            <a:avLst/>
          </a:prstGeom>
        </p:spPr>
        <p:txBody>
          <a:bodyPr wrap="none">
            <a:spAutoFit/>
          </a:bodyPr>
          <a:lstStyle/>
          <a:p>
            <a:r>
              <a:rPr lang="en-IN" b="1" u="sng" dirty="0" smtClean="0">
                <a:solidFill>
                  <a:srgbClr val="FF0000"/>
                </a:solidFill>
              </a:rPr>
              <a:t>Taking Speed ratios on left side and diameters on the right hand side of the equation</a:t>
            </a:r>
            <a:endParaRPr lang="en-GB" b="1" u="sng" dirty="0">
              <a:solidFill>
                <a:srgbClr val="FF0000"/>
              </a:solidFill>
            </a:endParaRPr>
          </a:p>
        </p:txBody>
      </p:sp>
      <p:sp>
        <p:nvSpPr>
          <p:cNvPr id="9" name="Rectangle 8"/>
          <p:cNvSpPr/>
          <p:nvPr/>
        </p:nvSpPr>
        <p:spPr>
          <a:xfrm>
            <a:off x="1322333" y="3136926"/>
            <a:ext cx="9902454" cy="400110"/>
          </a:xfrm>
          <a:prstGeom prst="rect">
            <a:avLst/>
          </a:prstGeom>
        </p:spPr>
        <p:txBody>
          <a:bodyPr wrap="none">
            <a:spAutoFit/>
          </a:bodyPr>
          <a:lstStyle/>
          <a:p>
            <a:r>
              <a:rPr lang="en-IN" sz="2000" b="1" dirty="0" smtClean="0">
                <a:solidFill>
                  <a:srgbClr val="FF0000"/>
                </a:solidFill>
              </a:rPr>
              <a:t>N</a:t>
            </a:r>
            <a:r>
              <a:rPr lang="en-IN" sz="2000" b="1" baseline="-25000" dirty="0" smtClean="0">
                <a:solidFill>
                  <a:srgbClr val="FF0000"/>
                </a:solidFill>
              </a:rPr>
              <a:t>2</a:t>
            </a:r>
            <a:r>
              <a:rPr lang="en-IN" sz="2000" b="1" dirty="0" smtClean="0">
                <a:solidFill>
                  <a:srgbClr val="FF0000"/>
                </a:solidFill>
              </a:rPr>
              <a:t>=N3           (Pulley 2 and Pulley 3 on the same shaft, Therefore will have the same speeds)</a:t>
            </a:r>
            <a:r>
              <a:rPr lang="en-IN" sz="2000" b="1" baseline="-25000" dirty="0" smtClean="0">
                <a:solidFill>
                  <a:srgbClr val="FF0000"/>
                </a:solidFill>
              </a:rPr>
              <a:t>  </a:t>
            </a:r>
            <a:endParaRPr lang="en-GB" sz="2000" b="1" baseline="-25000" dirty="0">
              <a:solidFill>
                <a:srgbClr val="FF0000"/>
              </a:solidFill>
            </a:endParaRPr>
          </a:p>
        </p:txBody>
      </p:sp>
      <mc:AlternateContent xmlns:mc="http://schemas.openxmlformats.org/markup-compatibility/2006">
        <mc:Choice xmlns:a14="http://schemas.microsoft.com/office/drawing/2010/main" Requires="a14">
          <p:sp>
            <p:nvSpPr>
              <p:cNvPr id="10" name="TextBox 9"/>
              <p:cNvSpPr txBox="1"/>
              <p:nvPr/>
            </p:nvSpPr>
            <p:spPr>
              <a:xfrm>
                <a:off x="4023358" y="3675310"/>
                <a:ext cx="3348111" cy="67666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2000" i="1" smtClean="0">
                          <a:latin typeface="Cambria Math" panose="02040503050406030204" pitchFamily="18" charset="0"/>
                          <a:ea typeface="Cambria Math" panose="02040503050406030204" pitchFamily="18" charset="0"/>
                        </a:rPr>
                        <m:t>=&gt;</m:t>
                      </m:r>
                      <m:r>
                        <a:rPr lang="en-IN" sz="2000" b="0" i="1" smtClean="0">
                          <a:latin typeface="Cambria Math" panose="02040503050406030204" pitchFamily="18" charset="0"/>
                          <a:ea typeface="Cambria Math" panose="02040503050406030204" pitchFamily="18" charset="0"/>
                        </a:rPr>
                        <m:t>   </m:t>
                      </m:r>
                      <m:f>
                        <m:fPr>
                          <m:ctrlPr>
                            <a:rPr lang="en-GB" sz="2000" i="1" smtClean="0">
                              <a:latin typeface="Cambria Math" panose="02040503050406030204" pitchFamily="18" charset="0"/>
                            </a:rPr>
                          </m:ctrlPr>
                        </m:fPr>
                        <m:num>
                          <m:r>
                            <a:rPr lang="en-IN" sz="2000" b="0" i="1" smtClean="0">
                              <a:latin typeface="Cambria Math" panose="02040503050406030204" pitchFamily="18" charset="0"/>
                            </a:rPr>
                            <m:t>𝑁</m:t>
                          </m:r>
                          <m:r>
                            <a:rPr lang="en-IN" sz="2000" b="0" i="1" baseline="-25000" smtClean="0">
                              <a:latin typeface="Cambria Math" panose="02040503050406030204" pitchFamily="18" charset="0"/>
                            </a:rPr>
                            <m:t>2</m:t>
                          </m:r>
                        </m:num>
                        <m:den>
                          <m:r>
                            <a:rPr lang="en-IN" sz="2000" b="0" i="1" smtClean="0">
                              <a:latin typeface="Cambria Math" panose="02040503050406030204" pitchFamily="18" charset="0"/>
                            </a:rPr>
                            <m:t>𝑁</m:t>
                          </m:r>
                          <m:r>
                            <a:rPr lang="en-IN" sz="2000" b="0" i="1" baseline="-25000" smtClean="0">
                              <a:latin typeface="Cambria Math" panose="02040503050406030204" pitchFamily="18" charset="0"/>
                            </a:rPr>
                            <m:t>1</m:t>
                          </m:r>
                        </m:den>
                      </m:f>
                      <m:r>
                        <a:rPr lang="en-GB" sz="2000" i="1" smtClean="0">
                          <a:latin typeface="Cambria Math" panose="02040503050406030204" pitchFamily="18" charset="0"/>
                          <a:ea typeface="Cambria Math" panose="02040503050406030204" pitchFamily="18" charset="0"/>
                        </a:rPr>
                        <m:t>×</m:t>
                      </m:r>
                      <m:f>
                        <m:fPr>
                          <m:ctrlPr>
                            <a:rPr lang="en-GB" sz="2000" i="1" smtClean="0">
                              <a:latin typeface="Cambria Math" panose="02040503050406030204" pitchFamily="18" charset="0"/>
                              <a:ea typeface="Cambria Math" panose="02040503050406030204" pitchFamily="18" charset="0"/>
                            </a:rPr>
                          </m:ctrlPr>
                        </m:fPr>
                        <m:num>
                          <m:r>
                            <a:rPr lang="en-IN" sz="2000" b="0" i="1" smtClean="0">
                              <a:latin typeface="Cambria Math" panose="02040503050406030204" pitchFamily="18" charset="0"/>
                              <a:ea typeface="Cambria Math" panose="02040503050406030204" pitchFamily="18" charset="0"/>
                            </a:rPr>
                            <m:t>𝑁</m:t>
                          </m:r>
                          <m:r>
                            <a:rPr lang="en-IN" sz="2000" b="0" i="1" baseline="-25000" smtClean="0">
                              <a:latin typeface="Cambria Math" panose="02040503050406030204" pitchFamily="18" charset="0"/>
                              <a:ea typeface="Cambria Math" panose="02040503050406030204" pitchFamily="18" charset="0"/>
                            </a:rPr>
                            <m:t>4</m:t>
                          </m:r>
                        </m:num>
                        <m:den>
                          <m:r>
                            <a:rPr lang="en-IN" sz="2000" b="0" i="1" smtClean="0">
                              <a:latin typeface="Cambria Math" panose="02040503050406030204" pitchFamily="18" charset="0"/>
                              <a:ea typeface="Cambria Math" panose="02040503050406030204" pitchFamily="18" charset="0"/>
                            </a:rPr>
                            <m:t>𝑁</m:t>
                          </m:r>
                          <m:r>
                            <a:rPr lang="en-IN" sz="2000" b="0" i="1" baseline="-25000" smtClean="0">
                              <a:latin typeface="Cambria Math" panose="02040503050406030204" pitchFamily="18" charset="0"/>
                              <a:ea typeface="Cambria Math" panose="02040503050406030204" pitchFamily="18" charset="0"/>
                            </a:rPr>
                            <m:t>3</m:t>
                          </m:r>
                        </m:den>
                      </m:f>
                      <m:r>
                        <a:rPr lang="en-GB" sz="2000" i="1" smtClean="0">
                          <a:latin typeface="Cambria Math" panose="02040503050406030204" pitchFamily="18" charset="0"/>
                          <a:ea typeface="Cambria Math" panose="02040503050406030204" pitchFamily="18" charset="0"/>
                        </a:rPr>
                        <m:t>=</m:t>
                      </m:r>
                      <m:f>
                        <m:fPr>
                          <m:ctrlPr>
                            <a:rPr lang="en-GB" sz="2000" i="1" smtClean="0">
                              <a:latin typeface="Cambria Math" panose="02040503050406030204" pitchFamily="18" charset="0"/>
                              <a:ea typeface="Cambria Math" panose="02040503050406030204" pitchFamily="18" charset="0"/>
                            </a:rPr>
                          </m:ctrlPr>
                        </m:fPr>
                        <m:num>
                          <m:r>
                            <a:rPr lang="en-IN" sz="2000" b="0" i="1" smtClean="0">
                              <a:latin typeface="Cambria Math" panose="02040503050406030204" pitchFamily="18" charset="0"/>
                              <a:ea typeface="Cambria Math" panose="02040503050406030204" pitchFamily="18" charset="0"/>
                            </a:rPr>
                            <m:t>𝑑</m:t>
                          </m:r>
                          <m:r>
                            <a:rPr lang="en-IN" sz="2000" b="0" i="1" baseline="-25000" smtClean="0">
                              <a:latin typeface="Cambria Math" panose="02040503050406030204" pitchFamily="18" charset="0"/>
                              <a:ea typeface="Cambria Math" panose="02040503050406030204" pitchFamily="18" charset="0"/>
                            </a:rPr>
                            <m:t>1</m:t>
                          </m:r>
                        </m:num>
                        <m:den>
                          <m:r>
                            <a:rPr lang="en-IN" sz="2000" b="0" i="1" smtClean="0">
                              <a:latin typeface="Cambria Math" panose="02040503050406030204" pitchFamily="18" charset="0"/>
                              <a:ea typeface="Cambria Math" panose="02040503050406030204" pitchFamily="18" charset="0"/>
                            </a:rPr>
                            <m:t>𝑑</m:t>
                          </m:r>
                          <m:r>
                            <a:rPr lang="en-IN" sz="2000" b="0" i="1" baseline="-25000" smtClean="0">
                              <a:latin typeface="Cambria Math" panose="02040503050406030204" pitchFamily="18" charset="0"/>
                              <a:ea typeface="Cambria Math" panose="02040503050406030204" pitchFamily="18" charset="0"/>
                            </a:rPr>
                            <m:t>2</m:t>
                          </m:r>
                        </m:den>
                      </m:f>
                      <m:r>
                        <a:rPr lang="en-GB" sz="2000" i="1" smtClean="0">
                          <a:latin typeface="Cambria Math" panose="02040503050406030204" pitchFamily="18" charset="0"/>
                          <a:ea typeface="Cambria Math" panose="02040503050406030204" pitchFamily="18" charset="0"/>
                        </a:rPr>
                        <m:t>×</m:t>
                      </m:r>
                      <m:f>
                        <m:fPr>
                          <m:ctrlPr>
                            <a:rPr lang="en-GB" sz="2000" i="1" smtClean="0">
                              <a:latin typeface="Cambria Math" panose="02040503050406030204" pitchFamily="18" charset="0"/>
                              <a:ea typeface="Cambria Math" panose="02040503050406030204" pitchFamily="18" charset="0"/>
                            </a:rPr>
                          </m:ctrlPr>
                        </m:fPr>
                        <m:num>
                          <m:r>
                            <a:rPr lang="en-IN" sz="2000" b="0" i="1" smtClean="0">
                              <a:latin typeface="Cambria Math" panose="02040503050406030204" pitchFamily="18" charset="0"/>
                              <a:ea typeface="Cambria Math" panose="02040503050406030204" pitchFamily="18" charset="0"/>
                            </a:rPr>
                            <m:t>𝑑</m:t>
                          </m:r>
                          <m:r>
                            <a:rPr lang="en-IN" sz="2000" b="0" i="1" baseline="-25000" smtClean="0">
                              <a:latin typeface="Cambria Math" panose="02040503050406030204" pitchFamily="18" charset="0"/>
                              <a:ea typeface="Cambria Math" panose="02040503050406030204" pitchFamily="18" charset="0"/>
                            </a:rPr>
                            <m:t>3</m:t>
                          </m:r>
                        </m:num>
                        <m:den>
                          <m:r>
                            <a:rPr lang="en-IN" sz="2000" b="0" i="1" smtClean="0">
                              <a:latin typeface="Cambria Math" panose="02040503050406030204" pitchFamily="18" charset="0"/>
                              <a:ea typeface="Cambria Math" panose="02040503050406030204" pitchFamily="18" charset="0"/>
                            </a:rPr>
                            <m:t>𝑑</m:t>
                          </m:r>
                          <m:r>
                            <a:rPr lang="en-IN" sz="2000" b="0" i="1" baseline="-25000" smtClean="0">
                              <a:latin typeface="Cambria Math" panose="02040503050406030204" pitchFamily="18" charset="0"/>
                              <a:ea typeface="Cambria Math" panose="02040503050406030204" pitchFamily="18" charset="0"/>
                            </a:rPr>
                            <m:t>4</m:t>
                          </m:r>
                        </m:den>
                      </m:f>
                    </m:oMath>
                  </m:oMathPara>
                </a14:m>
                <a:endParaRPr lang="en-GB" sz="2000" dirty="0"/>
              </a:p>
            </p:txBody>
          </p:sp>
        </mc:Choice>
        <mc:Fallback>
          <p:sp>
            <p:nvSpPr>
              <p:cNvPr id="10" name="TextBox 9"/>
              <p:cNvSpPr txBox="1">
                <a:spLocks noRot="1" noChangeAspect="1" noMove="1" noResize="1" noEditPoints="1" noAdjustHandles="1" noChangeArrowheads="1" noChangeShapeType="1" noTextEdit="1"/>
              </p:cNvSpPr>
              <p:nvPr/>
            </p:nvSpPr>
            <p:spPr>
              <a:xfrm>
                <a:off x="4023358" y="3675310"/>
                <a:ext cx="3348111" cy="676660"/>
              </a:xfrm>
              <a:prstGeom prst="rect">
                <a:avLst/>
              </a:prstGeom>
              <a:blipFill rotWithShape="0">
                <a:blip r:embed="rId6"/>
                <a:stretch>
                  <a:fillRect b="-901"/>
                </a:stretch>
              </a:blipFill>
            </p:spPr>
            <p:txBody>
              <a:bodyPr/>
              <a:lstStyle/>
              <a:p>
                <a:r>
                  <a:rPr lang="en-GB">
                    <a:noFill/>
                  </a:rPr>
                  <a:t> </a:t>
                </a:r>
              </a:p>
            </p:txBody>
          </p:sp>
        </mc:Fallback>
      </mc:AlternateContent>
      <p:cxnSp>
        <p:nvCxnSpPr>
          <p:cNvPr id="12" name="Straight Connector 11"/>
          <p:cNvCxnSpPr/>
          <p:nvPr/>
        </p:nvCxnSpPr>
        <p:spPr>
          <a:xfrm flipH="1">
            <a:off x="4981575" y="3786188"/>
            <a:ext cx="442913" cy="190500"/>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15" name="Straight Connector 14"/>
          <p:cNvCxnSpPr/>
          <p:nvPr/>
        </p:nvCxnSpPr>
        <p:spPr>
          <a:xfrm flipH="1">
            <a:off x="5475956" y="4160322"/>
            <a:ext cx="442913" cy="190500"/>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89280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6815" y="0"/>
            <a:ext cx="2342180" cy="461665"/>
          </a:xfrm>
          <a:prstGeom prst="rect">
            <a:avLst/>
          </a:prstGeom>
        </p:spPr>
        <p:txBody>
          <a:bodyPr wrap="none">
            <a:spAutoFit/>
          </a:bodyPr>
          <a:lstStyle/>
          <a:p>
            <a:r>
              <a:rPr lang="en-GB" sz="2400" b="1" dirty="0" smtClean="0"/>
              <a:t>SLIP OF THE BELT</a:t>
            </a:r>
            <a:endParaRPr lang="en-GB" sz="2400" b="1" dirty="0"/>
          </a:p>
        </p:txBody>
      </p:sp>
      <p:sp>
        <p:nvSpPr>
          <p:cNvPr id="3" name="Rectangle 2"/>
          <p:cNvSpPr/>
          <p:nvPr/>
        </p:nvSpPr>
        <p:spPr>
          <a:xfrm>
            <a:off x="248530" y="560139"/>
            <a:ext cx="11723076" cy="1891287"/>
          </a:xfrm>
          <a:prstGeom prst="rect">
            <a:avLst/>
          </a:prstGeom>
        </p:spPr>
        <p:txBody>
          <a:bodyPr wrap="square">
            <a:spAutoFit/>
          </a:bodyPr>
          <a:lstStyle/>
          <a:p>
            <a:pPr algn="just">
              <a:lnSpc>
                <a:spcPct val="150000"/>
              </a:lnSpc>
            </a:pPr>
            <a:r>
              <a:rPr lang="en-GB" sz="2000" dirty="0"/>
              <a:t>In the previous </a:t>
            </a:r>
            <a:r>
              <a:rPr lang="en-GB" sz="2000" dirty="0" smtClean="0"/>
              <a:t>slides we </a:t>
            </a:r>
            <a:r>
              <a:rPr lang="en-GB" sz="2000" dirty="0"/>
              <a:t>have discussed the motion of belts and pulleys assuming a firm frictional grip between the belts and the pulleys. But sometimes, the frictional grip becomes insufficient. This may cause some forward motion of the driver without carrying the belt with it. This is called slip of the belt and is generally expressed as a percentage.</a:t>
            </a:r>
          </a:p>
        </p:txBody>
      </p:sp>
      <p:pic>
        <p:nvPicPr>
          <p:cNvPr id="4" name="Picture 3"/>
          <p:cNvPicPr>
            <a:picLocks noChangeAspect="1"/>
          </p:cNvPicPr>
          <p:nvPr/>
        </p:nvPicPr>
        <p:blipFill rotWithShape="1">
          <a:blip r:embed="rId2"/>
          <a:srcRect l="16961" t="61955" r="27769" b="26552"/>
          <a:stretch/>
        </p:blipFill>
        <p:spPr>
          <a:xfrm>
            <a:off x="1772528" y="5472332"/>
            <a:ext cx="7821384" cy="914400"/>
          </a:xfrm>
          <a:prstGeom prst="rect">
            <a:avLst/>
          </a:prstGeom>
        </p:spPr>
      </p:pic>
      <p:pic>
        <p:nvPicPr>
          <p:cNvPr id="1026" name="Picture 2" descr="BELT DRIVES | Quizizz"/>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79377" y="2026117"/>
            <a:ext cx="3878360" cy="3446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788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154" t="28913" r="56961" b="39072"/>
          <a:stretch/>
        </p:blipFill>
        <p:spPr>
          <a:xfrm>
            <a:off x="337624" y="562708"/>
            <a:ext cx="5078438" cy="2547383"/>
          </a:xfrm>
          <a:prstGeom prst="rect">
            <a:avLst/>
          </a:prstGeom>
        </p:spPr>
      </p:pic>
      <p:pic>
        <p:nvPicPr>
          <p:cNvPr id="3" name="Picture 2"/>
          <p:cNvPicPr>
            <a:picLocks noChangeAspect="1"/>
          </p:cNvPicPr>
          <p:nvPr/>
        </p:nvPicPr>
        <p:blipFill rotWithShape="1">
          <a:blip r:embed="rId3"/>
          <a:srcRect l="7846" t="39379" r="56731" b="43587"/>
          <a:stretch/>
        </p:blipFill>
        <p:spPr>
          <a:xfrm>
            <a:off x="1519310" y="3305909"/>
            <a:ext cx="5515551" cy="1491174"/>
          </a:xfrm>
          <a:prstGeom prst="rect">
            <a:avLst/>
          </a:prstGeom>
        </p:spPr>
      </p:pic>
      <p:sp>
        <p:nvSpPr>
          <p:cNvPr id="4" name="Rectangle 3"/>
          <p:cNvSpPr/>
          <p:nvPr/>
        </p:nvSpPr>
        <p:spPr>
          <a:xfrm>
            <a:off x="1320796" y="5298218"/>
            <a:ext cx="5714065" cy="400110"/>
          </a:xfrm>
          <a:prstGeom prst="rect">
            <a:avLst/>
          </a:prstGeom>
        </p:spPr>
        <p:txBody>
          <a:bodyPr wrap="none">
            <a:spAutoFit/>
          </a:bodyPr>
          <a:lstStyle/>
          <a:p>
            <a:r>
              <a:rPr lang="en-GB" sz="2000" dirty="0">
                <a:solidFill>
                  <a:srgbClr val="FF0000"/>
                </a:solidFill>
              </a:rPr>
              <a:t>Substituting the value of ν from equation (i), we have</a:t>
            </a:r>
          </a:p>
        </p:txBody>
      </p:sp>
    </p:spTree>
    <p:extLst>
      <p:ext uri="{BB962C8B-B14F-4D97-AF65-F5344CB8AC3E}">
        <p14:creationId xmlns:p14="http://schemas.microsoft.com/office/powerpoint/2010/main" val="96429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654" t="43020" r="16346" b="25005"/>
          <a:stretch/>
        </p:blipFill>
        <p:spPr>
          <a:xfrm>
            <a:off x="267286" y="717454"/>
            <a:ext cx="9453487" cy="2700996"/>
          </a:xfrm>
          <a:prstGeom prst="rect">
            <a:avLst/>
          </a:prstGeom>
        </p:spPr>
      </p:pic>
      <p:pic>
        <p:nvPicPr>
          <p:cNvPr id="3" name="Picture 2"/>
          <p:cNvPicPr>
            <a:picLocks noChangeAspect="1"/>
          </p:cNvPicPr>
          <p:nvPr/>
        </p:nvPicPr>
        <p:blipFill rotWithShape="1">
          <a:blip r:embed="rId3"/>
          <a:srcRect l="12808" t="54156" r="49692" b="32094"/>
          <a:stretch/>
        </p:blipFill>
        <p:spPr>
          <a:xfrm>
            <a:off x="1547445" y="3938954"/>
            <a:ext cx="5868537" cy="1209821"/>
          </a:xfrm>
          <a:prstGeom prst="rect">
            <a:avLst/>
          </a:prstGeom>
        </p:spPr>
      </p:pic>
    </p:spTree>
    <p:extLst>
      <p:ext uri="{BB962C8B-B14F-4D97-AF65-F5344CB8AC3E}">
        <p14:creationId xmlns:p14="http://schemas.microsoft.com/office/powerpoint/2010/main" val="894003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539" t="55593" r="11500" b="17933"/>
          <a:stretch/>
        </p:blipFill>
        <p:spPr>
          <a:xfrm>
            <a:off x="689315" y="3179299"/>
            <a:ext cx="11201591" cy="2166424"/>
          </a:xfrm>
          <a:prstGeom prst="rect">
            <a:avLst/>
          </a:prstGeom>
        </p:spPr>
      </p:pic>
      <p:sp>
        <p:nvSpPr>
          <p:cNvPr id="3" name="Rectangle 2"/>
          <p:cNvSpPr/>
          <p:nvPr/>
        </p:nvSpPr>
        <p:spPr>
          <a:xfrm>
            <a:off x="123772" y="512022"/>
            <a:ext cx="11932240" cy="2251065"/>
          </a:xfrm>
          <a:prstGeom prst="rect">
            <a:avLst/>
          </a:prstGeom>
        </p:spPr>
        <p:txBody>
          <a:bodyPr wrap="square">
            <a:spAutoFit/>
          </a:bodyPr>
          <a:lstStyle/>
          <a:p>
            <a:pPr algn="just">
              <a:lnSpc>
                <a:spcPct val="150000"/>
              </a:lnSpc>
            </a:pPr>
            <a:r>
              <a:rPr lang="en-GB" sz="2400" dirty="0"/>
              <a:t>When the belt passes from the slack side to the tight side, a certain portion of the belt extends and it contracts again when the belt passes from the tight side to the slack side. Due to these changes of length, there is a relative motion between the belt and the pulley surfaces. This relative motion is termed as creep.</a:t>
            </a:r>
          </a:p>
        </p:txBody>
      </p:sp>
      <p:sp>
        <p:nvSpPr>
          <p:cNvPr id="4" name="Rectangle 3"/>
          <p:cNvSpPr/>
          <p:nvPr/>
        </p:nvSpPr>
        <p:spPr>
          <a:xfrm>
            <a:off x="4717576" y="-25389"/>
            <a:ext cx="2056845" cy="461665"/>
          </a:xfrm>
          <a:prstGeom prst="rect">
            <a:avLst/>
          </a:prstGeom>
        </p:spPr>
        <p:txBody>
          <a:bodyPr wrap="none">
            <a:spAutoFit/>
          </a:bodyPr>
          <a:lstStyle/>
          <a:p>
            <a:r>
              <a:rPr lang="en-GB" sz="2400" b="1" dirty="0" smtClean="0"/>
              <a:t>CREEP OF BELT</a:t>
            </a:r>
            <a:endParaRPr lang="en-GB" sz="2400" b="1" dirty="0"/>
          </a:p>
        </p:txBody>
      </p:sp>
    </p:spTree>
    <p:extLst>
      <p:ext uri="{BB962C8B-B14F-4D97-AF65-F5344CB8AC3E}">
        <p14:creationId xmlns:p14="http://schemas.microsoft.com/office/powerpoint/2010/main" val="3780045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343</Words>
  <Application>Microsoft Office PowerPoint</Application>
  <PresentationFormat>Widescreen</PresentationFormat>
  <Paragraphs>34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Doctor_Strange</dc:creator>
  <cp:lastModifiedBy>Doctor_Strange</cp:lastModifiedBy>
  <cp:revision>176</cp:revision>
  <dcterms:created xsi:type="dcterms:W3CDTF">2024-07-27T06:12:03Z</dcterms:created>
  <dcterms:modified xsi:type="dcterms:W3CDTF">2024-08-09T08:59:34Z</dcterms:modified>
</cp:coreProperties>
</file>