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BB5E-79B0-415D-80FF-A382F1229C04}" type="datetimeFigureOut">
              <a:rPr lang="en-GB" smtClean="0"/>
              <a:t>27/11/2024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9052F-3F6B-4C5B-9A75-13E8198A3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928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BB5E-79B0-415D-80FF-A382F1229C04}" type="datetimeFigureOut">
              <a:rPr lang="en-GB" smtClean="0"/>
              <a:t>27/11/2024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9052F-3F6B-4C5B-9A75-13E8198A3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32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BB5E-79B0-415D-80FF-A382F1229C04}" type="datetimeFigureOut">
              <a:rPr lang="en-GB" smtClean="0"/>
              <a:t>27/11/2024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9052F-3F6B-4C5B-9A75-13E8198A3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661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BB5E-79B0-415D-80FF-A382F1229C04}" type="datetimeFigureOut">
              <a:rPr lang="en-GB" smtClean="0"/>
              <a:t>27/11/2024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9052F-3F6B-4C5B-9A75-13E8198A3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003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BB5E-79B0-415D-80FF-A382F1229C04}" type="datetimeFigureOut">
              <a:rPr lang="en-GB" smtClean="0"/>
              <a:t>27/11/2024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9052F-3F6B-4C5B-9A75-13E8198A3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820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BB5E-79B0-415D-80FF-A382F1229C04}" type="datetimeFigureOut">
              <a:rPr lang="en-GB" smtClean="0"/>
              <a:t>27/11/2024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9052F-3F6B-4C5B-9A75-13E8198A3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981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BB5E-79B0-415D-80FF-A382F1229C04}" type="datetimeFigureOut">
              <a:rPr lang="en-GB" smtClean="0"/>
              <a:t>27/11/2024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9052F-3F6B-4C5B-9A75-13E8198A3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189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BB5E-79B0-415D-80FF-A382F1229C04}" type="datetimeFigureOut">
              <a:rPr lang="en-GB" smtClean="0"/>
              <a:t>27/11/2024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9052F-3F6B-4C5B-9A75-13E8198A3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76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BB5E-79B0-415D-80FF-A382F1229C04}" type="datetimeFigureOut">
              <a:rPr lang="en-GB" smtClean="0"/>
              <a:t>27/11/2024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9052F-3F6B-4C5B-9A75-13E8198A3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205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BB5E-79B0-415D-80FF-A382F1229C04}" type="datetimeFigureOut">
              <a:rPr lang="en-GB" smtClean="0"/>
              <a:t>27/11/2024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9052F-3F6B-4C5B-9A75-13E8198A3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34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BB5E-79B0-415D-80FF-A382F1229C04}" type="datetimeFigureOut">
              <a:rPr lang="en-GB" smtClean="0"/>
              <a:t>27/11/2024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9052F-3F6B-4C5B-9A75-13E8198A3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40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3BB5E-79B0-415D-80FF-A382F1229C04}" type="datetimeFigureOut">
              <a:rPr lang="en-GB" smtClean="0"/>
              <a:t>27/11/2024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9052F-3F6B-4C5B-9A75-13E8198A3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091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8771" y="795253"/>
            <a:ext cx="1111445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DESIGN OF MACHINE ELEMENTS-</a:t>
            </a:r>
            <a:r>
              <a:rPr lang="en-US" sz="6000" b="1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en-US" sz="6000" b="1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endParaRPr lang="en-GB" sz="6000" b="1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38329" y="1810916"/>
            <a:ext cx="33153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(BME3102)</a:t>
            </a:r>
            <a:endParaRPr lang="en-GB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57093" y="2946659"/>
            <a:ext cx="36778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Lecture 32 Module 5</a:t>
            </a:r>
            <a:endParaRPr lang="en-GB" sz="3200" b="1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37889" y="4867421"/>
            <a:ext cx="2654111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2000" b="1" dirty="0" smtClean="0"/>
              <a:t>By:</a:t>
            </a:r>
            <a:r>
              <a:rPr lang="en-GB" sz="2000" b="1" dirty="0" smtClean="0"/>
              <a:t>-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Dinesh Kumar</a:t>
            </a:r>
          </a:p>
          <a:p>
            <a:pPr>
              <a:lnSpc>
                <a:spcPct val="150000"/>
              </a:lnSpc>
            </a:pPr>
            <a:r>
              <a:rPr lang="en-IN" sz="2000" dirty="0" smtClean="0"/>
              <a:t>School of Engineering</a:t>
            </a:r>
          </a:p>
        </p:txBody>
      </p:sp>
    </p:spTree>
    <p:extLst>
      <p:ext uri="{BB962C8B-B14F-4D97-AF65-F5344CB8AC3E}">
        <p14:creationId xmlns:p14="http://schemas.microsoft.com/office/powerpoint/2010/main" val="691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069" t="41971" r="40630" b="49375"/>
          <a:stretch/>
        </p:blipFill>
        <p:spPr>
          <a:xfrm>
            <a:off x="1350497" y="548639"/>
            <a:ext cx="6579000" cy="858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grayscl/>
          </a:blip>
          <a:srcRect l="51369" t="23894" r="21925" b="45913"/>
          <a:stretch/>
        </p:blipFill>
        <p:spPr>
          <a:xfrm>
            <a:off x="8173330" y="1091668"/>
            <a:ext cx="3868615" cy="2458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8867" y="1309416"/>
            <a:ext cx="7015093" cy="101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100" dirty="0" smtClean="0"/>
              <a:t>When the brake wheel rotates anticlockwise, as shown in Figure, then for equilibrium, </a:t>
            </a:r>
            <a:endParaRPr lang="en-GB" sz="2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0231" t="46586" r="31655" b="32068"/>
          <a:stretch/>
        </p:blipFill>
        <p:spPr>
          <a:xfrm>
            <a:off x="1350497" y="3330088"/>
            <a:ext cx="7868531" cy="196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0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12102" y="0"/>
            <a:ext cx="140955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BRAKES</a:t>
            </a:r>
            <a:endParaRPr lang="en-US" sz="2400" b="1" cap="none" spc="3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9950" y="461665"/>
            <a:ext cx="712338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 smtClean="0"/>
              <a:t>A brake is deﬁned as a mechanical device, which is used to absorb the energy possessed by a moving system or mechanism by means of friction. </a:t>
            </a:r>
            <a:endParaRPr lang="en-IN" sz="2200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 smtClean="0"/>
              <a:t>The primary purpose of the brake is to slow down or completely stop the motion of a moving system, such as a rotating drum, machine or vehicle. </a:t>
            </a:r>
            <a:endParaRPr lang="en-IN" sz="2200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 smtClean="0"/>
              <a:t>The energy absorbed by the brake can be either kinetic or potential or both. </a:t>
            </a:r>
            <a:endParaRPr lang="en-IN" sz="2200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200" dirty="0" smtClean="0"/>
              <a:t>The energy absorbed by the brake is converted into heat energy and dissipated to the surroundings.</a:t>
            </a:r>
            <a:endParaRPr lang="en-GB" sz="2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8229600" y="461665"/>
            <a:ext cx="3545058" cy="3181866"/>
            <a:chOff x="8229600" y="461665"/>
            <a:chExt cx="3545058" cy="318186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8751" y="461665"/>
              <a:ext cx="3048000" cy="304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8229600" y="3277771"/>
              <a:ext cx="3545058" cy="365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751" y="3643531"/>
            <a:ext cx="3048000" cy="248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699" y="657665"/>
            <a:ext cx="301274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3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TYPES OF BRAKES</a:t>
            </a:r>
            <a:endParaRPr lang="en-US" sz="2400" b="1" cap="none" spc="3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4420" y="1119330"/>
            <a:ext cx="11512779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sz="2200" b="1" dirty="0" smtClean="0"/>
              <a:t>Mechanical brakes</a:t>
            </a:r>
            <a:r>
              <a:rPr lang="en-GB" sz="2200" dirty="0" smtClean="0"/>
              <a:t>, which are operated by mechanical means such as levers, springs and pedals.</a:t>
            </a:r>
          </a:p>
          <a:p>
            <a:pPr marL="342900" indent="-342900" algn="just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sz="2200" b="1" dirty="0" smtClean="0"/>
              <a:t>Hydraulic and pneumatic brakes</a:t>
            </a:r>
            <a:r>
              <a:rPr lang="en-GB" sz="2200" dirty="0" smtClean="0"/>
              <a:t>, which are operated by ﬂuid pressure such as oil pressure or air pressure.</a:t>
            </a:r>
          </a:p>
          <a:p>
            <a:pPr marL="342900" indent="-342900" algn="just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GB" sz="2200" b="1" dirty="0" smtClean="0"/>
              <a:t>Electrical brakes</a:t>
            </a:r>
            <a:r>
              <a:rPr lang="en-GB" sz="2200" dirty="0" smtClean="0"/>
              <a:t>, which are operated by magnetic forces and which include magnetic particle brakes, hysteresis brakes and eddy-current brakes. </a:t>
            </a:r>
          </a:p>
        </p:txBody>
      </p:sp>
    </p:spTree>
    <p:extLst>
      <p:ext uri="{BB962C8B-B14F-4D97-AF65-F5344CB8AC3E}">
        <p14:creationId xmlns:p14="http://schemas.microsoft.com/office/powerpoint/2010/main" val="353422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160455" y="498671"/>
            <a:ext cx="5031545" cy="2795005"/>
            <a:chOff x="7160455" y="539039"/>
            <a:chExt cx="5031545" cy="2795005"/>
          </a:xfrm>
        </p:grpSpPr>
        <p:pic>
          <p:nvPicPr>
            <p:cNvPr id="1026" name="Picture 2" descr="https://i.makeagif.com/media/1-28-2019/a2dW3P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8572" y="553109"/>
              <a:ext cx="4572000" cy="2571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160455" y="2799472"/>
              <a:ext cx="5031545" cy="534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 flipV="1">
              <a:off x="11380421" y="539039"/>
              <a:ext cx="620151" cy="2909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969027" y="3334044"/>
            <a:ext cx="5031545" cy="3066678"/>
            <a:chOff x="6969027" y="3334044"/>
            <a:chExt cx="5031545" cy="3066678"/>
          </a:xfrm>
        </p:grpSpPr>
        <p:pic>
          <p:nvPicPr>
            <p:cNvPr id="1028" name="Picture 4" descr="https://i.pinimg.com/originals/9a/d9/50/9ad9501849021cb783528c8146fd2fd7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0496" y="3334044"/>
              <a:ext cx="381000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6969027" y="6093068"/>
              <a:ext cx="5031545" cy="307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30" name="Picture 6" descr="https://i0.wp.com/mechstuff.com/wp-content/uploads/2017/05/band-block-brake-1.gif?ssl=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79" y="3574146"/>
            <a:ext cx="5262967" cy="285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0.wp.com/mechstuff.com/wp-content/uploads/2017/05/shoe-brake.gif?ssl=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92" y="512741"/>
            <a:ext cx="5236154" cy="294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09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7341" y="523911"/>
            <a:ext cx="1059766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GB" sz="2400" b="1" dirty="0" smtClean="0"/>
              <a:t>Brake capacity depends upon the </a:t>
            </a:r>
            <a:r>
              <a:rPr lang="en-GB" sz="2400" b="1" smtClean="0"/>
              <a:t>following </a:t>
            </a:r>
            <a:r>
              <a:rPr lang="en-GB" sz="2400" b="1" smtClean="0"/>
              <a:t>factors</a:t>
            </a:r>
            <a:r>
              <a:rPr lang="en-GB" sz="2400" b="1" dirty="0" smtClean="0"/>
              <a:t>: </a:t>
            </a:r>
          </a:p>
          <a:p>
            <a:pPr marL="514350" indent="-514350" algn="just">
              <a:lnSpc>
                <a:spcPct val="200000"/>
              </a:lnSpc>
              <a:buAutoNum type="romanLcParenBoth"/>
            </a:pPr>
            <a:r>
              <a:rPr lang="en-GB" sz="2200" dirty="0" smtClean="0"/>
              <a:t>The unit pressure between braking surfaces </a:t>
            </a:r>
          </a:p>
          <a:p>
            <a:pPr marL="514350" indent="-514350" algn="just">
              <a:lnSpc>
                <a:spcPct val="200000"/>
              </a:lnSpc>
              <a:buAutoNum type="romanLcParenBoth"/>
            </a:pPr>
            <a:r>
              <a:rPr lang="en-GB" sz="2200" dirty="0" smtClean="0"/>
              <a:t>The contacting area of braking surface</a:t>
            </a:r>
          </a:p>
          <a:p>
            <a:pPr marL="514350" indent="-514350" algn="just">
              <a:lnSpc>
                <a:spcPct val="200000"/>
              </a:lnSpc>
              <a:buAutoNum type="romanLcParenBoth"/>
            </a:pPr>
            <a:r>
              <a:rPr lang="en-GB" sz="2200" dirty="0" smtClean="0"/>
              <a:t>The radius of the brake drum</a:t>
            </a:r>
          </a:p>
          <a:p>
            <a:pPr marL="514350" indent="-514350" algn="just">
              <a:lnSpc>
                <a:spcPct val="200000"/>
              </a:lnSpc>
              <a:buAutoNum type="romanLcParenBoth"/>
            </a:pPr>
            <a:r>
              <a:rPr lang="en-GB" sz="2200" dirty="0" smtClean="0"/>
              <a:t>The coefﬁcient of friction</a:t>
            </a:r>
          </a:p>
          <a:p>
            <a:pPr marL="514350" indent="-514350" algn="just">
              <a:lnSpc>
                <a:spcPct val="200000"/>
              </a:lnSpc>
              <a:buAutoNum type="romanLcParenBoth"/>
            </a:pPr>
            <a:r>
              <a:rPr lang="en-GB" sz="2200" dirty="0" smtClean="0"/>
              <a:t>The ability of the brake to dissipate heat that is equivalent to the energy being absorbed</a:t>
            </a:r>
            <a:r>
              <a:rPr lang="en-GB" sz="2100" dirty="0" smtClean="0"/>
              <a:t>.</a:t>
            </a:r>
            <a:endParaRPr lang="en-GB" sz="2100" dirty="0"/>
          </a:p>
        </p:txBody>
      </p:sp>
    </p:spTree>
    <p:extLst>
      <p:ext uri="{BB962C8B-B14F-4D97-AF65-F5344CB8AC3E}">
        <p14:creationId xmlns:p14="http://schemas.microsoft.com/office/powerpoint/2010/main" val="298497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8558" y="0"/>
            <a:ext cx="41065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/>
              <a:t>MATERIALS FOR BRAKE LINING</a:t>
            </a:r>
            <a:endParaRPr lang="en-GB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280047" y="339857"/>
            <a:ext cx="11283593" cy="6091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GB" sz="2200" dirty="0" smtClean="0"/>
              <a:t>The material used for the brake lining should have the following characteristics : </a:t>
            </a:r>
          </a:p>
          <a:p>
            <a:pPr marL="457200" indent="-457200" algn="just">
              <a:lnSpc>
                <a:spcPct val="200000"/>
              </a:lnSpc>
              <a:buAutoNum type="arabicPeriod"/>
            </a:pPr>
            <a:r>
              <a:rPr lang="en-GB" sz="2200" dirty="0" smtClean="0"/>
              <a:t>It should have high coefficient of friction with minimum fading. In other words, the coefficient of friction should remain constant over the entire surface with change in temperature.</a:t>
            </a:r>
          </a:p>
          <a:p>
            <a:pPr marL="457200" indent="-457200" algn="just">
              <a:lnSpc>
                <a:spcPct val="200000"/>
              </a:lnSpc>
              <a:buAutoNum type="arabicPeriod"/>
            </a:pPr>
            <a:r>
              <a:rPr lang="en-GB" sz="2200" dirty="0" smtClean="0"/>
              <a:t>It should have low wear rate.</a:t>
            </a:r>
          </a:p>
          <a:p>
            <a:pPr marL="457200" indent="-457200" algn="just">
              <a:lnSpc>
                <a:spcPct val="200000"/>
              </a:lnSpc>
              <a:buAutoNum type="arabicPeriod"/>
            </a:pPr>
            <a:r>
              <a:rPr lang="en-GB" sz="2200" dirty="0" smtClean="0"/>
              <a:t>It should have high heat resistance.</a:t>
            </a:r>
          </a:p>
          <a:p>
            <a:pPr marL="457200" indent="-457200" algn="just">
              <a:lnSpc>
                <a:spcPct val="200000"/>
              </a:lnSpc>
              <a:buAutoNum type="arabicPeriod"/>
            </a:pPr>
            <a:r>
              <a:rPr lang="en-GB" sz="2200" dirty="0" smtClean="0"/>
              <a:t>It should have high heat dissipation capacity.</a:t>
            </a:r>
          </a:p>
          <a:p>
            <a:pPr marL="457200" indent="-457200" algn="just">
              <a:lnSpc>
                <a:spcPct val="200000"/>
              </a:lnSpc>
              <a:buAutoNum type="arabicPeriod"/>
            </a:pPr>
            <a:r>
              <a:rPr lang="en-GB" sz="2200" dirty="0" smtClean="0"/>
              <a:t>It should have low coefficient of thermal expansion.</a:t>
            </a:r>
          </a:p>
          <a:p>
            <a:pPr marL="457200" indent="-457200" algn="just">
              <a:lnSpc>
                <a:spcPct val="200000"/>
              </a:lnSpc>
              <a:buAutoNum type="arabicPeriod"/>
            </a:pPr>
            <a:r>
              <a:rPr lang="en-GB" sz="2200" dirty="0" smtClean="0"/>
              <a:t>It should have adequate mechanical strength.</a:t>
            </a:r>
          </a:p>
          <a:p>
            <a:pPr marL="457200" indent="-457200" algn="just">
              <a:lnSpc>
                <a:spcPct val="200000"/>
              </a:lnSpc>
              <a:buAutoNum type="arabicPeriod"/>
            </a:pPr>
            <a:r>
              <a:rPr lang="en-GB" sz="2200" dirty="0" smtClean="0"/>
              <a:t>It should not be affected by moisture and oil.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94874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11111" y="-33886"/>
            <a:ext cx="51439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/>
              <a:t> SINGLE BLOCK OR SHORT SHOE BRAKE</a:t>
            </a:r>
            <a:endParaRPr lang="en-GB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grayscl/>
          </a:blip>
          <a:srcRect l="31475" t="23318" r="28953" b="29567"/>
          <a:stretch/>
        </p:blipFill>
        <p:spPr>
          <a:xfrm>
            <a:off x="4057690" y="531384"/>
            <a:ext cx="5032561" cy="28979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63840" y="4164037"/>
            <a:ext cx="351692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956" t="26009" r="19655" b="38414"/>
          <a:stretch/>
        </p:blipFill>
        <p:spPr>
          <a:xfrm>
            <a:off x="290206" y="3532933"/>
            <a:ext cx="7534968" cy="266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4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462" y="490387"/>
            <a:ext cx="11737144" cy="101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100" dirty="0" smtClean="0"/>
              <a:t>If the angle of contact is less than 60°, then it may be assumed that the normal pressure between the block and the wheel is uniform. In such cases, tangential braking force on the wheel, </a:t>
            </a:r>
            <a:endParaRPr lang="en-GB" sz="2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447" t="41394" r="49279" b="49568"/>
          <a:stretch/>
        </p:blipFill>
        <p:spPr>
          <a:xfrm>
            <a:off x="2785404" y="1667850"/>
            <a:ext cx="6334070" cy="8409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3274" y="2612439"/>
            <a:ext cx="6096000" cy="25160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100" b="1" dirty="0" smtClean="0"/>
              <a:t>Case 1. </a:t>
            </a:r>
            <a:r>
              <a:rPr lang="en-GB" sz="2100" dirty="0" smtClean="0"/>
              <a:t>When the line of action of tangential braking force (F</a:t>
            </a:r>
            <a:r>
              <a:rPr lang="en-GB" sz="2100" baseline="-25000" dirty="0" smtClean="0"/>
              <a:t>t</a:t>
            </a:r>
            <a:r>
              <a:rPr lang="en-GB" sz="2100" dirty="0" smtClean="0"/>
              <a:t>) passes through the fulcrum O of the lever, and the brake wheel rotates clockwise as shown in Figure, then for equilibrium, taking moments about the fulcrum O, we have</a:t>
            </a:r>
            <a:endParaRPr lang="en-GB" sz="2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0070" t="27356" r="45495" b="64567"/>
          <a:stretch/>
        </p:blipFill>
        <p:spPr>
          <a:xfrm>
            <a:off x="1519311" y="5128512"/>
            <a:ext cx="5974463" cy="1110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grayscl/>
          </a:blip>
          <a:srcRect l="31475" t="23318" r="28953" b="29567"/>
          <a:stretch/>
        </p:blipFill>
        <p:spPr>
          <a:xfrm>
            <a:off x="7615311" y="2785718"/>
            <a:ext cx="4329175" cy="289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096" t="33125" r="39008" b="60337"/>
          <a:stretch/>
        </p:blipFill>
        <p:spPr>
          <a:xfrm>
            <a:off x="796479" y="440366"/>
            <a:ext cx="7143080" cy="7315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9317" y="1152788"/>
            <a:ext cx="11141612" cy="101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100" dirty="0" smtClean="0"/>
              <a:t>It may be noted that when the brake wheel rotates anticlockwise as shown in Figure, then the braking torque is same, i.e. </a:t>
            </a:r>
            <a:endParaRPr lang="en-GB" sz="2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394" t="39664" r="48198" b="50528"/>
          <a:stretch/>
        </p:blipFill>
        <p:spPr>
          <a:xfrm>
            <a:off x="4431322" y="1798874"/>
            <a:ext cx="3038623" cy="7826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6479" y="2414031"/>
            <a:ext cx="6096000" cy="2465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100" b="1" dirty="0" smtClean="0"/>
              <a:t>Case 2.  </a:t>
            </a:r>
            <a:r>
              <a:rPr lang="en-GB" sz="2100" dirty="0" smtClean="0"/>
              <a:t>When the line of action of the tangential braking force (Ft) passes through a distance ‘a’ below the fulcrum O, and the brake wheel rotates clockwise as shown in Figure, then for equilibrium, taking moments about the fulcrum O, </a:t>
            </a:r>
            <a:endParaRPr lang="en-GB" sz="2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1528" t="31202" r="31223" b="58221"/>
          <a:stretch/>
        </p:blipFill>
        <p:spPr>
          <a:xfrm>
            <a:off x="165777" y="5177918"/>
            <a:ext cx="7357404" cy="925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grayscl/>
          </a:blip>
          <a:srcRect l="15690" t="37356" r="48955" b="22644"/>
          <a:stretch/>
        </p:blipFill>
        <p:spPr>
          <a:xfrm>
            <a:off x="7469945" y="2668846"/>
            <a:ext cx="4600137" cy="292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499</Words>
  <Application>Microsoft Office PowerPoint</Application>
  <PresentationFormat>Widescreen</PresentationFormat>
  <Paragraphs>36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Doctor_Strange</dc:creator>
  <cp:lastModifiedBy>Doctor_Strange</cp:lastModifiedBy>
  <cp:revision>328</cp:revision>
  <dcterms:created xsi:type="dcterms:W3CDTF">2024-07-27T06:12:03Z</dcterms:created>
  <dcterms:modified xsi:type="dcterms:W3CDTF">2024-11-27T09:53:31Z</dcterms:modified>
</cp:coreProperties>
</file>