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4592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25932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0866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67800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3BB5E-79B0-415D-80FF-A382F1229C04}" type="datetimeFigureOut">
              <a:rPr lang="en-GB" smtClean="0"/>
              <a:t>27/11/2024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36882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43BB5E-79B0-415D-80FF-A382F1229C04}" type="datetimeFigureOut">
              <a:rPr lang="en-GB" smtClean="0"/>
              <a:t>27/11/2024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77098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43BB5E-79B0-415D-80FF-A382F1229C04}" type="datetimeFigureOut">
              <a:rPr lang="en-GB" smtClean="0"/>
              <a:t>27/11/2024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420518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43BB5E-79B0-415D-80FF-A382F1229C04}" type="datetimeFigureOut">
              <a:rPr lang="en-GB" smtClean="0"/>
              <a:t>27/11/2024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9307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BB5E-79B0-415D-80FF-A382F1229C04}" type="datetimeFigureOut">
              <a:rPr lang="en-GB" smtClean="0"/>
              <a:t>27/11/2024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23182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27/11/2024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8073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27/11/2024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0954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3BB5E-79B0-415D-80FF-A382F1229C04}" type="datetimeFigureOut">
              <a:rPr lang="en-GB" smtClean="0"/>
              <a:t>27/11/2024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9052F-3F6B-4C5B-9A75-13E8198A3116}" type="slidenum">
              <a:rPr lang="en-GB" smtClean="0"/>
              <a:t>‹#›</a:t>
            </a:fld>
            <a:endParaRPr lang="en-GB"/>
          </a:p>
        </p:txBody>
      </p:sp>
    </p:spTree>
    <p:extLst>
      <p:ext uri="{BB962C8B-B14F-4D97-AF65-F5344CB8AC3E}">
        <p14:creationId xmlns:p14="http://schemas.microsoft.com/office/powerpoint/2010/main" val="368109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8771" y="795253"/>
            <a:ext cx="11114453" cy="1015663"/>
          </a:xfrm>
          <a:prstGeom prst="rect">
            <a:avLst/>
          </a:prstGeom>
          <a:noFill/>
        </p:spPr>
        <p:txBody>
          <a:bodyPr wrap="none" lIns="91440" tIns="45720" rIns="91440" bIns="45720">
            <a:spAutoFit/>
          </a:bodyPr>
          <a:lstStyle/>
          <a:p>
            <a:pPr algn="ctr"/>
            <a:r>
              <a:rPr lang="en-US" sz="6000" b="1" dirty="0" smtClean="0">
                <a:ln w="0"/>
                <a:solidFill>
                  <a:schemeClr val="accent2"/>
                </a:solidFill>
                <a:effectLst>
                  <a:outerShdw blurRad="38100" dist="19050" dir="2700000" algn="tl" rotWithShape="0">
                    <a:schemeClr val="dk1">
                      <a:alpha val="40000"/>
                    </a:schemeClr>
                  </a:outerShdw>
                </a:effectLst>
              </a:rPr>
              <a:t>DESIGN OF MACHINE ELEMENTS-</a:t>
            </a:r>
            <a:r>
              <a:rPr lang="en-US" sz="6000" b="1" dirty="0">
                <a:ln w="0"/>
                <a:solidFill>
                  <a:schemeClr val="accent2"/>
                </a:solidFill>
                <a:effectLst>
                  <a:outerShdw blurRad="38100" dist="19050" dir="2700000" algn="tl" rotWithShape="0">
                    <a:schemeClr val="dk1">
                      <a:alpha val="40000"/>
                    </a:schemeClr>
                  </a:outerShdw>
                </a:effectLst>
              </a:rPr>
              <a:t>I</a:t>
            </a:r>
            <a:r>
              <a:rPr lang="en-US" sz="6000" b="1" dirty="0" smtClean="0">
                <a:ln w="0"/>
                <a:solidFill>
                  <a:schemeClr val="accent2"/>
                </a:solidFill>
                <a:effectLst>
                  <a:outerShdw blurRad="38100" dist="19050" dir="2700000" algn="tl" rotWithShape="0">
                    <a:schemeClr val="dk1">
                      <a:alpha val="40000"/>
                    </a:schemeClr>
                  </a:outerShdw>
                </a:effectLst>
              </a:rPr>
              <a:t>I</a:t>
            </a:r>
            <a:endParaRPr lang="en-GB" sz="6000" b="1" dirty="0">
              <a:ln w="0"/>
              <a:solidFill>
                <a:schemeClr val="accent2"/>
              </a:solidFill>
              <a:effectLst>
                <a:outerShdw blurRad="38100" dist="19050" dir="2700000" algn="tl" rotWithShape="0">
                  <a:schemeClr val="dk1">
                    <a:alpha val="40000"/>
                  </a:schemeClr>
                </a:outerShdw>
              </a:effectLst>
            </a:endParaRPr>
          </a:p>
        </p:txBody>
      </p:sp>
      <p:sp>
        <p:nvSpPr>
          <p:cNvPr id="8" name="Rectangle 7"/>
          <p:cNvSpPr/>
          <p:nvPr/>
        </p:nvSpPr>
        <p:spPr>
          <a:xfrm>
            <a:off x="4438329" y="1810916"/>
            <a:ext cx="3315331" cy="923330"/>
          </a:xfrm>
          <a:prstGeom prst="rect">
            <a:avLst/>
          </a:prstGeom>
        </p:spPr>
        <p:txBody>
          <a:bodyPr wrap="none">
            <a:spAutoFit/>
          </a:bodyPr>
          <a:lstStyle/>
          <a:p>
            <a:pPr algn="ctr"/>
            <a:r>
              <a:rPr lang="en-US" sz="5400" dirty="0" smtClean="0">
                <a:ln w="0"/>
                <a:effectLst>
                  <a:outerShdw blurRad="38100" dist="19050" dir="2700000" algn="tl" rotWithShape="0">
                    <a:schemeClr val="dk1">
                      <a:alpha val="40000"/>
                    </a:schemeClr>
                  </a:outerShdw>
                </a:effectLst>
              </a:rPr>
              <a:t>(BME3102)</a:t>
            </a:r>
            <a:endParaRPr lang="en-GB" sz="5400" dirty="0">
              <a:ln w="0"/>
              <a:effectLst>
                <a:outerShdw blurRad="38100" dist="19050" dir="2700000" algn="tl" rotWithShape="0">
                  <a:schemeClr val="dk1">
                    <a:alpha val="40000"/>
                  </a:schemeClr>
                </a:outerShdw>
              </a:effectLst>
            </a:endParaRPr>
          </a:p>
        </p:txBody>
      </p:sp>
      <p:sp>
        <p:nvSpPr>
          <p:cNvPr id="9" name="Rectangle 8"/>
          <p:cNvSpPr/>
          <p:nvPr/>
        </p:nvSpPr>
        <p:spPr>
          <a:xfrm>
            <a:off x="4257093" y="2946659"/>
            <a:ext cx="3677802" cy="584775"/>
          </a:xfrm>
          <a:prstGeom prst="rect">
            <a:avLst/>
          </a:prstGeom>
        </p:spPr>
        <p:txBody>
          <a:bodyPr wrap="none">
            <a:spAutoFit/>
          </a:bodyPr>
          <a:lstStyle/>
          <a:p>
            <a:pPr algn="ctr"/>
            <a:r>
              <a:rPr lang="en-US" sz="3200" b="1" dirty="0" smtClean="0">
                <a:ln w="0"/>
                <a:solidFill>
                  <a:schemeClr val="accent2"/>
                </a:solidFill>
                <a:effectLst>
                  <a:outerShdw blurRad="38100" dist="19050" dir="2700000" algn="tl" rotWithShape="0">
                    <a:schemeClr val="dk1">
                      <a:alpha val="40000"/>
                    </a:schemeClr>
                  </a:outerShdw>
                </a:effectLst>
              </a:rPr>
              <a:t>Lecture 33 Module 5</a:t>
            </a:r>
            <a:endParaRPr lang="en-GB" sz="3200" b="1" dirty="0">
              <a:ln w="0"/>
              <a:solidFill>
                <a:schemeClr val="accent2"/>
              </a:solidFill>
              <a:effectLst>
                <a:outerShdw blurRad="38100" dist="19050" dir="2700000" algn="tl" rotWithShape="0">
                  <a:schemeClr val="dk1">
                    <a:alpha val="40000"/>
                  </a:schemeClr>
                </a:outerShdw>
              </a:effectLst>
            </a:endParaRPr>
          </a:p>
        </p:txBody>
      </p:sp>
      <p:sp>
        <p:nvSpPr>
          <p:cNvPr id="2" name="TextBox 1"/>
          <p:cNvSpPr txBox="1"/>
          <p:nvPr/>
        </p:nvSpPr>
        <p:spPr>
          <a:xfrm>
            <a:off x="9537889" y="4867421"/>
            <a:ext cx="2654111" cy="1429622"/>
          </a:xfrm>
          <a:prstGeom prst="rect">
            <a:avLst/>
          </a:prstGeom>
          <a:noFill/>
        </p:spPr>
        <p:txBody>
          <a:bodyPr wrap="square" rtlCol="0">
            <a:spAutoFit/>
          </a:bodyPr>
          <a:lstStyle/>
          <a:p>
            <a:pPr>
              <a:lnSpc>
                <a:spcPct val="150000"/>
              </a:lnSpc>
            </a:pPr>
            <a:r>
              <a:rPr lang="en-IN" sz="2000" b="1" dirty="0" smtClean="0"/>
              <a:t>By:</a:t>
            </a:r>
            <a:r>
              <a:rPr lang="en-GB" sz="2000" b="1" dirty="0" smtClean="0"/>
              <a:t>-</a:t>
            </a:r>
          </a:p>
          <a:p>
            <a:pPr>
              <a:lnSpc>
                <a:spcPct val="150000"/>
              </a:lnSpc>
            </a:pPr>
            <a:r>
              <a:rPr lang="en-IN" sz="2000" dirty="0" smtClean="0"/>
              <a:t>Dinesh Kumar</a:t>
            </a:r>
          </a:p>
          <a:p>
            <a:pPr>
              <a:lnSpc>
                <a:spcPct val="150000"/>
              </a:lnSpc>
            </a:pPr>
            <a:r>
              <a:rPr lang="en-IN" sz="2000" dirty="0" smtClean="0"/>
              <a:t>School of Engineering</a:t>
            </a:r>
          </a:p>
        </p:txBody>
      </p:sp>
    </p:spTree>
    <p:extLst>
      <p:ext uri="{BB962C8B-B14F-4D97-AF65-F5344CB8AC3E}">
        <p14:creationId xmlns:p14="http://schemas.microsoft.com/office/powerpoint/2010/main" val="6910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grayscl/>
          </a:blip>
          <a:srcRect l="16230" t="55240" r="23115" b="19567"/>
          <a:stretch/>
        </p:blipFill>
        <p:spPr>
          <a:xfrm>
            <a:off x="661182" y="956602"/>
            <a:ext cx="10361980" cy="2419643"/>
          </a:xfrm>
          <a:prstGeom prst="rect">
            <a:avLst/>
          </a:prstGeom>
        </p:spPr>
      </p:pic>
    </p:spTree>
    <p:extLst>
      <p:ext uri="{BB962C8B-B14F-4D97-AF65-F5344CB8AC3E}">
        <p14:creationId xmlns:p14="http://schemas.microsoft.com/office/powerpoint/2010/main" val="130558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015" y="648344"/>
            <a:ext cx="6363286" cy="1708160"/>
          </a:xfrm>
          <a:prstGeom prst="rect">
            <a:avLst/>
          </a:prstGeom>
        </p:spPr>
        <p:txBody>
          <a:bodyPr wrap="square">
            <a:spAutoFit/>
          </a:bodyPr>
          <a:lstStyle/>
          <a:p>
            <a:pPr algn="just"/>
            <a:r>
              <a:rPr lang="en-GB" sz="2100" dirty="0" smtClean="0"/>
              <a:t>Case 3. When the line of action of the tangential braking force passes through a distance ‘a’ above the fulcrum, and the brake wheel rotates clockwise as shown in Figure, then for equilibrium, taking moments about the fulcrum O, we have</a:t>
            </a:r>
            <a:endParaRPr lang="en-GB" sz="2100" dirty="0"/>
          </a:p>
        </p:txBody>
      </p:sp>
      <p:pic>
        <p:nvPicPr>
          <p:cNvPr id="3" name="Picture 2"/>
          <p:cNvPicPr>
            <a:picLocks noChangeAspect="1"/>
          </p:cNvPicPr>
          <p:nvPr/>
        </p:nvPicPr>
        <p:blipFill rotWithShape="1">
          <a:blip r:embed="rId2">
            <a:grayscl/>
          </a:blip>
          <a:srcRect l="22177" t="34664" r="51010" b="37259"/>
          <a:stretch/>
        </p:blipFill>
        <p:spPr>
          <a:xfrm>
            <a:off x="7606434" y="789021"/>
            <a:ext cx="4192173" cy="2467972"/>
          </a:xfrm>
          <a:prstGeom prst="rect">
            <a:avLst/>
          </a:prstGeom>
        </p:spPr>
      </p:pic>
      <p:pic>
        <p:nvPicPr>
          <p:cNvPr id="4" name="Picture 3"/>
          <p:cNvPicPr>
            <a:picLocks noChangeAspect="1"/>
          </p:cNvPicPr>
          <p:nvPr/>
        </p:nvPicPr>
        <p:blipFill rotWithShape="1">
          <a:blip r:embed="rId3"/>
          <a:srcRect l="13635" t="35241" r="36954" b="44952"/>
          <a:stretch/>
        </p:blipFill>
        <p:spPr>
          <a:xfrm>
            <a:off x="278015" y="2567148"/>
            <a:ext cx="7677274" cy="1730327"/>
          </a:xfrm>
          <a:prstGeom prst="rect">
            <a:avLst/>
          </a:prstGeom>
        </p:spPr>
      </p:pic>
      <p:sp>
        <p:nvSpPr>
          <p:cNvPr id="5" name="Rectangle 4"/>
          <p:cNvSpPr/>
          <p:nvPr/>
        </p:nvSpPr>
        <p:spPr>
          <a:xfrm>
            <a:off x="304800" y="4508119"/>
            <a:ext cx="6096000" cy="1061829"/>
          </a:xfrm>
          <a:prstGeom prst="rect">
            <a:avLst/>
          </a:prstGeom>
        </p:spPr>
        <p:txBody>
          <a:bodyPr>
            <a:spAutoFit/>
          </a:bodyPr>
          <a:lstStyle/>
          <a:p>
            <a:pPr algn="just"/>
            <a:r>
              <a:rPr lang="en-GB" sz="2100" dirty="0" smtClean="0"/>
              <a:t>When the brake wheel rotates anticlockwise as shown in Figure, then for equilibrium, taking moments about the fulcrum O, we have</a:t>
            </a:r>
            <a:endParaRPr lang="en-GB" sz="2100" dirty="0"/>
          </a:p>
        </p:txBody>
      </p:sp>
      <p:pic>
        <p:nvPicPr>
          <p:cNvPr id="6" name="Picture 5"/>
          <p:cNvPicPr>
            <a:picLocks noChangeAspect="1"/>
          </p:cNvPicPr>
          <p:nvPr/>
        </p:nvPicPr>
        <p:blipFill rotWithShape="1">
          <a:blip r:embed="rId4">
            <a:grayscl/>
          </a:blip>
          <a:srcRect l="48666" t="14279" r="23439" b="60336"/>
          <a:stretch/>
        </p:blipFill>
        <p:spPr>
          <a:xfrm>
            <a:off x="7606434" y="3966616"/>
            <a:ext cx="4192173" cy="2144833"/>
          </a:xfrm>
          <a:prstGeom prst="rect">
            <a:avLst/>
          </a:prstGeom>
        </p:spPr>
      </p:pic>
      <p:pic>
        <p:nvPicPr>
          <p:cNvPr id="7" name="Picture 6"/>
          <p:cNvPicPr>
            <a:picLocks noChangeAspect="1"/>
          </p:cNvPicPr>
          <p:nvPr/>
        </p:nvPicPr>
        <p:blipFill rotWithShape="1">
          <a:blip r:embed="rId5"/>
          <a:srcRect l="32881" t="47740" r="51225" b="48414"/>
          <a:stretch/>
        </p:blipFill>
        <p:spPr>
          <a:xfrm>
            <a:off x="1939352" y="5760790"/>
            <a:ext cx="3040612" cy="413689"/>
          </a:xfrm>
          <a:prstGeom prst="rect">
            <a:avLst/>
          </a:prstGeom>
        </p:spPr>
      </p:pic>
    </p:spTree>
    <p:extLst>
      <p:ext uri="{BB962C8B-B14F-4D97-AF65-F5344CB8AC3E}">
        <p14:creationId xmlns:p14="http://schemas.microsoft.com/office/powerpoint/2010/main" val="3939615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528" t="51010" r="32304" b="33605"/>
          <a:stretch/>
        </p:blipFill>
        <p:spPr>
          <a:xfrm>
            <a:off x="1378634" y="773723"/>
            <a:ext cx="8334572" cy="1561513"/>
          </a:xfrm>
          <a:prstGeom prst="rect">
            <a:avLst/>
          </a:prstGeom>
        </p:spPr>
      </p:pic>
      <p:pic>
        <p:nvPicPr>
          <p:cNvPr id="3" name="Picture 2"/>
          <p:cNvPicPr>
            <a:picLocks noChangeAspect="1"/>
          </p:cNvPicPr>
          <p:nvPr/>
        </p:nvPicPr>
        <p:blipFill rotWithShape="1">
          <a:blip r:embed="rId3">
            <a:duotone>
              <a:schemeClr val="accent5">
                <a:shade val="45000"/>
                <a:satMod val="135000"/>
              </a:schemeClr>
              <a:prstClr val="white"/>
            </a:duotone>
          </a:blip>
          <a:srcRect l="47910" t="32164" r="33818" b="56106"/>
          <a:stretch/>
        </p:blipFill>
        <p:spPr>
          <a:xfrm>
            <a:off x="5036234" y="2989384"/>
            <a:ext cx="2377440" cy="858129"/>
          </a:xfrm>
          <a:prstGeom prst="rect">
            <a:avLst/>
          </a:prstGeom>
        </p:spPr>
      </p:pic>
      <p:sp>
        <p:nvSpPr>
          <p:cNvPr id="6" name="Rectangle 5"/>
          <p:cNvSpPr/>
          <p:nvPr/>
        </p:nvSpPr>
        <p:spPr>
          <a:xfrm>
            <a:off x="737932" y="5166108"/>
            <a:ext cx="2012923" cy="415498"/>
          </a:xfrm>
          <a:prstGeom prst="rect">
            <a:avLst/>
          </a:prstGeom>
        </p:spPr>
        <p:txBody>
          <a:bodyPr wrap="none">
            <a:spAutoFit/>
          </a:bodyPr>
          <a:lstStyle/>
          <a:p>
            <a:r>
              <a:rPr lang="en-GB" sz="2100" b="1" dirty="0"/>
              <a:t>‘self-energizing’ </a:t>
            </a:r>
          </a:p>
        </p:txBody>
      </p:sp>
      <p:sp>
        <p:nvSpPr>
          <p:cNvPr id="8" name="Rectangle 7"/>
          <p:cNvSpPr/>
          <p:nvPr/>
        </p:nvSpPr>
        <p:spPr>
          <a:xfrm>
            <a:off x="5170655" y="5141238"/>
            <a:ext cx="1714700" cy="415498"/>
          </a:xfrm>
          <a:prstGeom prst="rect">
            <a:avLst/>
          </a:prstGeom>
        </p:spPr>
        <p:txBody>
          <a:bodyPr wrap="none">
            <a:spAutoFit/>
          </a:bodyPr>
          <a:lstStyle/>
          <a:p>
            <a:r>
              <a:rPr lang="en-GB" sz="2100" b="1" dirty="0"/>
              <a:t> ‘self-locking’ </a:t>
            </a:r>
          </a:p>
        </p:txBody>
      </p:sp>
      <p:sp>
        <p:nvSpPr>
          <p:cNvPr id="9" name="TextBox 8"/>
          <p:cNvSpPr txBox="1"/>
          <p:nvPr/>
        </p:nvSpPr>
        <p:spPr>
          <a:xfrm>
            <a:off x="858129" y="4501662"/>
            <a:ext cx="1892726" cy="430887"/>
          </a:xfrm>
          <a:prstGeom prst="rect">
            <a:avLst/>
          </a:prstGeom>
          <a:noFill/>
        </p:spPr>
        <p:txBody>
          <a:bodyPr wrap="square" rtlCol="0">
            <a:spAutoFit/>
          </a:bodyPr>
          <a:lstStyle/>
          <a:p>
            <a:r>
              <a:rPr lang="en-IN" sz="2200" b="1" dirty="0" smtClean="0">
                <a:solidFill>
                  <a:srgbClr val="FF0000"/>
                </a:solidFill>
              </a:rPr>
              <a:t>Case: I   x&gt;</a:t>
            </a:r>
            <a:r>
              <a:rPr lang="el-GR" sz="2200" b="1" dirty="0" smtClean="0">
                <a:solidFill>
                  <a:srgbClr val="FF0000"/>
                </a:solidFill>
              </a:rPr>
              <a:t>μ</a:t>
            </a:r>
            <a:r>
              <a:rPr lang="en-IN" sz="2200" b="1" dirty="0" smtClean="0">
                <a:solidFill>
                  <a:srgbClr val="FF0000"/>
                </a:solidFill>
              </a:rPr>
              <a:t>a</a:t>
            </a:r>
            <a:endParaRPr lang="en-GB" sz="2200" b="1" dirty="0">
              <a:solidFill>
                <a:srgbClr val="FF0000"/>
              </a:solidFill>
            </a:endParaRPr>
          </a:p>
        </p:txBody>
      </p:sp>
      <p:sp>
        <p:nvSpPr>
          <p:cNvPr id="10" name="Rectangle 9"/>
          <p:cNvSpPr/>
          <p:nvPr/>
        </p:nvSpPr>
        <p:spPr>
          <a:xfrm>
            <a:off x="5170655" y="4563217"/>
            <a:ext cx="1782860" cy="430887"/>
          </a:xfrm>
          <a:prstGeom prst="rect">
            <a:avLst/>
          </a:prstGeom>
        </p:spPr>
        <p:txBody>
          <a:bodyPr wrap="none">
            <a:spAutoFit/>
          </a:bodyPr>
          <a:lstStyle/>
          <a:p>
            <a:r>
              <a:rPr lang="en-IN" sz="2200" b="1" dirty="0">
                <a:solidFill>
                  <a:srgbClr val="FF0000"/>
                </a:solidFill>
              </a:rPr>
              <a:t>Case: </a:t>
            </a:r>
            <a:r>
              <a:rPr lang="en-IN" sz="2200" b="1" dirty="0" smtClean="0">
                <a:solidFill>
                  <a:srgbClr val="FF0000"/>
                </a:solidFill>
              </a:rPr>
              <a:t>II   x=</a:t>
            </a:r>
            <a:r>
              <a:rPr lang="el-GR" sz="2200" b="1" dirty="0" smtClean="0">
                <a:solidFill>
                  <a:srgbClr val="FF0000"/>
                </a:solidFill>
              </a:rPr>
              <a:t>μ</a:t>
            </a:r>
            <a:r>
              <a:rPr lang="en-IN" sz="2200" b="1" dirty="0">
                <a:solidFill>
                  <a:srgbClr val="FF0000"/>
                </a:solidFill>
              </a:rPr>
              <a:t>a</a:t>
            </a:r>
            <a:endParaRPr lang="en-GB" sz="2200" b="1" dirty="0">
              <a:solidFill>
                <a:srgbClr val="FF0000"/>
              </a:solidFill>
            </a:endParaRPr>
          </a:p>
        </p:txBody>
      </p:sp>
      <p:sp>
        <p:nvSpPr>
          <p:cNvPr id="11" name="Rectangle 10"/>
          <p:cNvSpPr/>
          <p:nvPr/>
        </p:nvSpPr>
        <p:spPr>
          <a:xfrm>
            <a:off x="9232601" y="4563217"/>
            <a:ext cx="1858201" cy="430887"/>
          </a:xfrm>
          <a:prstGeom prst="rect">
            <a:avLst/>
          </a:prstGeom>
        </p:spPr>
        <p:txBody>
          <a:bodyPr wrap="none">
            <a:spAutoFit/>
          </a:bodyPr>
          <a:lstStyle/>
          <a:p>
            <a:r>
              <a:rPr lang="en-IN" sz="2200" b="1" dirty="0">
                <a:solidFill>
                  <a:srgbClr val="FF0000"/>
                </a:solidFill>
              </a:rPr>
              <a:t>Case: </a:t>
            </a:r>
            <a:r>
              <a:rPr lang="en-IN" sz="2200" b="1" dirty="0" smtClean="0">
                <a:solidFill>
                  <a:srgbClr val="FF0000"/>
                </a:solidFill>
              </a:rPr>
              <a:t>III   x&lt;</a:t>
            </a:r>
            <a:r>
              <a:rPr lang="el-GR" sz="2200" b="1" dirty="0" smtClean="0">
                <a:solidFill>
                  <a:srgbClr val="FF0000"/>
                </a:solidFill>
              </a:rPr>
              <a:t>μ</a:t>
            </a:r>
            <a:r>
              <a:rPr lang="en-IN" sz="2200" b="1" dirty="0">
                <a:solidFill>
                  <a:srgbClr val="FF0000"/>
                </a:solidFill>
              </a:rPr>
              <a:t>a</a:t>
            </a:r>
            <a:endParaRPr lang="en-GB" sz="2200" b="1" dirty="0">
              <a:solidFill>
                <a:srgbClr val="FF0000"/>
              </a:solidFill>
            </a:endParaRPr>
          </a:p>
        </p:txBody>
      </p:sp>
      <p:sp>
        <p:nvSpPr>
          <p:cNvPr id="12" name="Rectangle 11"/>
          <p:cNvSpPr/>
          <p:nvPr/>
        </p:nvSpPr>
        <p:spPr>
          <a:xfrm>
            <a:off x="8929498" y="4994104"/>
            <a:ext cx="2424332" cy="1477328"/>
          </a:xfrm>
          <a:prstGeom prst="rect">
            <a:avLst/>
          </a:prstGeom>
        </p:spPr>
        <p:txBody>
          <a:bodyPr wrap="square">
            <a:spAutoFit/>
          </a:bodyPr>
          <a:lstStyle/>
          <a:p>
            <a:pPr algn="just"/>
            <a:r>
              <a:rPr lang="en-GB" dirty="0"/>
              <a:t>This is a dangerous operating condition, resulting in uncontrolled braking and grabbing. </a:t>
            </a:r>
          </a:p>
        </p:txBody>
      </p:sp>
    </p:spTree>
    <p:extLst>
      <p:ext uri="{BB962C8B-B14F-4D97-AF65-F5344CB8AC3E}">
        <p14:creationId xmlns:p14="http://schemas.microsoft.com/office/powerpoint/2010/main" val="2045525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122" y="230667"/>
            <a:ext cx="11920025" cy="1940852"/>
          </a:xfrm>
          <a:prstGeom prst="rect">
            <a:avLst/>
          </a:prstGeom>
        </p:spPr>
        <p:txBody>
          <a:bodyPr wrap="square">
            <a:spAutoFit/>
          </a:bodyPr>
          <a:lstStyle/>
          <a:p>
            <a:pPr algn="just">
              <a:lnSpc>
                <a:spcPct val="200000"/>
              </a:lnSpc>
            </a:pPr>
            <a:r>
              <a:rPr lang="en-GB" sz="2100" dirty="0" smtClean="0"/>
              <a:t>Figure </a:t>
            </a:r>
            <a:r>
              <a:rPr lang="en-GB" sz="2100" dirty="0"/>
              <a:t>shows a brake shoe applied to a drum by a lever AB which is pivoted at a fixed point A and rigidly fixed to the shoe. The radius of the drum is 160 mm. The coefficient of friction of the brake lining is 0.3. If the drum rotates clockwise, find the braking torque due to the horizontal force of 600 N applied at B. </a:t>
            </a:r>
          </a:p>
        </p:txBody>
      </p:sp>
      <p:pic>
        <p:nvPicPr>
          <p:cNvPr id="3" name="Picture 2"/>
          <p:cNvPicPr>
            <a:picLocks noChangeAspect="1"/>
          </p:cNvPicPr>
          <p:nvPr/>
        </p:nvPicPr>
        <p:blipFill rotWithShape="1">
          <a:blip r:embed="rId2">
            <a:grayscl/>
          </a:blip>
          <a:srcRect l="32665" t="19086" r="42575" b="30529"/>
          <a:stretch/>
        </p:blipFill>
        <p:spPr>
          <a:xfrm>
            <a:off x="8567224" y="2602523"/>
            <a:ext cx="3221503" cy="3685736"/>
          </a:xfrm>
          <a:prstGeom prst="rect">
            <a:avLst/>
          </a:prstGeom>
        </p:spPr>
      </p:pic>
      <p:pic>
        <p:nvPicPr>
          <p:cNvPr id="4" name="Picture 3"/>
          <p:cNvPicPr>
            <a:picLocks noChangeAspect="1"/>
          </p:cNvPicPr>
          <p:nvPr/>
        </p:nvPicPr>
        <p:blipFill rotWithShape="1">
          <a:blip r:embed="rId3">
            <a:grayscl/>
          </a:blip>
          <a:srcRect l="24556" t="18894" r="33926" b="43606"/>
          <a:stretch/>
        </p:blipFill>
        <p:spPr>
          <a:xfrm>
            <a:off x="675250" y="2759465"/>
            <a:ext cx="6639950" cy="3371851"/>
          </a:xfrm>
          <a:prstGeom prst="rect">
            <a:avLst/>
          </a:prstGeom>
        </p:spPr>
      </p:pic>
    </p:spTree>
    <p:extLst>
      <p:ext uri="{BB962C8B-B14F-4D97-AF65-F5344CB8AC3E}">
        <p14:creationId xmlns:p14="http://schemas.microsoft.com/office/powerpoint/2010/main" val="4187457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401658"/>
            <a:ext cx="11680874" cy="3435492"/>
          </a:xfrm>
          <a:prstGeom prst="rect">
            <a:avLst/>
          </a:prstGeom>
        </p:spPr>
        <p:txBody>
          <a:bodyPr wrap="square">
            <a:spAutoFit/>
          </a:bodyPr>
          <a:lstStyle/>
          <a:p>
            <a:pPr algn="just">
              <a:lnSpc>
                <a:spcPct val="150000"/>
              </a:lnSpc>
            </a:pPr>
            <a:r>
              <a:rPr lang="en-GB" sz="2100" dirty="0"/>
              <a:t>The block brake, as shown in </a:t>
            </a:r>
            <a:r>
              <a:rPr lang="en-GB" sz="2100" dirty="0" smtClean="0"/>
              <a:t>Figure, </a:t>
            </a:r>
            <a:r>
              <a:rPr lang="en-GB" sz="2100" dirty="0"/>
              <a:t>provides a braking torque of 360 N-m. The diameter of the brake drum is 300 mm. The coefficient of friction is 0.3. </a:t>
            </a:r>
            <a:endParaRPr lang="en-GB" sz="2100" dirty="0" smtClean="0"/>
          </a:p>
          <a:p>
            <a:pPr algn="just">
              <a:lnSpc>
                <a:spcPct val="150000"/>
              </a:lnSpc>
            </a:pPr>
            <a:r>
              <a:rPr lang="en-GB" sz="2100" dirty="0" smtClean="0"/>
              <a:t>Find </a:t>
            </a:r>
            <a:r>
              <a:rPr lang="en-GB" sz="2100" dirty="0"/>
              <a:t>: </a:t>
            </a:r>
            <a:endParaRPr lang="en-GB" sz="2100" dirty="0" smtClean="0"/>
          </a:p>
          <a:p>
            <a:pPr marL="457200" indent="-457200" algn="just">
              <a:lnSpc>
                <a:spcPct val="150000"/>
              </a:lnSpc>
              <a:buAutoNum type="arabicPeriod"/>
            </a:pPr>
            <a:r>
              <a:rPr lang="en-GB" sz="2100" dirty="0" smtClean="0"/>
              <a:t>The </a:t>
            </a:r>
            <a:r>
              <a:rPr lang="en-GB" sz="2100" dirty="0"/>
              <a:t>force (P) to be applied at the end of the lever for the clockwise and counter clockwise rotation of the brake drum; and </a:t>
            </a:r>
            <a:endParaRPr lang="en-GB" sz="2100" dirty="0" smtClean="0"/>
          </a:p>
          <a:p>
            <a:pPr marL="457200" indent="-457200" algn="just">
              <a:lnSpc>
                <a:spcPct val="150000"/>
              </a:lnSpc>
              <a:buAutoNum type="arabicPeriod"/>
            </a:pPr>
            <a:r>
              <a:rPr lang="en-GB" sz="2100" dirty="0" smtClean="0"/>
              <a:t>The </a:t>
            </a:r>
            <a:r>
              <a:rPr lang="en-GB" sz="2100" dirty="0"/>
              <a:t>location of the pivot or fulcrum to make the brake self locking for the clockwise rotation of the brake drum. </a:t>
            </a:r>
          </a:p>
        </p:txBody>
      </p:sp>
      <p:pic>
        <p:nvPicPr>
          <p:cNvPr id="3" name="Picture 2"/>
          <p:cNvPicPr>
            <a:picLocks noChangeAspect="1"/>
          </p:cNvPicPr>
          <p:nvPr/>
        </p:nvPicPr>
        <p:blipFill rotWithShape="1">
          <a:blip r:embed="rId2">
            <a:grayscl/>
          </a:blip>
          <a:srcRect l="24230" t="42933" r="21817" b="31875"/>
          <a:stretch/>
        </p:blipFill>
        <p:spPr>
          <a:xfrm>
            <a:off x="2054652" y="3953020"/>
            <a:ext cx="9109637" cy="2391508"/>
          </a:xfrm>
          <a:prstGeom prst="rect">
            <a:avLst/>
          </a:prstGeom>
        </p:spPr>
      </p:pic>
    </p:spTree>
    <p:extLst>
      <p:ext uri="{BB962C8B-B14F-4D97-AF65-F5344CB8AC3E}">
        <p14:creationId xmlns:p14="http://schemas.microsoft.com/office/powerpoint/2010/main" val="3707553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grayscl/>
          </a:blip>
          <a:srcRect l="19690" t="28894" r="17383" b="42644"/>
          <a:stretch/>
        </p:blipFill>
        <p:spPr>
          <a:xfrm>
            <a:off x="479989" y="524075"/>
            <a:ext cx="11547888" cy="2936577"/>
          </a:xfrm>
          <a:prstGeom prst="rect">
            <a:avLst/>
          </a:prstGeom>
        </p:spPr>
      </p:pic>
      <p:pic>
        <p:nvPicPr>
          <p:cNvPr id="3" name="Picture 2"/>
          <p:cNvPicPr>
            <a:picLocks noChangeAspect="1"/>
          </p:cNvPicPr>
          <p:nvPr/>
        </p:nvPicPr>
        <p:blipFill rotWithShape="1">
          <a:blip r:embed="rId3">
            <a:grayscl/>
          </a:blip>
          <a:srcRect l="22501" t="57548" r="27655" b="28798"/>
          <a:stretch/>
        </p:blipFill>
        <p:spPr>
          <a:xfrm>
            <a:off x="2138288" y="4621348"/>
            <a:ext cx="9042747" cy="1392702"/>
          </a:xfrm>
          <a:prstGeom prst="rect">
            <a:avLst/>
          </a:prstGeom>
        </p:spPr>
      </p:pic>
      <p:sp>
        <p:nvSpPr>
          <p:cNvPr id="4" name="Rectangle 3"/>
          <p:cNvSpPr/>
          <p:nvPr/>
        </p:nvSpPr>
        <p:spPr>
          <a:xfrm>
            <a:off x="201967" y="3671668"/>
            <a:ext cx="11825910" cy="738664"/>
          </a:xfrm>
          <a:prstGeom prst="rect">
            <a:avLst/>
          </a:prstGeom>
        </p:spPr>
        <p:txBody>
          <a:bodyPr wrap="square">
            <a:spAutoFit/>
          </a:bodyPr>
          <a:lstStyle/>
          <a:p>
            <a:pPr algn="just"/>
            <a:r>
              <a:rPr lang="en-GB" sz="2100" dirty="0"/>
              <a:t>For the counter clockwise rotation of the drum, the frictional force or the tangential force (Ft) acting at the contact surfaces </a:t>
            </a:r>
          </a:p>
        </p:txBody>
      </p:sp>
    </p:spTree>
    <p:extLst>
      <p:ext uri="{BB962C8B-B14F-4D97-AF65-F5344CB8AC3E}">
        <p14:creationId xmlns:p14="http://schemas.microsoft.com/office/powerpoint/2010/main" val="3947674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grayscl/>
          </a:blip>
          <a:srcRect l="21312" t="30241" r="20303" b="52260"/>
          <a:stretch/>
        </p:blipFill>
        <p:spPr>
          <a:xfrm>
            <a:off x="530142" y="1983544"/>
            <a:ext cx="11019173" cy="1856936"/>
          </a:xfrm>
          <a:prstGeom prst="rect">
            <a:avLst/>
          </a:prstGeom>
        </p:spPr>
      </p:pic>
      <p:sp>
        <p:nvSpPr>
          <p:cNvPr id="3" name="Rectangle 2"/>
          <p:cNvSpPr/>
          <p:nvPr/>
        </p:nvSpPr>
        <p:spPr>
          <a:xfrm>
            <a:off x="164123" y="592073"/>
            <a:ext cx="11751212" cy="1011752"/>
          </a:xfrm>
          <a:prstGeom prst="rect">
            <a:avLst/>
          </a:prstGeom>
        </p:spPr>
        <p:txBody>
          <a:bodyPr wrap="square">
            <a:spAutoFit/>
          </a:bodyPr>
          <a:lstStyle/>
          <a:p>
            <a:pPr algn="just">
              <a:lnSpc>
                <a:spcPct val="150000"/>
              </a:lnSpc>
            </a:pPr>
            <a:r>
              <a:rPr lang="en-GB" sz="2100" dirty="0"/>
              <a:t>The clockwise rotation of the brake drum is shown in </a:t>
            </a:r>
            <a:r>
              <a:rPr lang="en-GB" sz="2100" dirty="0" smtClean="0"/>
              <a:t>Figure </a:t>
            </a:r>
            <a:r>
              <a:rPr lang="en-GB" sz="2100" dirty="0"/>
              <a:t>Let x be the distance of the pivot or fulcrum O from the line of action of the tangential force (Ft). Taking moments about the fulcrum O, we have </a:t>
            </a:r>
          </a:p>
        </p:txBody>
      </p:sp>
    </p:spTree>
    <p:extLst>
      <p:ext uri="{BB962C8B-B14F-4D97-AF65-F5344CB8AC3E}">
        <p14:creationId xmlns:p14="http://schemas.microsoft.com/office/powerpoint/2010/main" val="898302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53" y="534572"/>
            <a:ext cx="5218608" cy="461665"/>
          </a:xfrm>
          <a:prstGeom prst="rect">
            <a:avLst/>
          </a:prstGeom>
        </p:spPr>
        <p:txBody>
          <a:bodyPr wrap="none">
            <a:spAutoFit/>
          </a:bodyPr>
          <a:lstStyle/>
          <a:p>
            <a:r>
              <a:rPr lang="en-GB" sz="2400" b="1" dirty="0" smtClean="0"/>
              <a:t>PIVOTED BLOCK OR LONG SHOE BRAKE </a:t>
            </a:r>
            <a:endParaRPr lang="en-GB" sz="2400" b="1" dirty="0"/>
          </a:p>
        </p:txBody>
      </p:sp>
      <p:pic>
        <p:nvPicPr>
          <p:cNvPr id="3" name="Picture 2"/>
          <p:cNvPicPr>
            <a:picLocks noChangeAspect="1"/>
          </p:cNvPicPr>
          <p:nvPr/>
        </p:nvPicPr>
        <p:blipFill rotWithShape="1">
          <a:blip r:embed="rId2">
            <a:grayscl/>
          </a:blip>
          <a:srcRect l="28124" t="38317" r="37602" b="28221"/>
          <a:stretch/>
        </p:blipFill>
        <p:spPr>
          <a:xfrm>
            <a:off x="7399606" y="858130"/>
            <a:ext cx="4459458" cy="2447778"/>
          </a:xfrm>
          <a:prstGeom prst="rect">
            <a:avLst/>
          </a:prstGeom>
        </p:spPr>
      </p:pic>
      <p:sp>
        <p:nvSpPr>
          <p:cNvPr id="4" name="Rectangle 3"/>
          <p:cNvSpPr/>
          <p:nvPr/>
        </p:nvSpPr>
        <p:spPr>
          <a:xfrm>
            <a:off x="170294" y="992361"/>
            <a:ext cx="6096000" cy="1496500"/>
          </a:xfrm>
          <a:prstGeom prst="rect">
            <a:avLst/>
          </a:prstGeom>
        </p:spPr>
        <p:txBody>
          <a:bodyPr>
            <a:spAutoFit/>
          </a:bodyPr>
          <a:lstStyle/>
          <a:p>
            <a:pPr algn="just">
              <a:lnSpc>
                <a:spcPct val="150000"/>
              </a:lnSpc>
            </a:pPr>
            <a:r>
              <a:rPr lang="en-GB" sz="2100" dirty="0"/>
              <a:t>when the angle of contact is greater than 60°, then the unit pressure normal to the surface of contact is less at the ends than at the centre</a:t>
            </a:r>
          </a:p>
        </p:txBody>
      </p:sp>
      <p:pic>
        <p:nvPicPr>
          <p:cNvPr id="5" name="Picture 4"/>
          <p:cNvPicPr>
            <a:picLocks noChangeAspect="1"/>
          </p:cNvPicPr>
          <p:nvPr/>
        </p:nvPicPr>
        <p:blipFill rotWithShape="1">
          <a:blip r:embed="rId3"/>
          <a:srcRect l="71804" t="54087" r="17925" b="41682"/>
          <a:stretch/>
        </p:blipFill>
        <p:spPr>
          <a:xfrm>
            <a:off x="3677560" y="2771334"/>
            <a:ext cx="2308381" cy="534574"/>
          </a:xfrm>
          <a:prstGeom prst="rect">
            <a:avLst/>
          </a:prstGeom>
          <a:ln>
            <a:solidFill>
              <a:srgbClr val="FF0000"/>
            </a:solidFill>
          </a:ln>
        </p:spPr>
      </p:pic>
      <p:pic>
        <p:nvPicPr>
          <p:cNvPr id="6" name="Picture 5"/>
          <p:cNvPicPr>
            <a:picLocks noChangeAspect="1"/>
          </p:cNvPicPr>
          <p:nvPr/>
        </p:nvPicPr>
        <p:blipFill rotWithShape="1">
          <a:blip r:embed="rId4"/>
          <a:srcRect l="17312" t="37548" r="16195" b="37837"/>
          <a:stretch/>
        </p:blipFill>
        <p:spPr>
          <a:xfrm>
            <a:off x="534570" y="3828186"/>
            <a:ext cx="10679347" cy="2222695"/>
          </a:xfrm>
          <a:prstGeom prst="rect">
            <a:avLst/>
          </a:prstGeom>
        </p:spPr>
      </p:pic>
    </p:spTree>
    <p:extLst>
      <p:ext uri="{BB962C8B-B14F-4D97-AF65-F5344CB8AC3E}">
        <p14:creationId xmlns:p14="http://schemas.microsoft.com/office/powerpoint/2010/main" val="3323628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731" y="421312"/>
            <a:ext cx="11765280" cy="1496500"/>
          </a:xfrm>
          <a:prstGeom prst="rect">
            <a:avLst/>
          </a:prstGeom>
        </p:spPr>
        <p:txBody>
          <a:bodyPr wrap="square">
            <a:spAutoFit/>
          </a:bodyPr>
          <a:lstStyle/>
          <a:p>
            <a:pPr algn="just">
              <a:lnSpc>
                <a:spcPct val="150000"/>
              </a:lnSpc>
            </a:pPr>
            <a:r>
              <a:rPr lang="en-GB" sz="2100" dirty="0"/>
              <a:t> A single block brake is shown in </a:t>
            </a:r>
            <a:r>
              <a:rPr lang="en-GB" sz="2100" dirty="0" smtClean="0"/>
              <a:t>Figure the </a:t>
            </a:r>
            <a:r>
              <a:rPr lang="en-GB" sz="2100" dirty="0"/>
              <a:t>diameter of the drum is 250 mm and the angle of contact is 90°. If the operating force of 700 N is applied at the end of a lever and the coefficient of friction between the drum and the lining is 0.35, determine the torque that may be transmitted by the block brake. </a:t>
            </a:r>
          </a:p>
        </p:txBody>
      </p:sp>
      <p:pic>
        <p:nvPicPr>
          <p:cNvPr id="3" name="Picture 2"/>
          <p:cNvPicPr>
            <a:picLocks noChangeAspect="1"/>
          </p:cNvPicPr>
          <p:nvPr/>
        </p:nvPicPr>
        <p:blipFill rotWithShape="1">
          <a:blip r:embed="rId2">
            <a:grayscl/>
          </a:blip>
          <a:srcRect l="35801" t="24280" r="26573" b="25721"/>
          <a:stretch/>
        </p:blipFill>
        <p:spPr>
          <a:xfrm>
            <a:off x="7863840" y="2278967"/>
            <a:ext cx="4023360" cy="2546252"/>
          </a:xfrm>
          <a:prstGeom prst="rect">
            <a:avLst/>
          </a:prstGeom>
        </p:spPr>
      </p:pic>
      <p:sp>
        <p:nvSpPr>
          <p:cNvPr id="4" name="Rectangle 3"/>
          <p:cNvSpPr/>
          <p:nvPr/>
        </p:nvSpPr>
        <p:spPr>
          <a:xfrm>
            <a:off x="290731" y="2177367"/>
            <a:ext cx="6321083" cy="707886"/>
          </a:xfrm>
          <a:prstGeom prst="rect">
            <a:avLst/>
          </a:prstGeom>
        </p:spPr>
        <p:txBody>
          <a:bodyPr wrap="square">
            <a:spAutoFit/>
          </a:bodyPr>
          <a:lstStyle/>
          <a:p>
            <a:r>
              <a:rPr lang="en-GB" sz="2000" dirty="0"/>
              <a:t>Given : d = 250 mm or r = 125 mm ; 2θ = 90° = π/ 2 rad ; P = 700 N </a:t>
            </a:r>
            <a:r>
              <a:rPr lang="en-GB" sz="2000" dirty="0" smtClean="0"/>
              <a:t> </a:t>
            </a:r>
            <a:r>
              <a:rPr lang="en-GB" sz="2000" dirty="0"/>
              <a:t>μ = 0.35</a:t>
            </a:r>
          </a:p>
        </p:txBody>
      </p:sp>
      <p:pic>
        <p:nvPicPr>
          <p:cNvPr id="5" name="Picture 4"/>
          <p:cNvPicPr>
            <a:picLocks noChangeAspect="1"/>
          </p:cNvPicPr>
          <p:nvPr/>
        </p:nvPicPr>
        <p:blipFill rotWithShape="1">
          <a:blip r:embed="rId3"/>
          <a:srcRect l="18609" t="31971" r="20087" b="44375"/>
          <a:stretch/>
        </p:blipFill>
        <p:spPr>
          <a:xfrm>
            <a:off x="192257" y="3720177"/>
            <a:ext cx="8065478" cy="2210084"/>
          </a:xfrm>
          <a:prstGeom prst="rect">
            <a:avLst/>
          </a:prstGeom>
        </p:spPr>
      </p:pic>
    </p:spTree>
    <p:extLst>
      <p:ext uri="{BB962C8B-B14F-4D97-AF65-F5344CB8AC3E}">
        <p14:creationId xmlns:p14="http://schemas.microsoft.com/office/powerpoint/2010/main" val="3826822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482</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Doctor_Strange</cp:lastModifiedBy>
  <cp:revision>282</cp:revision>
  <dcterms:created xsi:type="dcterms:W3CDTF">2024-07-27T06:12:03Z</dcterms:created>
  <dcterms:modified xsi:type="dcterms:W3CDTF">2024-11-27T09:32:15Z</dcterms:modified>
</cp:coreProperties>
</file>