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92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2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0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82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981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76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20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3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4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3BB5E-79B0-415D-80FF-A382F1229C0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9052F-3F6B-4C5B-9A75-13E8198A3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09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8771" y="795253"/>
            <a:ext cx="111144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DESIGN OF MACHINE ELEMENTS-</a:t>
            </a:r>
            <a:r>
              <a:rPr lang="en-US" sz="6000" b="1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6000" b="1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en-GB" sz="60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38329" y="1810916"/>
            <a:ext cx="33153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(BME3102)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57093" y="2946659"/>
            <a:ext cx="36778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Lecture 33 Module 4</a:t>
            </a:r>
            <a:endParaRPr lang="en-GB" sz="3200" b="1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37889" y="4867421"/>
            <a:ext cx="2654111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b="1" dirty="0" smtClean="0"/>
              <a:t>By:</a:t>
            </a:r>
            <a:r>
              <a:rPr lang="en-GB" sz="2000" b="1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69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61" y="631653"/>
            <a:ext cx="6057753" cy="273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51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393" y="471997"/>
            <a:ext cx="11723077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A differential band brake is shown in </a:t>
            </a:r>
            <a:r>
              <a:rPr lang="en-GB" sz="2200" dirty="0" smtClean="0"/>
              <a:t>Figure. </a:t>
            </a:r>
            <a:r>
              <a:rPr lang="en-GB" sz="2200" dirty="0"/>
              <a:t>The width and the thickness of the steel band are 100 mm and 3 mm respectively and the maximum tensile stress in the band is 50 N/mm2. The </a:t>
            </a:r>
            <a:r>
              <a:rPr lang="en-GB" sz="2200" dirty="0" smtClean="0"/>
              <a:t>coefficient </a:t>
            </a:r>
            <a:r>
              <a:rPr lang="en-GB" sz="2200" dirty="0"/>
              <a:t>of friction between the friction lining and the brake drum is 0.25. Calculate: (i) the tensions in the band; (ii) the actuating force; and (iii) the torque capacity of the brake. Find out whether the brake is self-locking.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0714" y="2718728"/>
            <a:ext cx="3667125" cy="33337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77" y="3342809"/>
            <a:ext cx="5820800" cy="11926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b="52351"/>
          <a:stretch/>
        </p:blipFill>
        <p:spPr>
          <a:xfrm>
            <a:off x="1051194" y="4943551"/>
            <a:ext cx="5381985" cy="99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0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04" y="859155"/>
            <a:ext cx="5799773" cy="22458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661" y="636710"/>
            <a:ext cx="3667125" cy="333375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20006" y="3104975"/>
            <a:ext cx="6582466" cy="1431461"/>
            <a:chOff x="1177803" y="3351555"/>
            <a:chExt cx="6582466" cy="143146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77803" y="3351555"/>
              <a:ext cx="6582466" cy="1431461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6989094" y="4248443"/>
              <a:ext cx="670152" cy="5345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1270373" y="462084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i="1" dirty="0"/>
              <a:t>Torque capacity of brake </a:t>
            </a:r>
            <a:endParaRPr lang="en-GB" sz="2400" b="1" i="1" dirty="0" smtClean="0"/>
          </a:p>
          <a:p>
            <a:pPr>
              <a:lnSpc>
                <a:spcPct val="150000"/>
              </a:lnSpc>
            </a:pPr>
            <a:r>
              <a:rPr lang="en-GB" sz="2400" dirty="0" smtClean="0"/>
              <a:t>M</a:t>
            </a:r>
            <a:r>
              <a:rPr lang="en-GB" sz="2400" baseline="-25000" dirty="0" smtClean="0"/>
              <a:t>t</a:t>
            </a:r>
            <a:r>
              <a:rPr lang="en-GB" sz="2400" dirty="0" smtClean="0"/>
              <a:t> </a:t>
            </a:r>
            <a:r>
              <a:rPr lang="en-GB" sz="2400" dirty="0"/>
              <a:t>= (P</a:t>
            </a:r>
            <a:r>
              <a:rPr lang="en-GB" sz="2400" baseline="-25000" dirty="0"/>
              <a:t>1</a:t>
            </a:r>
            <a:r>
              <a:rPr lang="en-GB" sz="2400" dirty="0"/>
              <a:t>– P</a:t>
            </a:r>
            <a:r>
              <a:rPr lang="en-GB" sz="2400" baseline="-25000" dirty="0"/>
              <a:t>2</a:t>
            </a:r>
            <a:r>
              <a:rPr lang="en-GB" sz="2400" dirty="0"/>
              <a:t>)R = (</a:t>
            </a:r>
            <a:r>
              <a:rPr lang="en-GB" sz="2400" dirty="0" smtClean="0"/>
              <a:t>15000 </a:t>
            </a:r>
            <a:r>
              <a:rPr lang="en-GB" sz="2400" dirty="0"/>
              <a:t>– 5263)(0.3) </a:t>
            </a:r>
            <a:endParaRPr lang="en-GB" sz="2400" dirty="0" smtClean="0"/>
          </a:p>
          <a:p>
            <a:pPr>
              <a:lnSpc>
                <a:spcPct val="150000"/>
              </a:lnSpc>
            </a:pPr>
            <a:r>
              <a:rPr lang="en-GB" sz="2400" dirty="0" smtClean="0"/>
              <a:t>= </a:t>
            </a:r>
            <a:r>
              <a:rPr lang="en-GB" sz="2400" dirty="0"/>
              <a:t>2921.1 N-m </a:t>
            </a:r>
          </a:p>
        </p:txBody>
      </p:sp>
    </p:spTree>
    <p:extLst>
      <p:ext uri="{BB962C8B-B14F-4D97-AF65-F5344CB8AC3E}">
        <p14:creationId xmlns:p14="http://schemas.microsoft.com/office/powerpoint/2010/main" val="116240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7661" y="636710"/>
            <a:ext cx="3667125" cy="333375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127758" y="766294"/>
            <a:ext cx="6426518" cy="3204166"/>
            <a:chOff x="1127758" y="766294"/>
            <a:chExt cx="6426518" cy="320416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7759" y="875336"/>
              <a:ext cx="6426517" cy="3095124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127758" y="766294"/>
              <a:ext cx="1249681" cy="5345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11707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691" y="515202"/>
            <a:ext cx="3777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THERMAL CONSIDERATIONS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1070" y="976867"/>
            <a:ext cx="11610535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Brakes convert absorbed energy into heat, raising the temperature of rubbing surfaces and reducing the coefficient of friction, which lowers torque capacity</a:t>
            </a:r>
            <a:r>
              <a:rPr lang="en-GB" sz="2200" dirty="0" smtClean="0"/>
              <a:t>.</a:t>
            </a:r>
          </a:p>
          <a:p>
            <a:pPr marL="285750" indent="-28575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Excessive heat causes rapid wear of the friction lining, shortening its lifespan</a:t>
            </a:r>
            <a:r>
              <a:rPr lang="en-GB" sz="2200" dirty="0" smtClean="0"/>
              <a:t>.</a:t>
            </a:r>
          </a:p>
          <a:p>
            <a:pPr marL="285750" indent="-28575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Maintaining the temperature within permissible limits is crucial, as specified for various friction materials.</a:t>
            </a:r>
            <a:endParaRPr lang="en-GB" sz="2200" dirty="0" smtClean="0"/>
          </a:p>
          <a:p>
            <a:pPr algn="just">
              <a:lnSpc>
                <a:spcPct val="250000"/>
              </a:lnSpc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32545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1295" y="0"/>
            <a:ext cx="5439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Properties of friction materials for brakes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109317" y="694005"/>
            <a:ext cx="12082683" cy="28689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5045" y="3795293"/>
            <a:ext cx="11886899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Precise calculation of temperature rise is difficult, so the product (pv) is commonly used in preliminary design analysis. The rate of heat generation is proportional to (pv), where </a:t>
            </a:r>
            <a:r>
              <a:rPr lang="en-GB" sz="2200" b="1" dirty="0"/>
              <a:t>p</a:t>
            </a:r>
            <a:r>
              <a:rPr lang="en-GB" sz="2200" dirty="0"/>
              <a:t> represents normal pressure intensity and </a:t>
            </a:r>
            <a:r>
              <a:rPr lang="en-GB" sz="2200" b="1" dirty="0"/>
              <a:t>v</a:t>
            </a:r>
            <a:r>
              <a:rPr lang="en-GB" sz="2200" dirty="0"/>
              <a:t> is the rubbing speed. Recommended (pv) values are provided in the table.</a:t>
            </a:r>
          </a:p>
        </p:txBody>
      </p:sp>
    </p:spTree>
    <p:extLst>
      <p:ext uri="{BB962C8B-B14F-4D97-AF65-F5344CB8AC3E}">
        <p14:creationId xmlns:p14="http://schemas.microsoft.com/office/powerpoint/2010/main" val="3177603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155257" y="661841"/>
            <a:ext cx="11687787" cy="191254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72467" y="0"/>
            <a:ext cx="50308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Recommended </a:t>
            </a:r>
            <a:r>
              <a:rPr lang="en-GB" sz="2400" b="1" dirty="0"/>
              <a:t>values of product (pv)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1898" y="3260579"/>
            <a:ext cx="114511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***where </a:t>
            </a:r>
            <a:r>
              <a:rPr lang="en-GB" sz="2400" b="1" dirty="0"/>
              <a:t>p</a:t>
            </a:r>
            <a:r>
              <a:rPr lang="en-GB" sz="2400" b="1" dirty="0">
                <a:solidFill>
                  <a:srgbClr val="FF0000"/>
                </a:solidFill>
              </a:rPr>
              <a:t> represents normal pressure intensity and </a:t>
            </a:r>
            <a:r>
              <a:rPr lang="en-GB" sz="2400" b="1" dirty="0"/>
              <a:t>v</a:t>
            </a:r>
            <a:r>
              <a:rPr lang="en-GB" sz="2400" b="1" dirty="0">
                <a:solidFill>
                  <a:srgbClr val="FF0000"/>
                </a:solidFill>
              </a:rPr>
              <a:t> is the rubbing speed</a:t>
            </a:r>
          </a:p>
        </p:txBody>
      </p:sp>
    </p:spTree>
    <p:extLst>
      <p:ext uri="{BB962C8B-B14F-4D97-AF65-F5344CB8AC3E}">
        <p14:creationId xmlns:p14="http://schemas.microsoft.com/office/powerpoint/2010/main" val="244878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25" y="427615"/>
            <a:ext cx="1182155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The temperature rise depends upon the mass of the brake drum assembly, the ratio of the braking period to the rest period and the </a:t>
            </a:r>
            <a:r>
              <a:rPr lang="en-GB" sz="2200" dirty="0" smtClean="0"/>
              <a:t>specific </a:t>
            </a:r>
            <a:r>
              <a:rPr lang="en-GB" sz="2200" dirty="0"/>
              <a:t>heat of the material. For peak short-time requirements, it is assumed that all the heat generated during the braking period is absorbed by the brake drum assembly. In that case, the temperature rise is given by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019" y="2551273"/>
            <a:ext cx="1628849" cy="107870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841" y="3897268"/>
            <a:ext cx="5737509" cy="226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23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13548"/>
            <a:ext cx="11887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A </a:t>
            </a:r>
            <a:r>
              <a:rPr lang="en-GB" sz="2200" dirty="0" smtClean="0"/>
              <a:t>flywheel </a:t>
            </a:r>
            <a:r>
              <a:rPr lang="en-GB" sz="2200" dirty="0"/>
              <a:t>of 100 kg mass and 350 mm radius of gyration is rotating at 500 rpm. It is brought to rest by means of a brake. The mass of the brake drum assembly is 5 kg. The brake drum is made of cast-iron FG260(c = 460 J/</a:t>
            </a:r>
            <a:r>
              <a:rPr lang="en-GB" sz="2200" dirty="0" err="1"/>
              <a:t>kg°C</a:t>
            </a:r>
            <a:r>
              <a:rPr lang="en-GB" sz="2200" dirty="0"/>
              <a:t> ). Assuming that the total heat generated is absorbed by the brake drum only, calculate the temperature rise.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32526"/>
          <a:stretch/>
        </p:blipFill>
        <p:spPr>
          <a:xfrm>
            <a:off x="1177361" y="2804491"/>
            <a:ext cx="7024103" cy="303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37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406</Words>
  <Application>Microsoft Office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304</cp:revision>
  <dcterms:created xsi:type="dcterms:W3CDTF">2024-07-27T06:12:03Z</dcterms:created>
  <dcterms:modified xsi:type="dcterms:W3CDTF">2024-12-02T10:20:06Z</dcterms:modified>
</cp:coreProperties>
</file>