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70" r:id="rId6"/>
    <p:sldId id="271" r:id="rId7"/>
    <p:sldId id="272" r:id="rId8"/>
    <p:sldId id="273" r:id="rId9"/>
    <p:sldId id="276" r:id="rId10"/>
    <p:sldId id="274" r:id="rId11"/>
    <p:sldId id="277" r:id="rId12"/>
    <p:sldId id="275" r:id="rId13"/>
    <p:sldId id="278" r:id="rId14"/>
    <p:sldId id="27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4592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259327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0866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67800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43BB5E-79B0-415D-80FF-A382F1229C04}" type="datetimeFigureOut">
              <a:rPr lang="en-GB" smtClean="0"/>
              <a:t>22/08/2024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36882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843BB5E-79B0-415D-80FF-A382F1229C04}"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7709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843BB5E-79B0-415D-80FF-A382F1229C04}" type="datetimeFigureOut">
              <a:rPr lang="en-GB" smtClean="0"/>
              <a:t>22/08/2024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420518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843BB5E-79B0-415D-80FF-A382F1229C04}" type="datetimeFigureOut">
              <a:rPr lang="en-GB" smtClean="0"/>
              <a:t>22/08/2024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930761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43BB5E-79B0-415D-80FF-A382F1229C04}" type="datetimeFigureOut">
              <a:rPr lang="en-GB" smtClean="0"/>
              <a:t>22/08/2024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231820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8073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22/08/2024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0954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3BB5E-79B0-415D-80FF-A382F1229C04}" type="datetimeFigureOut">
              <a:rPr lang="en-GB" smtClean="0"/>
              <a:t>22/08/2024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052F-3F6B-4C5B-9A75-13E8198A3116}" type="slidenum">
              <a:rPr lang="en-GB" smtClean="0"/>
              <a:t>‹#›</a:t>
            </a:fld>
            <a:endParaRPr lang="en-GB"/>
          </a:p>
        </p:txBody>
      </p:sp>
    </p:spTree>
    <p:extLst>
      <p:ext uri="{BB962C8B-B14F-4D97-AF65-F5344CB8AC3E}">
        <p14:creationId xmlns:p14="http://schemas.microsoft.com/office/powerpoint/2010/main" val="368109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8771" y="795253"/>
            <a:ext cx="11114453" cy="1015663"/>
          </a:xfrm>
          <a:prstGeom prst="rect">
            <a:avLst/>
          </a:prstGeom>
          <a:noFill/>
        </p:spPr>
        <p:txBody>
          <a:bodyPr wrap="none" lIns="91440" tIns="45720" rIns="91440" bIns="45720">
            <a:spAutoFit/>
          </a:bodyPr>
          <a:lstStyle/>
          <a:p>
            <a:pPr algn="ctr"/>
            <a:r>
              <a:rPr lang="en-US" sz="6000" b="1" dirty="0" smtClean="0">
                <a:ln w="0"/>
                <a:solidFill>
                  <a:schemeClr val="accent2"/>
                </a:solidFill>
                <a:effectLst>
                  <a:outerShdw blurRad="38100" dist="19050" dir="2700000" algn="tl" rotWithShape="0">
                    <a:schemeClr val="dk1">
                      <a:alpha val="40000"/>
                    </a:schemeClr>
                  </a:outerShdw>
                </a:effectLst>
              </a:rPr>
              <a:t>DESIGN OF MACHINE ELEMENTS-</a:t>
            </a:r>
            <a:r>
              <a:rPr lang="en-US" sz="6000" b="1" dirty="0">
                <a:ln w="0"/>
                <a:solidFill>
                  <a:schemeClr val="accent2"/>
                </a:solidFill>
                <a:effectLst>
                  <a:outerShdw blurRad="38100" dist="19050" dir="2700000" algn="tl" rotWithShape="0">
                    <a:schemeClr val="dk1">
                      <a:alpha val="40000"/>
                    </a:schemeClr>
                  </a:outerShdw>
                </a:effectLst>
              </a:rPr>
              <a:t>I</a:t>
            </a:r>
            <a:r>
              <a:rPr lang="en-US" sz="6000" b="1" dirty="0" smtClean="0">
                <a:ln w="0"/>
                <a:solidFill>
                  <a:schemeClr val="accent2"/>
                </a:solidFill>
                <a:effectLst>
                  <a:outerShdw blurRad="38100" dist="19050" dir="2700000" algn="tl" rotWithShape="0">
                    <a:schemeClr val="dk1">
                      <a:alpha val="40000"/>
                    </a:schemeClr>
                  </a:outerShdw>
                </a:effectLst>
              </a:rPr>
              <a:t>I</a:t>
            </a:r>
            <a:endParaRPr lang="en-GB" sz="6000" b="1" dirty="0">
              <a:ln w="0"/>
              <a:solidFill>
                <a:schemeClr val="accent2"/>
              </a:solidFill>
              <a:effectLst>
                <a:outerShdw blurRad="38100" dist="19050" dir="2700000" algn="tl" rotWithShape="0">
                  <a:schemeClr val="dk1">
                    <a:alpha val="40000"/>
                  </a:schemeClr>
                </a:outerShdw>
              </a:effectLst>
            </a:endParaRPr>
          </a:p>
        </p:txBody>
      </p:sp>
      <p:sp>
        <p:nvSpPr>
          <p:cNvPr id="8" name="Rectangle 7"/>
          <p:cNvSpPr/>
          <p:nvPr/>
        </p:nvSpPr>
        <p:spPr>
          <a:xfrm>
            <a:off x="4438329" y="1810916"/>
            <a:ext cx="3315331" cy="923330"/>
          </a:xfrm>
          <a:prstGeom prst="rect">
            <a:avLst/>
          </a:prstGeom>
        </p:spPr>
        <p:txBody>
          <a:bodyPr wrap="none">
            <a:spAutoFit/>
          </a:bodyPr>
          <a:lstStyle/>
          <a:p>
            <a:pPr algn="ctr"/>
            <a:r>
              <a:rPr lang="en-US" sz="5400" dirty="0" smtClean="0">
                <a:ln w="0"/>
                <a:effectLst>
                  <a:outerShdw blurRad="38100" dist="19050" dir="2700000" algn="tl" rotWithShape="0">
                    <a:schemeClr val="dk1">
                      <a:alpha val="40000"/>
                    </a:schemeClr>
                  </a:outerShdw>
                </a:effectLst>
              </a:rPr>
              <a:t>(BME3102)</a:t>
            </a:r>
            <a:endParaRPr lang="en-GB" sz="5400" dirty="0">
              <a:ln w="0"/>
              <a:effectLst>
                <a:outerShdw blurRad="38100" dist="19050" dir="2700000" algn="tl" rotWithShape="0">
                  <a:schemeClr val="dk1">
                    <a:alpha val="40000"/>
                  </a:schemeClr>
                </a:outerShdw>
              </a:effectLst>
            </a:endParaRPr>
          </a:p>
        </p:txBody>
      </p:sp>
      <p:sp>
        <p:nvSpPr>
          <p:cNvPr id="9" name="Rectangle 8"/>
          <p:cNvSpPr/>
          <p:nvPr/>
        </p:nvSpPr>
        <p:spPr>
          <a:xfrm>
            <a:off x="4361288" y="2946659"/>
            <a:ext cx="3469412" cy="584775"/>
          </a:xfrm>
          <a:prstGeom prst="rect">
            <a:avLst/>
          </a:prstGeom>
        </p:spPr>
        <p:txBody>
          <a:bodyPr wrap="none">
            <a:spAutoFit/>
          </a:bodyPr>
          <a:lstStyle/>
          <a:p>
            <a:pPr algn="ctr"/>
            <a:r>
              <a:rPr lang="en-US" sz="3200" b="1" smtClean="0">
                <a:ln w="0"/>
                <a:solidFill>
                  <a:schemeClr val="accent2"/>
                </a:solidFill>
                <a:effectLst>
                  <a:outerShdw blurRad="38100" dist="19050" dir="2700000" algn="tl" rotWithShape="0">
                    <a:schemeClr val="dk1">
                      <a:alpha val="40000"/>
                    </a:schemeClr>
                  </a:outerShdw>
                </a:effectLst>
              </a:rPr>
              <a:t>Lecture </a:t>
            </a:r>
            <a:r>
              <a:rPr lang="en-US" sz="3200" b="1" dirty="0">
                <a:ln w="0"/>
                <a:solidFill>
                  <a:schemeClr val="accent2"/>
                </a:solidFill>
                <a:effectLst>
                  <a:outerShdw blurRad="38100" dist="19050" dir="2700000" algn="tl" rotWithShape="0">
                    <a:schemeClr val="dk1">
                      <a:alpha val="40000"/>
                    </a:schemeClr>
                  </a:outerShdw>
                </a:effectLst>
              </a:rPr>
              <a:t>6</a:t>
            </a:r>
            <a:r>
              <a:rPr lang="en-US" sz="3200" b="1" smtClean="0">
                <a:ln w="0"/>
                <a:solidFill>
                  <a:schemeClr val="accent2"/>
                </a:solidFill>
                <a:effectLst>
                  <a:outerShdw blurRad="38100" dist="19050" dir="2700000" algn="tl" rotWithShape="0">
                    <a:schemeClr val="dk1">
                      <a:alpha val="40000"/>
                    </a:schemeClr>
                  </a:outerShdw>
                </a:effectLst>
              </a:rPr>
              <a:t> </a:t>
            </a:r>
            <a:r>
              <a:rPr lang="en-US" sz="3200" b="1" dirty="0" smtClean="0">
                <a:ln w="0"/>
                <a:solidFill>
                  <a:schemeClr val="accent2"/>
                </a:solidFill>
                <a:effectLst>
                  <a:outerShdw blurRad="38100" dist="19050" dir="2700000" algn="tl" rotWithShape="0">
                    <a:schemeClr val="dk1">
                      <a:alpha val="40000"/>
                    </a:schemeClr>
                  </a:outerShdw>
                </a:effectLst>
              </a:rPr>
              <a:t>Module 1</a:t>
            </a:r>
            <a:endParaRPr lang="en-GB" sz="3200" b="1" dirty="0">
              <a:ln w="0"/>
              <a:solidFill>
                <a:schemeClr val="accent2"/>
              </a:solidFill>
              <a:effectLst>
                <a:outerShdw blurRad="38100" dist="19050" dir="2700000" algn="tl" rotWithShape="0">
                  <a:schemeClr val="dk1">
                    <a:alpha val="40000"/>
                  </a:schemeClr>
                </a:outerShdw>
              </a:effectLst>
            </a:endParaRPr>
          </a:p>
        </p:txBody>
      </p:sp>
      <p:sp>
        <p:nvSpPr>
          <p:cNvPr id="2" name="TextBox 1"/>
          <p:cNvSpPr txBox="1"/>
          <p:nvPr/>
        </p:nvSpPr>
        <p:spPr>
          <a:xfrm>
            <a:off x="9537889" y="4867421"/>
            <a:ext cx="2654111" cy="1429622"/>
          </a:xfrm>
          <a:prstGeom prst="rect">
            <a:avLst/>
          </a:prstGeom>
          <a:noFill/>
        </p:spPr>
        <p:txBody>
          <a:bodyPr wrap="square" rtlCol="0">
            <a:spAutoFit/>
          </a:bodyPr>
          <a:lstStyle/>
          <a:p>
            <a:pPr>
              <a:lnSpc>
                <a:spcPct val="150000"/>
              </a:lnSpc>
            </a:pPr>
            <a:r>
              <a:rPr lang="en-IN" sz="2000" b="1" dirty="0" smtClean="0"/>
              <a:t>By:</a:t>
            </a:r>
            <a:r>
              <a:rPr lang="en-GB" sz="2000" b="1" dirty="0" smtClean="0"/>
              <a:t>-</a:t>
            </a:r>
          </a:p>
          <a:p>
            <a:pPr>
              <a:lnSpc>
                <a:spcPct val="150000"/>
              </a:lnSpc>
            </a:pPr>
            <a:r>
              <a:rPr lang="en-IN" sz="2000" dirty="0" smtClean="0"/>
              <a:t>Dinesh Kumar</a:t>
            </a:r>
          </a:p>
          <a:p>
            <a:pPr>
              <a:lnSpc>
                <a:spcPct val="150000"/>
              </a:lnSpc>
            </a:pPr>
            <a:r>
              <a:rPr lang="en-IN" sz="2000" dirty="0" smtClean="0"/>
              <a:t>School of Engineering</a:t>
            </a:r>
          </a:p>
        </p:txBody>
      </p:sp>
    </p:spTree>
    <p:extLst>
      <p:ext uri="{BB962C8B-B14F-4D97-AF65-F5344CB8AC3E}">
        <p14:creationId xmlns:p14="http://schemas.microsoft.com/office/powerpoint/2010/main" val="6910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b="32694"/>
          <a:stretch/>
        </p:blipFill>
        <p:spPr>
          <a:xfrm>
            <a:off x="5613" y="4248443"/>
            <a:ext cx="12186387" cy="1775735"/>
          </a:xfrm>
          <a:prstGeom prst="rect">
            <a:avLst/>
          </a:prstGeom>
        </p:spPr>
      </p:pic>
      <p:grpSp>
        <p:nvGrpSpPr>
          <p:cNvPr id="5" name="Group 4"/>
          <p:cNvGrpSpPr/>
          <p:nvPr/>
        </p:nvGrpSpPr>
        <p:grpSpPr>
          <a:xfrm>
            <a:off x="213653" y="452584"/>
            <a:ext cx="10454302" cy="3683318"/>
            <a:chOff x="213653" y="452584"/>
            <a:chExt cx="10454302" cy="3683318"/>
          </a:xfrm>
        </p:grpSpPr>
        <p:pic>
          <p:nvPicPr>
            <p:cNvPr id="2" name="Picture 1"/>
            <p:cNvPicPr>
              <a:picLocks noChangeAspect="1"/>
            </p:cNvPicPr>
            <p:nvPr/>
          </p:nvPicPr>
          <p:blipFill>
            <a:blip r:embed="rId3"/>
            <a:stretch>
              <a:fillRect/>
            </a:stretch>
          </p:blipFill>
          <p:spPr>
            <a:xfrm>
              <a:off x="213653" y="452584"/>
              <a:ext cx="10454302" cy="3683318"/>
            </a:xfrm>
            <a:prstGeom prst="rect">
              <a:avLst/>
            </a:prstGeom>
          </p:spPr>
        </p:pic>
        <p:sp>
          <p:nvSpPr>
            <p:cNvPr id="4" name="Rectangle 3"/>
            <p:cNvSpPr/>
            <p:nvPr/>
          </p:nvSpPr>
          <p:spPr>
            <a:xfrm>
              <a:off x="4107766" y="633046"/>
              <a:ext cx="2813539" cy="3516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531922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54624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6131" y="724925"/>
            <a:ext cx="12065869" cy="5014693"/>
          </a:xfrm>
          <a:prstGeom prst="rect">
            <a:avLst/>
          </a:prstGeom>
        </p:spPr>
      </p:pic>
    </p:spTree>
    <p:extLst>
      <p:ext uri="{BB962C8B-B14F-4D97-AF65-F5344CB8AC3E}">
        <p14:creationId xmlns:p14="http://schemas.microsoft.com/office/powerpoint/2010/main" val="2233707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65758" y="633046"/>
            <a:ext cx="11277635" cy="5190979"/>
            <a:chOff x="365758" y="633046"/>
            <a:chExt cx="11277635" cy="5190979"/>
          </a:xfrm>
        </p:grpSpPr>
        <p:pic>
          <p:nvPicPr>
            <p:cNvPr id="2" name="Picture 1"/>
            <p:cNvPicPr>
              <a:picLocks noChangeAspect="1"/>
            </p:cNvPicPr>
            <p:nvPr/>
          </p:nvPicPr>
          <p:blipFill rotWithShape="1">
            <a:blip r:embed="rId2"/>
            <a:srcRect l="14193" t="32812" r="16692" b="39893"/>
            <a:stretch/>
          </p:blipFill>
          <p:spPr>
            <a:xfrm>
              <a:off x="365758" y="633046"/>
              <a:ext cx="11277635" cy="2504049"/>
            </a:xfrm>
            <a:prstGeom prst="rect">
              <a:avLst/>
            </a:prstGeom>
          </p:spPr>
        </p:pic>
        <p:pic>
          <p:nvPicPr>
            <p:cNvPr id="3" name="Picture 2"/>
            <p:cNvPicPr>
              <a:picLocks noChangeAspect="1"/>
            </p:cNvPicPr>
            <p:nvPr/>
          </p:nvPicPr>
          <p:blipFill>
            <a:blip r:embed="rId3"/>
            <a:stretch>
              <a:fillRect/>
            </a:stretch>
          </p:blipFill>
          <p:spPr>
            <a:xfrm>
              <a:off x="1687133" y="3346351"/>
              <a:ext cx="9438758" cy="2477674"/>
            </a:xfrm>
            <a:prstGeom prst="rect">
              <a:avLst/>
            </a:prstGeom>
          </p:spPr>
        </p:pic>
      </p:grpSp>
    </p:spTree>
    <p:extLst>
      <p:ext uri="{BB962C8B-B14F-4D97-AF65-F5344CB8AC3E}">
        <p14:creationId xmlns:p14="http://schemas.microsoft.com/office/powerpoint/2010/main" val="1625376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596" y="389767"/>
            <a:ext cx="11793415" cy="3416320"/>
          </a:xfrm>
          <a:prstGeom prst="rect">
            <a:avLst/>
          </a:prstGeom>
        </p:spPr>
        <p:txBody>
          <a:bodyPr wrap="square">
            <a:spAutoFit/>
          </a:bodyPr>
          <a:lstStyle/>
          <a:p>
            <a:pPr algn="just">
              <a:lnSpc>
                <a:spcPct val="150000"/>
              </a:lnSpc>
            </a:pPr>
            <a:r>
              <a:rPr lang="en-GB" sz="2400" dirty="0"/>
              <a:t>A belt drive consists of two V-belts in parallel, on grooved pulleys of the same size. The angle of the groove is 30°. The cross-sectional area of each belt is 750 mm</a:t>
            </a:r>
            <a:r>
              <a:rPr lang="en-GB" sz="2400" baseline="30000" dirty="0"/>
              <a:t>2</a:t>
            </a:r>
            <a:r>
              <a:rPr lang="en-GB" sz="2400" dirty="0"/>
              <a:t> and μ = 0.12. The density of the belt material is </a:t>
            </a:r>
            <a:r>
              <a:rPr lang="en-GB" sz="2400" dirty="0" smtClean="0"/>
              <a:t>1200 kg </a:t>
            </a:r>
            <a:r>
              <a:rPr lang="en-GB" sz="2400" dirty="0"/>
              <a:t>/ m</a:t>
            </a:r>
            <a:r>
              <a:rPr lang="en-GB" sz="2400" baseline="30000" dirty="0"/>
              <a:t>3</a:t>
            </a:r>
            <a:r>
              <a:rPr lang="en-GB" sz="2400" dirty="0"/>
              <a:t> and the maximum safe stress in the material is 7 MPa. Calculate the power that can be transmitted between pulleys of 300 mm diameter rotating at 1500 r.p.m. Find also the shaft speed in r.p.m. at which the power transmitted would be a maximum.</a:t>
            </a:r>
          </a:p>
        </p:txBody>
      </p:sp>
      <p:sp>
        <p:nvSpPr>
          <p:cNvPr id="3" name="TextBox 2"/>
          <p:cNvSpPr txBox="1"/>
          <p:nvPr/>
        </p:nvSpPr>
        <p:spPr>
          <a:xfrm>
            <a:off x="4403187" y="0"/>
            <a:ext cx="2883877" cy="461665"/>
          </a:xfrm>
          <a:prstGeom prst="rect">
            <a:avLst/>
          </a:prstGeom>
          <a:noFill/>
        </p:spPr>
        <p:txBody>
          <a:bodyPr wrap="square" rtlCol="0">
            <a:spAutoFit/>
          </a:bodyPr>
          <a:lstStyle/>
          <a:p>
            <a:r>
              <a:rPr lang="en-IN" sz="2400" b="1" dirty="0" smtClean="0"/>
              <a:t>PRACTICE QUESTION</a:t>
            </a:r>
            <a:endParaRPr lang="en-GB" sz="2400" b="1" dirty="0"/>
          </a:p>
        </p:txBody>
      </p:sp>
    </p:spTree>
    <p:extLst>
      <p:ext uri="{BB962C8B-B14F-4D97-AF65-F5344CB8AC3E}">
        <p14:creationId xmlns:p14="http://schemas.microsoft.com/office/powerpoint/2010/main" val="1017131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59791" y="-56272"/>
            <a:ext cx="1547446" cy="523220"/>
          </a:xfrm>
          <a:prstGeom prst="rect">
            <a:avLst/>
          </a:prstGeom>
          <a:noFill/>
        </p:spPr>
        <p:txBody>
          <a:bodyPr wrap="square" rtlCol="0">
            <a:spAutoFit/>
          </a:bodyPr>
          <a:lstStyle/>
          <a:p>
            <a:r>
              <a:rPr lang="en-IN" sz="2800" b="1" dirty="0" smtClean="0"/>
              <a:t>V-BELT </a:t>
            </a:r>
            <a:endParaRPr lang="en-GB" sz="2800" b="1" dirty="0"/>
          </a:p>
        </p:txBody>
      </p:sp>
      <p:sp>
        <p:nvSpPr>
          <p:cNvPr id="4" name="Rectangle 3"/>
          <p:cNvSpPr/>
          <p:nvPr/>
        </p:nvSpPr>
        <p:spPr>
          <a:xfrm>
            <a:off x="178191" y="466948"/>
            <a:ext cx="11849686" cy="2862322"/>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GB" sz="2400" dirty="0" smtClean="0"/>
              <a:t>The V-belts are made of fabric and cords moulded in rubber and covered with fabric and rubber as shown in Figure</a:t>
            </a:r>
          </a:p>
          <a:p>
            <a:pPr marL="342900" indent="-342900" algn="just">
              <a:lnSpc>
                <a:spcPct val="150000"/>
              </a:lnSpc>
              <a:buFont typeface="Arial" panose="020B0604020202020204" pitchFamily="34" charset="0"/>
              <a:buChar char="•"/>
            </a:pPr>
            <a:r>
              <a:rPr lang="en-GB" sz="2400" dirty="0"/>
              <a:t>These belts are moulded to a trapezoidal shape and are made endless. These are particularly suitable for short drives. The included angle for the V-belt is usually from 30° to 40°. </a:t>
            </a:r>
          </a:p>
        </p:txBody>
      </p:sp>
      <p:pic>
        <p:nvPicPr>
          <p:cNvPr id="6" name="Picture 5"/>
          <p:cNvPicPr>
            <a:picLocks noChangeAspect="1"/>
          </p:cNvPicPr>
          <p:nvPr/>
        </p:nvPicPr>
        <p:blipFill>
          <a:blip r:embed="rId2"/>
          <a:stretch>
            <a:fillRect/>
          </a:stretch>
        </p:blipFill>
        <p:spPr>
          <a:xfrm>
            <a:off x="7925951" y="3088429"/>
            <a:ext cx="4266049" cy="2869297"/>
          </a:xfrm>
          <a:prstGeom prst="rect">
            <a:avLst/>
          </a:prstGeom>
        </p:spPr>
      </p:pic>
      <p:sp>
        <p:nvSpPr>
          <p:cNvPr id="7" name="Rectangle 6"/>
          <p:cNvSpPr/>
          <p:nvPr/>
        </p:nvSpPr>
        <p:spPr>
          <a:xfrm>
            <a:off x="178191" y="3095404"/>
            <a:ext cx="7460566" cy="2862322"/>
          </a:xfrm>
          <a:prstGeom prst="rect">
            <a:avLst/>
          </a:prstGeom>
        </p:spPr>
        <p:txBody>
          <a:bodyPr wrap="square">
            <a:spAutoFit/>
          </a:bodyPr>
          <a:lstStyle/>
          <a:p>
            <a:pPr marL="342900" indent="-342900" algn="just">
              <a:lnSpc>
                <a:spcPct val="150000"/>
              </a:lnSpc>
              <a:buFont typeface="Arial" panose="020B0604020202020204" pitchFamily="34" charset="0"/>
              <a:buChar char="•"/>
            </a:pPr>
            <a:r>
              <a:rPr lang="en-GB" sz="2400" dirty="0"/>
              <a:t>In order to increase the power output, several V-belts may be operated side by side. It may be noted that in multiple V-belt drive, all the belts should stretch at the same rate so that the load is equally divided between them.</a:t>
            </a:r>
          </a:p>
        </p:txBody>
      </p:sp>
    </p:spTree>
    <p:extLst>
      <p:ext uri="{BB962C8B-B14F-4D97-AF65-F5344CB8AC3E}">
        <p14:creationId xmlns:p14="http://schemas.microsoft.com/office/powerpoint/2010/main" val="1623435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34527" y="0"/>
            <a:ext cx="7122943" cy="461665"/>
          </a:xfrm>
          <a:prstGeom prst="rect">
            <a:avLst/>
          </a:prstGeom>
        </p:spPr>
        <p:txBody>
          <a:bodyPr wrap="square">
            <a:spAutoFit/>
          </a:bodyPr>
          <a:lstStyle/>
          <a:p>
            <a:r>
              <a:rPr lang="en-GB" sz="2400" b="1" dirty="0" smtClean="0"/>
              <a:t>ADVANTAGES OF V-BELT DRIVE OVER FLAT BELT DRIVE</a:t>
            </a:r>
            <a:endParaRPr lang="en-GB" sz="2400" b="1" dirty="0"/>
          </a:p>
        </p:txBody>
      </p:sp>
      <p:sp>
        <p:nvSpPr>
          <p:cNvPr id="3" name="Rectangle 2"/>
          <p:cNvSpPr/>
          <p:nvPr/>
        </p:nvSpPr>
        <p:spPr>
          <a:xfrm>
            <a:off x="53924" y="400110"/>
            <a:ext cx="12084150" cy="5898218"/>
          </a:xfrm>
          <a:prstGeom prst="rect">
            <a:avLst/>
          </a:prstGeom>
        </p:spPr>
        <p:txBody>
          <a:bodyPr wrap="square">
            <a:spAutoFit/>
          </a:bodyPr>
          <a:lstStyle/>
          <a:p>
            <a:pPr marL="457200" indent="-457200" algn="just">
              <a:lnSpc>
                <a:spcPct val="200000"/>
              </a:lnSpc>
              <a:buAutoNum type="arabicPeriod"/>
            </a:pPr>
            <a:r>
              <a:rPr lang="en-GB" sz="2400" dirty="0" smtClean="0"/>
              <a:t>The </a:t>
            </a:r>
            <a:r>
              <a:rPr lang="en-GB" sz="2400" dirty="0"/>
              <a:t>V-belt drive gives compactness due to the small distance between centres of pulleys. </a:t>
            </a:r>
          </a:p>
          <a:p>
            <a:pPr marL="457200" indent="-457200" algn="just">
              <a:lnSpc>
                <a:spcPct val="200000"/>
              </a:lnSpc>
              <a:buAutoNum type="arabicPeriod"/>
            </a:pPr>
            <a:r>
              <a:rPr lang="en-GB" sz="2400" dirty="0" smtClean="0"/>
              <a:t>The </a:t>
            </a:r>
            <a:r>
              <a:rPr lang="en-GB" sz="2400" dirty="0"/>
              <a:t>drive is positive, because the slip between the belt and the pulley groove is </a:t>
            </a:r>
            <a:r>
              <a:rPr lang="en-GB" sz="2400" dirty="0" smtClean="0"/>
              <a:t>negligible.</a:t>
            </a:r>
          </a:p>
          <a:p>
            <a:pPr marL="457200" indent="-457200" algn="just">
              <a:lnSpc>
                <a:spcPct val="200000"/>
              </a:lnSpc>
              <a:buAutoNum type="arabicPeriod"/>
            </a:pPr>
            <a:r>
              <a:rPr lang="en-GB" sz="2400" dirty="0" smtClean="0"/>
              <a:t>Since </a:t>
            </a:r>
            <a:r>
              <a:rPr lang="en-GB" sz="2400" dirty="0"/>
              <a:t>the V-belts are made endless and there is no joint trouble, therefore the drive is </a:t>
            </a:r>
            <a:r>
              <a:rPr lang="en-GB" sz="2400" dirty="0" smtClean="0"/>
              <a:t>smooth.</a:t>
            </a:r>
          </a:p>
          <a:p>
            <a:pPr marL="457200" indent="-457200" algn="just">
              <a:lnSpc>
                <a:spcPct val="200000"/>
              </a:lnSpc>
              <a:buAutoNum type="arabicPeriod"/>
            </a:pPr>
            <a:r>
              <a:rPr lang="en-GB" sz="2400" dirty="0" smtClean="0"/>
              <a:t>It </a:t>
            </a:r>
            <a:r>
              <a:rPr lang="en-GB" sz="2400" dirty="0"/>
              <a:t>provides longer life, 3 to 5 </a:t>
            </a:r>
            <a:r>
              <a:rPr lang="en-GB" sz="2400" dirty="0" smtClean="0"/>
              <a:t>years.</a:t>
            </a:r>
          </a:p>
          <a:p>
            <a:pPr marL="457200" indent="-457200" algn="just">
              <a:lnSpc>
                <a:spcPct val="200000"/>
              </a:lnSpc>
              <a:buAutoNum type="arabicPeriod"/>
            </a:pPr>
            <a:r>
              <a:rPr lang="en-GB" sz="2400" dirty="0" smtClean="0"/>
              <a:t>It </a:t>
            </a:r>
            <a:r>
              <a:rPr lang="en-GB" sz="2400" dirty="0"/>
              <a:t>can be easily installed and </a:t>
            </a:r>
            <a:r>
              <a:rPr lang="en-GB" sz="2400" dirty="0" smtClean="0"/>
              <a:t>removed.</a:t>
            </a:r>
          </a:p>
          <a:p>
            <a:pPr marL="457200" indent="-457200" algn="just">
              <a:lnSpc>
                <a:spcPct val="200000"/>
              </a:lnSpc>
              <a:buAutoNum type="arabicPeriod"/>
            </a:pPr>
            <a:r>
              <a:rPr lang="en-GB" sz="2400" dirty="0" smtClean="0"/>
              <a:t>The </a:t>
            </a:r>
            <a:r>
              <a:rPr lang="en-GB" sz="2400" dirty="0"/>
              <a:t>operation of the belt and pulley is </a:t>
            </a:r>
            <a:r>
              <a:rPr lang="en-GB" sz="2400" dirty="0" smtClean="0"/>
              <a:t>quie7</a:t>
            </a:r>
            <a:r>
              <a:rPr lang="en-GB" sz="2400" dirty="0"/>
              <a:t>. The belts have the ability to cushion the shock when machines are started. 8. The high velocity ratio (maximum 10) may be obtained.</a:t>
            </a:r>
          </a:p>
        </p:txBody>
      </p:sp>
    </p:spTree>
    <p:extLst>
      <p:ext uri="{BB962C8B-B14F-4D97-AF65-F5344CB8AC3E}">
        <p14:creationId xmlns:p14="http://schemas.microsoft.com/office/powerpoint/2010/main" val="2128280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48473" y="0"/>
            <a:ext cx="7466916" cy="461665"/>
          </a:xfrm>
          <a:prstGeom prst="rect">
            <a:avLst/>
          </a:prstGeom>
        </p:spPr>
        <p:txBody>
          <a:bodyPr wrap="none">
            <a:spAutoFit/>
          </a:bodyPr>
          <a:lstStyle/>
          <a:p>
            <a:r>
              <a:rPr lang="en-GB" sz="2400" b="1" dirty="0"/>
              <a:t>DISADVANTAGES OF V-BELT DRIVE OVER FLAT BELT DRIVE</a:t>
            </a:r>
          </a:p>
        </p:txBody>
      </p:sp>
      <p:sp>
        <p:nvSpPr>
          <p:cNvPr id="3" name="Rectangle 2"/>
          <p:cNvSpPr/>
          <p:nvPr/>
        </p:nvSpPr>
        <p:spPr>
          <a:xfrm>
            <a:off x="276664" y="400110"/>
            <a:ext cx="11610535" cy="5818837"/>
          </a:xfrm>
          <a:prstGeom prst="rect">
            <a:avLst/>
          </a:prstGeom>
        </p:spPr>
        <p:txBody>
          <a:bodyPr wrap="square">
            <a:spAutoFit/>
          </a:bodyPr>
          <a:lstStyle/>
          <a:p>
            <a:pPr marL="457200" indent="-457200" algn="just">
              <a:lnSpc>
                <a:spcPct val="200000"/>
              </a:lnSpc>
              <a:buAutoNum type="arabicPeriod"/>
            </a:pPr>
            <a:r>
              <a:rPr lang="en-GB" sz="2100" dirty="0" smtClean="0"/>
              <a:t>The </a:t>
            </a:r>
            <a:r>
              <a:rPr lang="en-GB" sz="2100" dirty="0"/>
              <a:t>V-belt drive can not be used with large centre distances, because of larger weight per unit </a:t>
            </a:r>
            <a:r>
              <a:rPr lang="en-GB" sz="2100" dirty="0" smtClean="0"/>
              <a:t>length.</a:t>
            </a:r>
          </a:p>
          <a:p>
            <a:pPr marL="457200" indent="-457200" algn="just">
              <a:lnSpc>
                <a:spcPct val="200000"/>
              </a:lnSpc>
              <a:buAutoNum type="arabicPeriod"/>
            </a:pPr>
            <a:r>
              <a:rPr lang="en-GB" sz="2100" dirty="0" smtClean="0"/>
              <a:t>The </a:t>
            </a:r>
            <a:r>
              <a:rPr lang="en-GB" sz="2100" dirty="0"/>
              <a:t>V-belts are not so durable as flat </a:t>
            </a:r>
            <a:r>
              <a:rPr lang="en-GB" sz="2100" dirty="0" smtClean="0"/>
              <a:t>belts.</a:t>
            </a:r>
          </a:p>
          <a:p>
            <a:pPr marL="457200" indent="-457200" algn="just">
              <a:lnSpc>
                <a:spcPct val="200000"/>
              </a:lnSpc>
              <a:buAutoNum type="arabicPeriod"/>
            </a:pPr>
            <a:r>
              <a:rPr lang="en-GB" sz="2100" dirty="0" smtClean="0"/>
              <a:t>The </a:t>
            </a:r>
            <a:r>
              <a:rPr lang="en-GB" sz="2100" dirty="0"/>
              <a:t>construction of pulleys for V-belts is more complicated than pulleys of flat </a:t>
            </a:r>
            <a:r>
              <a:rPr lang="en-GB" sz="2100" dirty="0" smtClean="0"/>
              <a:t>belts.</a:t>
            </a:r>
          </a:p>
          <a:p>
            <a:pPr marL="457200" indent="-457200" algn="just">
              <a:lnSpc>
                <a:spcPct val="200000"/>
              </a:lnSpc>
              <a:buAutoNum type="arabicPeriod"/>
            </a:pPr>
            <a:r>
              <a:rPr lang="en-GB" sz="2100" dirty="0" smtClean="0"/>
              <a:t>Since </a:t>
            </a:r>
            <a:r>
              <a:rPr lang="en-GB" sz="2100" dirty="0"/>
              <a:t>the V-belts are subjected to certain amount of creep, therefore these are not suitable for constant speed applications such as synchronous machines and timing </a:t>
            </a:r>
            <a:r>
              <a:rPr lang="en-GB" sz="2100" dirty="0" smtClean="0"/>
              <a:t>devices.</a:t>
            </a:r>
          </a:p>
          <a:p>
            <a:pPr marL="457200" indent="-457200" algn="just">
              <a:lnSpc>
                <a:spcPct val="200000"/>
              </a:lnSpc>
              <a:buAutoNum type="arabicPeriod"/>
            </a:pPr>
            <a:r>
              <a:rPr lang="en-GB" sz="2100" dirty="0" smtClean="0"/>
              <a:t>The </a:t>
            </a:r>
            <a:r>
              <a:rPr lang="en-GB" sz="2100" dirty="0"/>
              <a:t>belt life is greatly influenced with temperature changes, improper belt tension and mismatching of belt </a:t>
            </a:r>
            <a:r>
              <a:rPr lang="en-GB" sz="2100" dirty="0" smtClean="0"/>
              <a:t>lengths.</a:t>
            </a:r>
          </a:p>
          <a:p>
            <a:pPr marL="457200" indent="-457200" algn="just">
              <a:lnSpc>
                <a:spcPct val="200000"/>
              </a:lnSpc>
              <a:buAutoNum type="arabicPeriod"/>
            </a:pPr>
            <a:r>
              <a:rPr lang="en-GB" sz="2100" dirty="0" smtClean="0"/>
              <a:t>The </a:t>
            </a:r>
            <a:r>
              <a:rPr lang="en-GB" sz="2100" dirty="0"/>
              <a:t>centrifugal tension prevents the use of V-belts at speeds below 5 m / s and above 50 m / s.</a:t>
            </a:r>
          </a:p>
        </p:txBody>
      </p:sp>
    </p:spTree>
    <p:extLst>
      <p:ext uri="{BB962C8B-B14F-4D97-AF65-F5344CB8AC3E}">
        <p14:creationId xmlns:p14="http://schemas.microsoft.com/office/powerpoint/2010/main" val="3371376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7079" y="0"/>
            <a:ext cx="5436938" cy="461665"/>
          </a:xfrm>
          <a:prstGeom prst="rect">
            <a:avLst/>
          </a:prstGeom>
        </p:spPr>
        <p:txBody>
          <a:bodyPr wrap="none">
            <a:spAutoFit/>
          </a:bodyPr>
          <a:lstStyle/>
          <a:p>
            <a:r>
              <a:rPr lang="en-GB" sz="2400" b="1" dirty="0" smtClean="0"/>
              <a:t>RATIO OF DRIVING TENSIONS FOR V-BELT</a:t>
            </a:r>
            <a:endParaRPr lang="en-GB" sz="2400" b="1" dirty="0"/>
          </a:p>
        </p:txBody>
      </p:sp>
      <p:pic>
        <p:nvPicPr>
          <p:cNvPr id="3" name="Picture 2"/>
          <p:cNvPicPr>
            <a:picLocks noChangeAspect="1"/>
          </p:cNvPicPr>
          <p:nvPr/>
        </p:nvPicPr>
        <p:blipFill>
          <a:blip r:embed="rId2"/>
          <a:stretch>
            <a:fillRect/>
          </a:stretch>
        </p:blipFill>
        <p:spPr>
          <a:xfrm>
            <a:off x="7769396" y="1902557"/>
            <a:ext cx="4281927" cy="3083423"/>
          </a:xfrm>
          <a:prstGeom prst="rect">
            <a:avLst/>
          </a:prstGeom>
        </p:spPr>
      </p:pic>
      <p:sp>
        <p:nvSpPr>
          <p:cNvPr id="4" name="Rectangle 3"/>
          <p:cNvSpPr/>
          <p:nvPr/>
        </p:nvSpPr>
        <p:spPr>
          <a:xfrm>
            <a:off x="318866" y="461665"/>
            <a:ext cx="7352056" cy="5386090"/>
          </a:xfrm>
          <a:prstGeom prst="rect">
            <a:avLst/>
          </a:prstGeom>
        </p:spPr>
        <p:txBody>
          <a:bodyPr wrap="square">
            <a:spAutoFit/>
          </a:bodyPr>
          <a:lstStyle/>
          <a:p>
            <a:pPr algn="just">
              <a:lnSpc>
                <a:spcPct val="200000"/>
              </a:lnSpc>
            </a:pPr>
            <a:r>
              <a:rPr lang="en-GB" sz="2400" dirty="0" smtClean="0"/>
              <a:t>Let,   R</a:t>
            </a:r>
            <a:r>
              <a:rPr lang="en-GB" sz="2400" baseline="-25000" dirty="0" smtClean="0"/>
              <a:t>1 </a:t>
            </a:r>
            <a:r>
              <a:rPr lang="en-GB" sz="2400" dirty="0"/>
              <a:t>= Normal reactions between belts and sides of the groove. </a:t>
            </a:r>
            <a:endParaRPr lang="en-GB" sz="2400" dirty="0" smtClean="0"/>
          </a:p>
          <a:p>
            <a:pPr algn="just">
              <a:lnSpc>
                <a:spcPct val="200000"/>
              </a:lnSpc>
            </a:pPr>
            <a:r>
              <a:rPr lang="en-GB" sz="2400" dirty="0" smtClean="0"/>
              <a:t>R </a:t>
            </a:r>
            <a:r>
              <a:rPr lang="en-GB" sz="2400" dirty="0"/>
              <a:t>= Total reaction in the plane of the groove. </a:t>
            </a:r>
            <a:endParaRPr lang="en-GB" sz="2400" dirty="0" smtClean="0"/>
          </a:p>
          <a:p>
            <a:pPr algn="just">
              <a:lnSpc>
                <a:spcPct val="200000"/>
              </a:lnSpc>
            </a:pPr>
            <a:r>
              <a:rPr lang="en-GB" sz="2400" dirty="0" smtClean="0"/>
              <a:t>μ </a:t>
            </a:r>
            <a:r>
              <a:rPr lang="en-GB" sz="2400" dirty="0"/>
              <a:t>= Coefficient of friction between the belt and sides of the groove</a:t>
            </a:r>
            <a:r>
              <a:rPr lang="en-GB" sz="2400" dirty="0" smtClean="0"/>
              <a:t>.</a:t>
            </a:r>
          </a:p>
          <a:p>
            <a:pPr algn="ctr">
              <a:lnSpc>
                <a:spcPct val="200000"/>
              </a:lnSpc>
            </a:pPr>
            <a:r>
              <a:rPr lang="en-GB" sz="2400" dirty="0"/>
              <a:t>Resolving the reactions vertically to the groove, we have </a:t>
            </a:r>
            <a:r>
              <a:rPr lang="en-GB" sz="2800" b="1" dirty="0">
                <a:solidFill>
                  <a:srgbClr val="FF0000"/>
                </a:solidFill>
              </a:rPr>
              <a:t>R = R</a:t>
            </a:r>
            <a:r>
              <a:rPr lang="en-GB" sz="2800" b="1" baseline="-25000" dirty="0">
                <a:solidFill>
                  <a:srgbClr val="FF0000"/>
                </a:solidFill>
              </a:rPr>
              <a:t>1</a:t>
            </a:r>
            <a:r>
              <a:rPr lang="en-GB" sz="2800" b="1" dirty="0">
                <a:solidFill>
                  <a:srgbClr val="FF0000"/>
                </a:solidFill>
              </a:rPr>
              <a:t> sin β + R</a:t>
            </a:r>
            <a:r>
              <a:rPr lang="en-GB" sz="2800" b="1" baseline="-25000" dirty="0">
                <a:solidFill>
                  <a:srgbClr val="FF0000"/>
                </a:solidFill>
              </a:rPr>
              <a:t>1</a:t>
            </a:r>
            <a:r>
              <a:rPr lang="en-GB" sz="2800" b="1" dirty="0">
                <a:solidFill>
                  <a:srgbClr val="FF0000"/>
                </a:solidFill>
              </a:rPr>
              <a:t> sin β = 2R</a:t>
            </a:r>
            <a:r>
              <a:rPr lang="en-GB" sz="2800" b="1" baseline="-25000" dirty="0">
                <a:solidFill>
                  <a:srgbClr val="FF0000"/>
                </a:solidFill>
              </a:rPr>
              <a:t>1</a:t>
            </a:r>
            <a:r>
              <a:rPr lang="en-GB" sz="2800" b="1" dirty="0">
                <a:solidFill>
                  <a:srgbClr val="FF0000"/>
                </a:solidFill>
              </a:rPr>
              <a:t> sin β</a:t>
            </a:r>
          </a:p>
        </p:txBody>
      </p:sp>
    </p:spTree>
    <p:extLst>
      <p:ext uri="{BB962C8B-B14F-4D97-AF65-F5344CB8AC3E}">
        <p14:creationId xmlns:p14="http://schemas.microsoft.com/office/powerpoint/2010/main" val="924635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0040" y="471268"/>
            <a:ext cx="8991600" cy="2286000"/>
          </a:xfrm>
          <a:prstGeom prst="rect">
            <a:avLst/>
          </a:prstGeom>
        </p:spPr>
      </p:pic>
      <mc:AlternateContent xmlns:mc="http://schemas.openxmlformats.org/markup-compatibility/2006" xmlns:a14="http://schemas.microsoft.com/office/drawing/2010/main">
        <mc:Choice Requires="a14">
          <p:sp>
            <p:nvSpPr>
              <p:cNvPr id="3" name="TextBox 2"/>
              <p:cNvSpPr txBox="1"/>
              <p:nvPr/>
            </p:nvSpPr>
            <p:spPr>
              <a:xfrm>
                <a:off x="3545059" y="3657600"/>
                <a:ext cx="5064369" cy="1648143"/>
              </a:xfrm>
              <a:prstGeom prst="rect">
                <a:avLst/>
              </a:prstGeom>
              <a:noFill/>
              <a:ln>
                <a:solidFill>
                  <a:schemeClr val="accent6"/>
                </a:solidFill>
              </a:ln>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en-GB" sz="5400" b="1" i="1" smtClean="0">
                              <a:solidFill>
                                <a:srgbClr val="FF0000"/>
                              </a:solidFill>
                              <a:latin typeface="Cambria Math" panose="02040503050406030204" pitchFamily="18" charset="0"/>
                            </a:rPr>
                          </m:ctrlPr>
                        </m:fPr>
                        <m:num>
                          <m:r>
                            <a:rPr lang="en-IN" sz="5400" b="1" i="1" smtClean="0">
                              <a:solidFill>
                                <a:srgbClr val="FF0000"/>
                              </a:solidFill>
                              <a:latin typeface="Cambria Math" panose="02040503050406030204" pitchFamily="18" charset="0"/>
                            </a:rPr>
                            <m:t>𝑻</m:t>
                          </m:r>
                          <m:r>
                            <a:rPr lang="en-IN" sz="5400" b="1" i="1" smtClean="0">
                              <a:solidFill>
                                <a:srgbClr val="FF0000"/>
                              </a:solidFill>
                              <a:latin typeface="Cambria Math" panose="02040503050406030204" pitchFamily="18" charset="0"/>
                            </a:rPr>
                            <m:t>𝟏</m:t>
                          </m:r>
                        </m:num>
                        <m:den>
                          <m:r>
                            <a:rPr lang="en-IN" sz="5400" b="1" i="1" smtClean="0">
                              <a:solidFill>
                                <a:srgbClr val="FF0000"/>
                              </a:solidFill>
                              <a:latin typeface="Cambria Math" panose="02040503050406030204" pitchFamily="18" charset="0"/>
                            </a:rPr>
                            <m:t>𝑻</m:t>
                          </m:r>
                          <m:r>
                            <a:rPr lang="en-IN" sz="5400" b="1" i="1" smtClean="0">
                              <a:solidFill>
                                <a:srgbClr val="FF0000"/>
                              </a:solidFill>
                              <a:latin typeface="Cambria Math" panose="02040503050406030204" pitchFamily="18" charset="0"/>
                            </a:rPr>
                            <m:t>𝟐</m:t>
                          </m:r>
                        </m:den>
                      </m:f>
                      <m:r>
                        <a:rPr lang="en-IN" sz="5400" b="1" i="1" smtClean="0">
                          <a:solidFill>
                            <a:srgbClr val="FF0000"/>
                          </a:solidFill>
                          <a:latin typeface="Cambria Math" panose="02040503050406030204" pitchFamily="18" charset="0"/>
                        </a:rPr>
                        <m:t>=</m:t>
                      </m:r>
                      <m:sSup>
                        <m:sSupPr>
                          <m:ctrlPr>
                            <a:rPr lang="en-IN" sz="5400" b="1" i="1" smtClean="0">
                              <a:solidFill>
                                <a:srgbClr val="FF0000"/>
                              </a:solidFill>
                              <a:latin typeface="Cambria Math" panose="02040503050406030204" pitchFamily="18" charset="0"/>
                            </a:rPr>
                          </m:ctrlPr>
                        </m:sSupPr>
                        <m:e>
                          <m:r>
                            <a:rPr lang="en-IN" sz="5400" b="1" i="1" smtClean="0">
                              <a:solidFill>
                                <a:srgbClr val="FF0000"/>
                              </a:solidFill>
                              <a:latin typeface="Cambria Math" panose="02040503050406030204" pitchFamily="18" charset="0"/>
                            </a:rPr>
                            <m:t>𝒆</m:t>
                          </m:r>
                        </m:e>
                        <m:sup>
                          <m:r>
                            <a:rPr lang="en-IN" sz="5400" b="1" i="1" smtClean="0">
                              <a:solidFill>
                                <a:srgbClr val="FF0000"/>
                              </a:solidFill>
                              <a:latin typeface="Cambria Math" panose="02040503050406030204" pitchFamily="18" charset="0"/>
                              <a:ea typeface="Cambria Math" panose="02040503050406030204" pitchFamily="18" charset="0"/>
                            </a:rPr>
                            <m:t>𝝁𝜽</m:t>
                          </m:r>
                          <m:r>
                            <a:rPr lang="en-IN" sz="5400" b="1" i="1" smtClean="0">
                              <a:solidFill>
                                <a:srgbClr val="FF0000"/>
                              </a:solidFill>
                              <a:latin typeface="Cambria Math" panose="02040503050406030204" pitchFamily="18" charset="0"/>
                              <a:ea typeface="Cambria Math" panose="02040503050406030204" pitchFamily="18" charset="0"/>
                            </a:rPr>
                            <m:t>.</m:t>
                          </m:r>
                          <m:r>
                            <a:rPr lang="en-IN" sz="5400" b="1" i="1" smtClean="0">
                              <a:solidFill>
                                <a:srgbClr val="FF0000"/>
                              </a:solidFill>
                              <a:latin typeface="Cambria Math" panose="02040503050406030204" pitchFamily="18" charset="0"/>
                              <a:ea typeface="Cambria Math" panose="02040503050406030204" pitchFamily="18" charset="0"/>
                            </a:rPr>
                            <m:t>𝑪𝒐𝒔𝒆𝒄</m:t>
                          </m:r>
                          <m:r>
                            <a:rPr lang="en-IN" sz="5400" b="1" i="1" smtClean="0">
                              <a:solidFill>
                                <a:srgbClr val="FF0000"/>
                              </a:solidFill>
                              <a:latin typeface="Cambria Math" panose="02040503050406030204" pitchFamily="18" charset="0"/>
                              <a:ea typeface="Cambria Math" panose="02040503050406030204" pitchFamily="18" charset="0"/>
                            </a:rPr>
                            <m:t>𝜷</m:t>
                          </m:r>
                        </m:sup>
                      </m:sSup>
                    </m:oMath>
                  </m:oMathPara>
                </a14:m>
                <a:endParaRPr lang="en-GB" sz="5400" b="1" dirty="0">
                  <a:solidFill>
                    <a:srgbClr val="FF0000"/>
                  </a:solidFill>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3545059" y="3657600"/>
                <a:ext cx="5064369" cy="1648143"/>
              </a:xfrm>
              <a:prstGeom prst="rect">
                <a:avLst/>
              </a:prstGeom>
              <a:blipFill rotWithShape="0">
                <a:blip r:embed="rId3"/>
                <a:stretch>
                  <a:fillRect/>
                </a:stretch>
              </a:blipFill>
              <a:ln>
                <a:solidFill>
                  <a:schemeClr val="accent6"/>
                </a:solidFill>
              </a:ln>
            </p:spPr>
            <p:txBody>
              <a:bodyPr/>
              <a:lstStyle/>
              <a:p>
                <a:r>
                  <a:rPr lang="en-GB">
                    <a:noFill/>
                  </a:rPr>
                  <a:t> </a:t>
                </a:r>
              </a:p>
            </p:txBody>
          </p:sp>
        </mc:Fallback>
      </mc:AlternateContent>
    </p:spTree>
    <p:extLst>
      <p:ext uri="{BB962C8B-B14F-4D97-AF65-F5344CB8AC3E}">
        <p14:creationId xmlns:p14="http://schemas.microsoft.com/office/powerpoint/2010/main" val="2810945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187" y="543337"/>
            <a:ext cx="2041136" cy="461665"/>
          </a:xfrm>
          <a:prstGeom prst="rect">
            <a:avLst/>
          </a:prstGeom>
        </p:spPr>
        <p:txBody>
          <a:bodyPr wrap="none">
            <a:spAutoFit/>
          </a:bodyPr>
          <a:lstStyle/>
          <a:p>
            <a:r>
              <a:rPr lang="en-GB" sz="2400" b="1" dirty="0" smtClean="0"/>
              <a:t>V-FLAT DRIVES</a:t>
            </a:r>
            <a:endParaRPr lang="en-GB" sz="2400" b="1" dirty="0"/>
          </a:p>
        </p:txBody>
      </p:sp>
      <p:sp>
        <p:nvSpPr>
          <p:cNvPr id="3" name="Rectangle 2"/>
          <p:cNvSpPr/>
          <p:nvPr/>
        </p:nvSpPr>
        <p:spPr>
          <a:xfrm>
            <a:off x="197186" y="1005002"/>
            <a:ext cx="11760351" cy="2308324"/>
          </a:xfrm>
          <a:prstGeom prst="rect">
            <a:avLst/>
          </a:prstGeom>
        </p:spPr>
        <p:txBody>
          <a:bodyPr wrap="square">
            <a:spAutoFit/>
          </a:bodyPr>
          <a:lstStyle/>
          <a:p>
            <a:pPr algn="just">
              <a:lnSpc>
                <a:spcPct val="200000"/>
              </a:lnSpc>
            </a:pPr>
            <a:r>
              <a:rPr lang="en-GB" sz="2400" dirty="0"/>
              <a:t>In many cases, particularly, when a flat belt is replaced by V-belt, it is economical to use flat-faced pulley, instead of large grooved pulley, as shown in Fig. 20.3. The cost of cutting the grooves is thereby eliminated. Such a drive is known as V-flat drive.</a:t>
            </a:r>
          </a:p>
        </p:txBody>
      </p:sp>
      <p:pic>
        <p:nvPicPr>
          <p:cNvPr id="4" name="Picture 3"/>
          <p:cNvPicPr>
            <a:picLocks noChangeAspect="1"/>
          </p:cNvPicPr>
          <p:nvPr/>
        </p:nvPicPr>
        <p:blipFill rotWithShape="1">
          <a:blip r:embed="rId2"/>
          <a:srcRect l="26309" t="31786" r="9768" b="14239"/>
          <a:stretch/>
        </p:blipFill>
        <p:spPr>
          <a:xfrm>
            <a:off x="2883878" y="3313326"/>
            <a:ext cx="6597748" cy="3132144"/>
          </a:xfrm>
          <a:prstGeom prst="rect">
            <a:avLst/>
          </a:prstGeom>
        </p:spPr>
      </p:pic>
    </p:spTree>
    <p:extLst>
      <p:ext uri="{BB962C8B-B14F-4D97-AF65-F5344CB8AC3E}">
        <p14:creationId xmlns:p14="http://schemas.microsoft.com/office/powerpoint/2010/main" val="3302523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2596" y="438503"/>
            <a:ext cx="11807484" cy="3046988"/>
          </a:xfrm>
          <a:prstGeom prst="rect">
            <a:avLst/>
          </a:prstGeom>
        </p:spPr>
        <p:txBody>
          <a:bodyPr wrap="square">
            <a:spAutoFit/>
          </a:bodyPr>
          <a:lstStyle/>
          <a:p>
            <a:pPr algn="just"/>
            <a:r>
              <a:rPr lang="en-GB" sz="2400" dirty="0"/>
              <a:t>A compressor, requiring 90 kW, is to run at about 250 r.p.m. The drive is by V-belts from an electric motor running at 750 r.p.m. The diameter of the pulley on the compressor shaft must not be greater than 1 metre while the centre distance between the pulleys is limited to 1.75 metre. The belt speed should not exceed 1600 m / min. Determine the number of V-belts required to transmit the power if each belt has a </a:t>
            </a:r>
            <a:r>
              <a:rPr lang="en-GB" sz="2400" dirty="0" smtClean="0"/>
              <a:t>cross-sectional </a:t>
            </a:r>
            <a:r>
              <a:rPr lang="en-GB" sz="2400" dirty="0"/>
              <a:t>area of 375 mm</a:t>
            </a:r>
            <a:r>
              <a:rPr lang="en-GB" sz="2400" baseline="30000" dirty="0"/>
              <a:t>2</a:t>
            </a:r>
            <a:r>
              <a:rPr lang="en-GB" sz="2400" dirty="0"/>
              <a:t>, density 1000 kg / m</a:t>
            </a:r>
            <a:r>
              <a:rPr lang="en-GB" sz="2400" baseline="30000" dirty="0"/>
              <a:t>3</a:t>
            </a:r>
            <a:r>
              <a:rPr lang="en-GB" sz="2400" dirty="0"/>
              <a:t> and an allowable tensile stress of 2.5 MPa. The groove angle of the pulleys is 35°. The coefficient of friction between the belt and the pulley is 0.25. Calculate also the length required of each belt.</a:t>
            </a:r>
          </a:p>
        </p:txBody>
      </p:sp>
      <p:pic>
        <p:nvPicPr>
          <p:cNvPr id="3" name="Picture 2"/>
          <p:cNvPicPr>
            <a:picLocks noChangeAspect="1"/>
          </p:cNvPicPr>
          <p:nvPr/>
        </p:nvPicPr>
        <p:blipFill>
          <a:blip r:embed="rId2"/>
          <a:stretch>
            <a:fillRect/>
          </a:stretch>
        </p:blipFill>
        <p:spPr>
          <a:xfrm>
            <a:off x="150055" y="3612101"/>
            <a:ext cx="11807484" cy="2483927"/>
          </a:xfrm>
          <a:prstGeom prst="rect">
            <a:avLst/>
          </a:prstGeom>
        </p:spPr>
      </p:pic>
    </p:spTree>
    <p:extLst>
      <p:ext uri="{BB962C8B-B14F-4D97-AF65-F5344CB8AC3E}">
        <p14:creationId xmlns:p14="http://schemas.microsoft.com/office/powerpoint/2010/main" val="43542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731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721</Words>
  <Application>Microsoft Office PowerPoint</Application>
  <PresentationFormat>Widescreen</PresentationFormat>
  <Paragraphs>35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192</cp:revision>
  <dcterms:created xsi:type="dcterms:W3CDTF">2024-07-27T06:12:03Z</dcterms:created>
  <dcterms:modified xsi:type="dcterms:W3CDTF">2024-08-22T09:34:46Z</dcterms:modified>
</cp:coreProperties>
</file>