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</a:t>
            </a:r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1288" y="2946659"/>
            <a:ext cx="3469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</a:t>
            </a:r>
            <a:r>
              <a:rPr lang="en-US" sz="32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200" b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Module 1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By:</a:t>
            </a:r>
            <a:r>
              <a:rPr lang="en-GB" sz="2000" b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5046" y="0"/>
            <a:ext cx="105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GEARS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34462" y="461665"/>
            <a:ext cx="116949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marR="5080" indent="-285750" algn="just">
              <a:lnSpc>
                <a:spcPct val="2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Arial" panose="020B0604020202020204" pitchFamily="34" charset="0"/>
              <a:buChar char="•"/>
              <a:tabLst>
                <a:tab pos="332740" algn="l"/>
                <a:tab pos="333375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Power transmission is the movement of</a:t>
            </a:r>
            <a:r>
              <a:rPr lang="en-GB" sz="2400" spc="-105" dirty="0">
                <a:latin typeface="Times New Roman"/>
                <a:cs typeface="Times New Roman"/>
              </a:rPr>
              <a:t> </a:t>
            </a:r>
            <a:r>
              <a:rPr lang="en-GB" sz="2400" spc="-10" dirty="0">
                <a:latin typeface="Times New Roman"/>
                <a:cs typeface="Times New Roman"/>
              </a:rPr>
              <a:t>energy  </a:t>
            </a:r>
            <a:r>
              <a:rPr lang="en-GB" sz="2400" dirty="0">
                <a:latin typeface="Times New Roman"/>
                <a:cs typeface="Times New Roman"/>
              </a:rPr>
              <a:t>from its place of generation to a location  where it is applied to performing useful</a:t>
            </a:r>
            <a:r>
              <a:rPr lang="en-GB" sz="2400" spc="-125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work</a:t>
            </a:r>
            <a:endParaRPr lang="en-GB" sz="2800" dirty="0">
              <a:latin typeface="Times New Roman"/>
              <a:cs typeface="Times New Roman"/>
            </a:endParaRPr>
          </a:p>
          <a:p>
            <a:pPr marL="297815" marR="414020" indent="-285750" algn="just">
              <a:lnSpc>
                <a:spcPct val="200000"/>
              </a:lnSpc>
              <a:buClr>
                <a:srgbClr val="EFAC00"/>
              </a:buClr>
              <a:buSzPct val="79687"/>
              <a:buFont typeface="Arial" panose="020B0604020202020204" pitchFamily="34" charset="0"/>
              <a:buChar char="•"/>
              <a:tabLst>
                <a:tab pos="332740" algn="l"/>
                <a:tab pos="333375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A gear is a component within a</a:t>
            </a:r>
            <a:r>
              <a:rPr lang="en-GB" sz="2400" spc="-265" dirty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transmission  device that transmits rotational force to  another gear or</a:t>
            </a:r>
            <a:r>
              <a:rPr lang="en-GB" sz="2400" spc="-75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device,</a:t>
            </a:r>
            <a:r>
              <a:rPr lang="en-GB" sz="2400" dirty="0"/>
              <a:t> </a:t>
            </a:r>
            <a:r>
              <a:rPr lang="en-GB" sz="2400" dirty="0">
                <a:latin typeface="Times New Roman"/>
                <a:cs typeface="Times New Roman"/>
              </a:rPr>
              <a:t>Gears are used in various machines to change the speed, direction, and force of mechanical power.</a:t>
            </a:r>
          </a:p>
        </p:txBody>
      </p:sp>
      <p:pic>
        <p:nvPicPr>
          <p:cNvPr id="1026" name="Picture 2" descr="File:Animated two spur gears 1 2.gif - Wikimedia Common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40" y="3461479"/>
            <a:ext cx="4013688" cy="27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608" y="302359"/>
            <a:ext cx="1184499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smtClean="0"/>
              <a:t>1. BASED ON AXIS ORIENTATION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300" b="1" dirty="0" smtClean="0">
                <a:solidFill>
                  <a:srgbClr val="FF0000"/>
                </a:solidFill>
              </a:rPr>
              <a:t>Parallel </a:t>
            </a:r>
            <a:r>
              <a:rPr lang="en-GB" sz="2300" b="1" dirty="0">
                <a:solidFill>
                  <a:srgbClr val="FF0000"/>
                </a:solidFill>
              </a:rPr>
              <a:t>Axis Gears:</a:t>
            </a:r>
            <a:endParaRPr lang="en-GB" sz="2300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300" b="1" dirty="0"/>
              <a:t>Spur Gears:</a:t>
            </a:r>
            <a:r>
              <a:rPr lang="en-GB" sz="2300" dirty="0"/>
              <a:t> Have straight teeth parallel to the axis. They are the simplest and most common type of gear, used to transmit motion between parallel shafts.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300" b="1" dirty="0"/>
              <a:t>Helical Gears:</a:t>
            </a:r>
            <a:r>
              <a:rPr lang="en-GB" sz="2300" dirty="0"/>
              <a:t> Have teeth cut at an angle to the axis, allowing for smoother and quieter operation compared to spur gears. They also transmit motion between parallel shafts.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rgbClr val="FF0000"/>
                </a:solidFill>
              </a:rPr>
              <a:t>Intersecting Axis Gears:</a:t>
            </a:r>
            <a:endParaRPr lang="en-GB" sz="2300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300" b="1" dirty="0"/>
              <a:t>Bevel Gears:</a:t>
            </a:r>
            <a:r>
              <a:rPr lang="en-GB" sz="2300" dirty="0"/>
              <a:t> Have conical-shaped teeth and are used to transmit motion between intersecting shafts, typically at a right angle</a:t>
            </a:r>
            <a:r>
              <a:rPr lang="en-GB" sz="2300" dirty="0" smtClean="0"/>
              <a:t>.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70377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379443"/>
            <a:ext cx="112963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err="1"/>
              <a:t>Miter</a:t>
            </a:r>
            <a:r>
              <a:rPr lang="en-GB" sz="2400" b="1" dirty="0"/>
              <a:t> Gears:</a:t>
            </a:r>
            <a:r>
              <a:rPr lang="en-GB" sz="2400" dirty="0"/>
              <a:t> A special type of bevel gear where the gear ratio is 1:1, used for changing the direction of the shaft's rotation.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Non-Parallel and Non-Intersecting Axis Gears:</a:t>
            </a:r>
            <a:endParaRPr lang="en-GB" sz="2400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Worm Gears:</a:t>
            </a:r>
            <a:r>
              <a:rPr lang="en-GB" sz="2400" dirty="0"/>
              <a:t> Consist of a worm (screw) and a worm wheel. They are used for large gear reductions and can transmit motion between non-parallel and non-intersecting shafts.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Crossed Helical Gears:</a:t>
            </a:r>
            <a:r>
              <a:rPr lang="en-GB" sz="2400" dirty="0"/>
              <a:t> Similar to helical gears but used for transmitting motion between non-parallel, non-intersecting shafts.</a:t>
            </a:r>
          </a:p>
        </p:txBody>
      </p:sp>
    </p:spTree>
    <p:extLst>
      <p:ext uri="{BB962C8B-B14F-4D97-AF65-F5344CB8AC3E}">
        <p14:creationId xmlns:p14="http://schemas.microsoft.com/office/powerpoint/2010/main" val="250041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52" y="421255"/>
            <a:ext cx="120841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b="1" dirty="0" smtClean="0"/>
              <a:t>2. Based </a:t>
            </a:r>
            <a:r>
              <a:rPr lang="en-GB" sz="2200" b="1" dirty="0"/>
              <a:t>on Tooth Design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Straight Teeth:</a:t>
            </a:r>
            <a:endParaRPr lang="en-GB" sz="2200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/>
              <a:t>Spur Gears:</a:t>
            </a:r>
            <a:r>
              <a:rPr lang="en-GB" sz="2200" dirty="0"/>
              <a:t> Have straight teeth that are parallel to the axis of rotation.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/>
              <a:t>Bevel Gears:</a:t>
            </a:r>
            <a:r>
              <a:rPr lang="en-GB" sz="2200" dirty="0"/>
              <a:t> Have straight, conical teeth, used in intersecting shafts.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Angled Teeth:</a:t>
            </a:r>
            <a:endParaRPr lang="en-GB" sz="2200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/>
              <a:t>Helical Gears:</a:t>
            </a:r>
            <a:r>
              <a:rPr lang="en-GB" sz="2200" dirty="0"/>
              <a:t> Have angled teeth, which engage gradually, resulting in smoother operation.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/>
              <a:t>Spiral Bevel Gears:</a:t>
            </a:r>
            <a:r>
              <a:rPr lang="en-GB" sz="2200" dirty="0"/>
              <a:t> Have curved teeth, offering smoother operation compared to straight bevel gears.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Curved Teeth:</a:t>
            </a:r>
            <a:endParaRPr lang="en-GB" sz="2200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/>
              <a:t>Hypoid Gears:</a:t>
            </a:r>
            <a:r>
              <a:rPr lang="en-GB" sz="2200" dirty="0"/>
              <a:t> Similar to bevel gears but with hyperbolic teeth, allowing for non-intersecting shafts.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/>
              <a:t>Crown Gears:</a:t>
            </a:r>
            <a:r>
              <a:rPr lang="en-GB" sz="2200" dirty="0"/>
              <a:t> Have teeth that project at right angles to the plane of the gear, resembling a crown.</a:t>
            </a:r>
          </a:p>
        </p:txBody>
      </p:sp>
    </p:spTree>
    <p:extLst>
      <p:ext uri="{BB962C8B-B14F-4D97-AF65-F5344CB8AC3E}">
        <p14:creationId xmlns:p14="http://schemas.microsoft.com/office/powerpoint/2010/main" val="40623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54" y="454748"/>
            <a:ext cx="11835619" cy="562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3. </a:t>
            </a:r>
            <a:r>
              <a:rPr lang="en-GB" sz="2200" b="1" dirty="0"/>
              <a:t>Based on Gear Shape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Cylindrical Gears: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Spur Gears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Helical Gears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Conical Gears: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Bevel Gears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err="1"/>
              <a:t>Miter</a:t>
            </a:r>
            <a:r>
              <a:rPr lang="en-GB" sz="2200" dirty="0"/>
              <a:t> Gears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Screw Gears: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Worm Gears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</a:rPr>
              <a:t>Internal Gears: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Ring Gears: Have teeth on the inner circumference, often used in planetary gear systems.</a:t>
            </a:r>
          </a:p>
        </p:txBody>
      </p:sp>
    </p:spTree>
    <p:extLst>
      <p:ext uri="{BB962C8B-B14F-4D97-AF65-F5344CB8AC3E}">
        <p14:creationId xmlns:p14="http://schemas.microsoft.com/office/powerpoint/2010/main" val="55517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29" y="626741"/>
            <a:ext cx="11835618" cy="515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400" b="1" dirty="0"/>
              <a:t>4. Based on Application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Planetary Gears:</a:t>
            </a:r>
            <a:r>
              <a:rPr lang="en-GB" sz="2400" dirty="0"/>
              <a:t> Used in applications requiring compact size and high torque, such as automatic transmissions in vehicles.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Rack and Pinion Gears:</a:t>
            </a:r>
            <a:r>
              <a:rPr lang="en-GB" sz="2400" dirty="0"/>
              <a:t> Convert rotational motion into linear motion, commonly used in steering systems of cars.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Differential Gears:</a:t>
            </a:r>
            <a:r>
              <a:rPr lang="en-GB" sz="2400" dirty="0"/>
              <a:t> Used in the differential of a vehicle to allow different wheels to rotate at different speeds while turning.</a:t>
            </a:r>
          </a:p>
        </p:txBody>
      </p:sp>
    </p:spTree>
    <p:extLst>
      <p:ext uri="{BB962C8B-B14F-4D97-AF65-F5344CB8AC3E}">
        <p14:creationId xmlns:p14="http://schemas.microsoft.com/office/powerpoint/2010/main" val="154850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versity/en/thumb/6/60/Gearnomenclature.jpg/550px-Gearnomencl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43" y="529613"/>
            <a:ext cx="9827076" cy="56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0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489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Doctor_Strange</cp:lastModifiedBy>
  <cp:revision>212</cp:revision>
  <dcterms:created xsi:type="dcterms:W3CDTF">2024-07-27T06:12:03Z</dcterms:created>
  <dcterms:modified xsi:type="dcterms:W3CDTF">2024-09-02T10:25:08Z</dcterms:modified>
</cp:coreProperties>
</file>