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1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843BB5E-79B0-415D-80FF-A382F1229C04}" type="datetimeFigureOut">
              <a:rPr lang="en-GB" smtClean="0"/>
              <a:t>02/09/2024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445928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843BB5E-79B0-415D-80FF-A382F1229C04}" type="datetimeFigureOut">
              <a:rPr lang="en-GB" smtClean="0"/>
              <a:t>02/09/2024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3259327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843BB5E-79B0-415D-80FF-A382F1229C04}" type="datetimeFigureOut">
              <a:rPr lang="en-GB" smtClean="0"/>
              <a:t>02/09/2024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408661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843BB5E-79B0-415D-80FF-A382F1229C04}" type="datetimeFigureOut">
              <a:rPr lang="en-GB" smtClean="0"/>
              <a:t>02/09/2024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3678003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43BB5E-79B0-415D-80FF-A382F1229C04}" type="datetimeFigureOut">
              <a:rPr lang="en-GB" smtClean="0"/>
              <a:t>02/09/2024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368820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843BB5E-79B0-415D-80FF-A382F1229C04}" type="datetimeFigureOut">
              <a:rPr lang="en-GB" smtClean="0"/>
              <a:t>02/09/2024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770981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843BB5E-79B0-415D-80FF-A382F1229C04}" type="datetimeFigureOut">
              <a:rPr lang="en-GB" smtClean="0"/>
              <a:t>02/09/2024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4205189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843BB5E-79B0-415D-80FF-A382F1229C04}" type="datetimeFigureOut">
              <a:rPr lang="en-GB" smtClean="0"/>
              <a:t>02/09/2024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930761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43BB5E-79B0-415D-80FF-A382F1229C04}" type="datetimeFigureOut">
              <a:rPr lang="en-GB" smtClean="0"/>
              <a:t>02/09/2024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2318205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43BB5E-79B0-415D-80FF-A382F1229C04}" type="datetimeFigureOut">
              <a:rPr lang="en-GB" smtClean="0"/>
              <a:t>02/09/2024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80734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43BB5E-79B0-415D-80FF-A382F1229C04}" type="datetimeFigureOut">
              <a:rPr lang="en-GB" smtClean="0"/>
              <a:t>02/09/2024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09540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r="-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43BB5E-79B0-415D-80FF-A382F1229C04}" type="datetimeFigureOut">
              <a:rPr lang="en-GB" smtClean="0"/>
              <a:t>02/09/2024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9052F-3F6B-4C5B-9A75-13E8198A3116}" type="slidenum">
              <a:rPr lang="en-GB" smtClean="0"/>
              <a:t>‹#›</a:t>
            </a:fld>
            <a:endParaRPr lang="en-GB"/>
          </a:p>
        </p:txBody>
      </p:sp>
    </p:spTree>
    <p:extLst>
      <p:ext uri="{BB962C8B-B14F-4D97-AF65-F5344CB8AC3E}">
        <p14:creationId xmlns:p14="http://schemas.microsoft.com/office/powerpoint/2010/main" val="3681091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38771" y="795253"/>
            <a:ext cx="11114453" cy="1015663"/>
          </a:xfrm>
          <a:prstGeom prst="rect">
            <a:avLst/>
          </a:prstGeom>
          <a:noFill/>
        </p:spPr>
        <p:txBody>
          <a:bodyPr wrap="none" lIns="91440" tIns="45720" rIns="91440" bIns="45720">
            <a:spAutoFit/>
          </a:bodyPr>
          <a:lstStyle/>
          <a:p>
            <a:pPr algn="ctr"/>
            <a:r>
              <a:rPr lang="en-US" sz="6000" b="1" dirty="0" smtClean="0">
                <a:ln w="0"/>
                <a:solidFill>
                  <a:schemeClr val="accent2"/>
                </a:solidFill>
                <a:effectLst>
                  <a:outerShdw blurRad="38100" dist="19050" dir="2700000" algn="tl" rotWithShape="0">
                    <a:schemeClr val="dk1">
                      <a:alpha val="40000"/>
                    </a:schemeClr>
                  </a:outerShdw>
                </a:effectLst>
              </a:rPr>
              <a:t>DESIGN OF MACHINE ELEMENTS-</a:t>
            </a:r>
            <a:r>
              <a:rPr lang="en-US" sz="6000" b="1" dirty="0">
                <a:ln w="0"/>
                <a:solidFill>
                  <a:schemeClr val="accent2"/>
                </a:solidFill>
                <a:effectLst>
                  <a:outerShdw blurRad="38100" dist="19050" dir="2700000" algn="tl" rotWithShape="0">
                    <a:schemeClr val="dk1">
                      <a:alpha val="40000"/>
                    </a:schemeClr>
                  </a:outerShdw>
                </a:effectLst>
              </a:rPr>
              <a:t>I</a:t>
            </a:r>
            <a:r>
              <a:rPr lang="en-US" sz="6000" b="1" dirty="0" smtClean="0">
                <a:ln w="0"/>
                <a:solidFill>
                  <a:schemeClr val="accent2"/>
                </a:solidFill>
                <a:effectLst>
                  <a:outerShdw blurRad="38100" dist="19050" dir="2700000" algn="tl" rotWithShape="0">
                    <a:schemeClr val="dk1">
                      <a:alpha val="40000"/>
                    </a:schemeClr>
                  </a:outerShdw>
                </a:effectLst>
              </a:rPr>
              <a:t>I</a:t>
            </a:r>
            <a:endParaRPr lang="en-GB" sz="6000" b="1" dirty="0">
              <a:ln w="0"/>
              <a:solidFill>
                <a:schemeClr val="accent2"/>
              </a:solidFill>
              <a:effectLst>
                <a:outerShdw blurRad="38100" dist="19050" dir="2700000" algn="tl" rotWithShape="0">
                  <a:schemeClr val="dk1">
                    <a:alpha val="40000"/>
                  </a:schemeClr>
                </a:outerShdw>
              </a:effectLst>
            </a:endParaRPr>
          </a:p>
        </p:txBody>
      </p:sp>
      <p:sp>
        <p:nvSpPr>
          <p:cNvPr id="8" name="Rectangle 7"/>
          <p:cNvSpPr/>
          <p:nvPr/>
        </p:nvSpPr>
        <p:spPr>
          <a:xfrm>
            <a:off x="4438329" y="1810916"/>
            <a:ext cx="3315331" cy="923330"/>
          </a:xfrm>
          <a:prstGeom prst="rect">
            <a:avLst/>
          </a:prstGeom>
        </p:spPr>
        <p:txBody>
          <a:bodyPr wrap="none">
            <a:spAutoFit/>
          </a:bodyPr>
          <a:lstStyle/>
          <a:p>
            <a:pPr algn="ctr"/>
            <a:r>
              <a:rPr lang="en-US" sz="5400" dirty="0" smtClean="0">
                <a:ln w="0"/>
                <a:effectLst>
                  <a:outerShdw blurRad="38100" dist="19050" dir="2700000" algn="tl" rotWithShape="0">
                    <a:schemeClr val="dk1">
                      <a:alpha val="40000"/>
                    </a:schemeClr>
                  </a:outerShdw>
                </a:effectLst>
              </a:rPr>
              <a:t>(BME3102)</a:t>
            </a:r>
            <a:endParaRPr lang="en-GB" sz="5400" dirty="0">
              <a:ln w="0"/>
              <a:effectLst>
                <a:outerShdw blurRad="38100" dist="19050" dir="2700000" algn="tl" rotWithShape="0">
                  <a:schemeClr val="dk1">
                    <a:alpha val="40000"/>
                  </a:schemeClr>
                </a:outerShdw>
              </a:effectLst>
            </a:endParaRPr>
          </a:p>
        </p:txBody>
      </p:sp>
      <p:sp>
        <p:nvSpPr>
          <p:cNvPr id="9" name="Rectangle 8"/>
          <p:cNvSpPr/>
          <p:nvPr/>
        </p:nvSpPr>
        <p:spPr>
          <a:xfrm>
            <a:off x="4361288" y="2946659"/>
            <a:ext cx="3469412" cy="584775"/>
          </a:xfrm>
          <a:prstGeom prst="rect">
            <a:avLst/>
          </a:prstGeom>
        </p:spPr>
        <p:txBody>
          <a:bodyPr wrap="none">
            <a:spAutoFit/>
          </a:bodyPr>
          <a:lstStyle/>
          <a:p>
            <a:pPr algn="ctr"/>
            <a:r>
              <a:rPr lang="en-US" sz="3200" b="1" dirty="0" smtClean="0">
                <a:ln w="0"/>
                <a:solidFill>
                  <a:schemeClr val="accent2"/>
                </a:solidFill>
                <a:effectLst>
                  <a:outerShdw blurRad="38100" dist="19050" dir="2700000" algn="tl" rotWithShape="0">
                    <a:schemeClr val="dk1">
                      <a:alpha val="40000"/>
                    </a:schemeClr>
                  </a:outerShdw>
                </a:effectLst>
              </a:rPr>
              <a:t>Lecture </a:t>
            </a:r>
            <a:r>
              <a:rPr lang="en-US" sz="3200" b="1" dirty="0">
                <a:ln w="0"/>
                <a:solidFill>
                  <a:schemeClr val="accent2"/>
                </a:solidFill>
                <a:effectLst>
                  <a:outerShdw blurRad="38100" dist="19050" dir="2700000" algn="tl" rotWithShape="0">
                    <a:schemeClr val="dk1">
                      <a:alpha val="40000"/>
                    </a:schemeClr>
                  </a:outerShdw>
                </a:effectLst>
              </a:rPr>
              <a:t>8</a:t>
            </a:r>
            <a:r>
              <a:rPr lang="en-US" sz="3200" b="1" dirty="0" smtClean="0">
                <a:ln w="0"/>
                <a:solidFill>
                  <a:schemeClr val="accent2"/>
                </a:solidFill>
                <a:effectLst>
                  <a:outerShdw blurRad="38100" dist="19050" dir="2700000" algn="tl" rotWithShape="0">
                    <a:schemeClr val="dk1">
                      <a:alpha val="40000"/>
                    </a:schemeClr>
                  </a:outerShdw>
                </a:effectLst>
              </a:rPr>
              <a:t> </a:t>
            </a:r>
            <a:r>
              <a:rPr lang="en-US" sz="3200" b="1" dirty="0" smtClean="0">
                <a:ln w="0"/>
                <a:solidFill>
                  <a:schemeClr val="accent2"/>
                </a:solidFill>
                <a:effectLst>
                  <a:outerShdw blurRad="38100" dist="19050" dir="2700000" algn="tl" rotWithShape="0">
                    <a:schemeClr val="dk1">
                      <a:alpha val="40000"/>
                    </a:schemeClr>
                  </a:outerShdw>
                </a:effectLst>
              </a:rPr>
              <a:t>Module 1</a:t>
            </a:r>
            <a:endParaRPr lang="en-GB" sz="3200" b="1" dirty="0">
              <a:ln w="0"/>
              <a:solidFill>
                <a:schemeClr val="accent2"/>
              </a:solidFill>
              <a:effectLst>
                <a:outerShdw blurRad="38100" dist="19050" dir="2700000" algn="tl" rotWithShape="0">
                  <a:schemeClr val="dk1">
                    <a:alpha val="40000"/>
                  </a:schemeClr>
                </a:outerShdw>
              </a:effectLst>
            </a:endParaRPr>
          </a:p>
        </p:txBody>
      </p:sp>
      <p:sp>
        <p:nvSpPr>
          <p:cNvPr id="2" name="TextBox 1"/>
          <p:cNvSpPr txBox="1"/>
          <p:nvPr/>
        </p:nvSpPr>
        <p:spPr>
          <a:xfrm>
            <a:off x="9537889" y="4867421"/>
            <a:ext cx="2654111" cy="1429622"/>
          </a:xfrm>
          <a:prstGeom prst="rect">
            <a:avLst/>
          </a:prstGeom>
          <a:noFill/>
        </p:spPr>
        <p:txBody>
          <a:bodyPr wrap="square" rtlCol="0">
            <a:spAutoFit/>
          </a:bodyPr>
          <a:lstStyle/>
          <a:p>
            <a:pPr>
              <a:lnSpc>
                <a:spcPct val="150000"/>
              </a:lnSpc>
            </a:pPr>
            <a:r>
              <a:rPr lang="en-IN" sz="2000" b="1" dirty="0" smtClean="0"/>
              <a:t>By:</a:t>
            </a:r>
            <a:r>
              <a:rPr lang="en-GB" sz="2000" b="1" dirty="0" smtClean="0"/>
              <a:t>-</a:t>
            </a:r>
          </a:p>
          <a:p>
            <a:pPr>
              <a:lnSpc>
                <a:spcPct val="150000"/>
              </a:lnSpc>
            </a:pPr>
            <a:r>
              <a:rPr lang="en-IN" sz="2000" dirty="0" smtClean="0"/>
              <a:t>Dinesh Kumar</a:t>
            </a:r>
          </a:p>
          <a:p>
            <a:pPr>
              <a:lnSpc>
                <a:spcPct val="150000"/>
              </a:lnSpc>
            </a:pPr>
            <a:r>
              <a:rPr lang="en-IN" sz="2000" dirty="0" smtClean="0"/>
              <a:t>School of Engineering</a:t>
            </a:r>
          </a:p>
        </p:txBody>
      </p:sp>
    </p:spTree>
    <p:extLst>
      <p:ext uri="{BB962C8B-B14F-4D97-AF65-F5344CB8AC3E}">
        <p14:creationId xmlns:p14="http://schemas.microsoft.com/office/powerpoint/2010/main" val="69105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2258" y="775040"/>
            <a:ext cx="11999742" cy="3785652"/>
          </a:xfrm>
          <a:prstGeom prst="rect">
            <a:avLst/>
          </a:prstGeom>
        </p:spPr>
        <p:txBody>
          <a:bodyPr wrap="square">
            <a:spAutoFit/>
          </a:bodyPr>
          <a:lstStyle/>
          <a:p>
            <a:pPr algn="just">
              <a:lnSpc>
                <a:spcPct val="200000"/>
              </a:lnSpc>
            </a:pPr>
            <a:r>
              <a:rPr lang="en-GB" sz="2400" dirty="0"/>
              <a:t>(b) The gear teeth should have wear characteristics so that their life is satisfactory. </a:t>
            </a:r>
          </a:p>
          <a:p>
            <a:pPr algn="just">
              <a:lnSpc>
                <a:spcPct val="200000"/>
              </a:lnSpc>
            </a:pPr>
            <a:r>
              <a:rPr lang="en-GB" sz="2400" dirty="0"/>
              <a:t>(c) The use of space and material should be economical. </a:t>
            </a:r>
          </a:p>
          <a:p>
            <a:pPr algn="just">
              <a:lnSpc>
                <a:spcPct val="200000"/>
              </a:lnSpc>
            </a:pPr>
            <a:r>
              <a:rPr lang="en-GB" sz="2400" dirty="0"/>
              <a:t>(d) The alignment of the gears and deflections of the shafts must be considered because they effect on the performance of the gears. </a:t>
            </a:r>
          </a:p>
          <a:p>
            <a:pPr algn="just">
              <a:lnSpc>
                <a:spcPct val="200000"/>
              </a:lnSpc>
            </a:pPr>
            <a:r>
              <a:rPr lang="en-GB" sz="2400" dirty="0"/>
              <a:t>(e) The lubrication of the gears must be satisfactory</a:t>
            </a:r>
            <a:endParaRPr lang="en-GB" sz="2400" dirty="0"/>
          </a:p>
        </p:txBody>
      </p:sp>
    </p:spTree>
    <p:extLst>
      <p:ext uri="{BB962C8B-B14F-4D97-AF65-F5344CB8AC3E}">
        <p14:creationId xmlns:p14="http://schemas.microsoft.com/office/powerpoint/2010/main" val="2382012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29882" y="0"/>
            <a:ext cx="3101747" cy="461665"/>
          </a:xfrm>
          <a:prstGeom prst="rect">
            <a:avLst/>
          </a:prstGeom>
        </p:spPr>
        <p:txBody>
          <a:bodyPr wrap="none">
            <a:spAutoFit/>
          </a:bodyPr>
          <a:lstStyle/>
          <a:p>
            <a:r>
              <a:rPr lang="en-GB" sz="2400" b="1" dirty="0" smtClean="0"/>
              <a:t>TERMS USED IN GEARS</a:t>
            </a:r>
            <a:endParaRPr lang="en-GB" sz="2400" b="1" dirty="0"/>
          </a:p>
        </p:txBody>
      </p:sp>
      <p:sp>
        <p:nvSpPr>
          <p:cNvPr id="3" name="Rectangle 2"/>
          <p:cNvSpPr/>
          <p:nvPr/>
        </p:nvSpPr>
        <p:spPr>
          <a:xfrm>
            <a:off x="98115" y="461665"/>
            <a:ext cx="8666058" cy="3383106"/>
          </a:xfrm>
          <a:prstGeom prst="rect">
            <a:avLst/>
          </a:prstGeom>
        </p:spPr>
        <p:txBody>
          <a:bodyPr wrap="square">
            <a:spAutoFit/>
          </a:bodyPr>
          <a:lstStyle/>
          <a:p>
            <a:pPr marL="400050" indent="-400050" algn="just">
              <a:lnSpc>
                <a:spcPct val="200000"/>
              </a:lnSpc>
              <a:buAutoNum type="romanLcParenBoth"/>
            </a:pPr>
            <a:r>
              <a:rPr lang="en-GB" sz="2200" b="1" dirty="0" smtClean="0">
                <a:solidFill>
                  <a:srgbClr val="FF0000"/>
                </a:solidFill>
              </a:rPr>
              <a:t>Pinion</a:t>
            </a:r>
            <a:r>
              <a:rPr lang="en-GB" sz="2200" dirty="0" smtClean="0"/>
              <a:t> </a:t>
            </a:r>
            <a:r>
              <a:rPr lang="en-GB" sz="2200" dirty="0"/>
              <a:t>A pinion is the smaller of the two mating gears. </a:t>
            </a:r>
            <a:endParaRPr lang="en-GB" sz="2200" dirty="0" smtClean="0"/>
          </a:p>
          <a:p>
            <a:pPr marL="400050" indent="-400050" algn="just">
              <a:lnSpc>
                <a:spcPct val="200000"/>
              </a:lnSpc>
              <a:buAutoNum type="romanLcParenBoth"/>
            </a:pPr>
            <a:r>
              <a:rPr lang="en-GB" sz="2200" b="1" dirty="0" smtClean="0">
                <a:solidFill>
                  <a:srgbClr val="FF0000"/>
                </a:solidFill>
              </a:rPr>
              <a:t>Gear</a:t>
            </a:r>
            <a:r>
              <a:rPr lang="en-GB" sz="2200" dirty="0" smtClean="0"/>
              <a:t> </a:t>
            </a:r>
            <a:r>
              <a:rPr lang="en-GB" sz="2200" dirty="0"/>
              <a:t>A gear is the larger of the two mating gears</a:t>
            </a:r>
            <a:r>
              <a:rPr lang="en-GB" sz="2200" dirty="0" smtClean="0"/>
              <a:t>.</a:t>
            </a:r>
          </a:p>
          <a:p>
            <a:pPr marL="400050" indent="-400050" algn="just">
              <a:lnSpc>
                <a:spcPct val="200000"/>
              </a:lnSpc>
              <a:buAutoNum type="romanLcParenBoth"/>
            </a:pPr>
            <a:r>
              <a:rPr lang="en-GB" sz="2200" b="1" dirty="0" smtClean="0">
                <a:solidFill>
                  <a:srgbClr val="FF0000"/>
                </a:solidFill>
              </a:rPr>
              <a:t> Velocity Ratio (i) </a:t>
            </a:r>
          </a:p>
          <a:p>
            <a:pPr algn="just">
              <a:lnSpc>
                <a:spcPct val="200000"/>
              </a:lnSpc>
            </a:pPr>
            <a:r>
              <a:rPr lang="en-GB" sz="2200" dirty="0" smtClean="0"/>
              <a:t>Velocity </a:t>
            </a:r>
            <a:r>
              <a:rPr lang="en-GB" sz="2200" dirty="0"/>
              <a:t>ratio is the ratio of angular velocity of the driving gear to the angular velocity of the driven gear. It is also called the speed ratio. </a:t>
            </a:r>
            <a:endParaRPr lang="en-GB" sz="2200" dirty="0" smtClean="0"/>
          </a:p>
        </p:txBody>
      </p:sp>
      <p:pic>
        <p:nvPicPr>
          <p:cNvPr id="4" name="Picture 3"/>
          <p:cNvPicPr>
            <a:picLocks noChangeAspect="1"/>
          </p:cNvPicPr>
          <p:nvPr/>
        </p:nvPicPr>
        <p:blipFill>
          <a:blip r:embed="rId2"/>
          <a:stretch>
            <a:fillRect/>
          </a:stretch>
        </p:blipFill>
        <p:spPr>
          <a:xfrm>
            <a:off x="9142389" y="672681"/>
            <a:ext cx="2756390" cy="3168561"/>
          </a:xfrm>
          <a:prstGeom prst="rect">
            <a:avLst/>
          </a:prstGeom>
        </p:spPr>
      </p:pic>
      <p:sp>
        <p:nvSpPr>
          <p:cNvPr id="7" name="Rectangle 6"/>
          <p:cNvSpPr/>
          <p:nvPr/>
        </p:nvSpPr>
        <p:spPr>
          <a:xfrm>
            <a:off x="80423" y="3841242"/>
            <a:ext cx="11800664" cy="2123658"/>
          </a:xfrm>
          <a:prstGeom prst="rect">
            <a:avLst/>
          </a:prstGeom>
        </p:spPr>
        <p:txBody>
          <a:bodyPr wrap="square">
            <a:spAutoFit/>
          </a:bodyPr>
          <a:lstStyle/>
          <a:p>
            <a:pPr algn="just">
              <a:lnSpc>
                <a:spcPct val="200000"/>
              </a:lnSpc>
            </a:pPr>
            <a:r>
              <a:rPr lang="en-GB" sz="2200" b="1" dirty="0">
                <a:solidFill>
                  <a:srgbClr val="FF0000"/>
                </a:solidFill>
              </a:rPr>
              <a:t>(iv) Transmission Ratio (i’) </a:t>
            </a:r>
            <a:endParaRPr lang="en-GB" sz="2200" b="1" dirty="0" smtClean="0">
              <a:solidFill>
                <a:srgbClr val="FF0000"/>
              </a:solidFill>
            </a:endParaRPr>
          </a:p>
          <a:p>
            <a:pPr algn="just">
              <a:lnSpc>
                <a:spcPct val="200000"/>
              </a:lnSpc>
            </a:pPr>
            <a:r>
              <a:rPr lang="en-GB" sz="2200" dirty="0" smtClean="0"/>
              <a:t>The </a:t>
            </a:r>
            <a:r>
              <a:rPr lang="en-GB" sz="2200" dirty="0"/>
              <a:t>transmission ratio (i’) is the ratio of the angular speed of the first driving gear to the angular speed of the last driven gear in a gear train. </a:t>
            </a:r>
            <a:endParaRPr lang="en-GB" sz="2200" dirty="0"/>
          </a:p>
        </p:txBody>
      </p:sp>
    </p:spTree>
    <p:extLst>
      <p:ext uri="{BB962C8B-B14F-4D97-AF65-F5344CB8AC3E}">
        <p14:creationId xmlns:p14="http://schemas.microsoft.com/office/powerpoint/2010/main" val="1683701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6325" y="322619"/>
            <a:ext cx="6636167" cy="6186309"/>
          </a:xfrm>
          <a:prstGeom prst="rect">
            <a:avLst/>
          </a:prstGeom>
        </p:spPr>
        <p:txBody>
          <a:bodyPr wrap="square">
            <a:spAutoFit/>
          </a:bodyPr>
          <a:lstStyle/>
          <a:p>
            <a:pPr algn="just">
              <a:lnSpc>
                <a:spcPct val="200000"/>
              </a:lnSpc>
            </a:pPr>
            <a:r>
              <a:rPr lang="en-GB" sz="2200" b="1" dirty="0">
                <a:solidFill>
                  <a:srgbClr val="FF0000"/>
                </a:solidFill>
              </a:rPr>
              <a:t>(v) Pitch Surface </a:t>
            </a:r>
            <a:r>
              <a:rPr lang="en-GB" sz="2200" dirty="0"/>
              <a:t>The pitch surfaces of the gears are imaginary planes, cylinders or cones that roll together without slipping. </a:t>
            </a:r>
            <a:endParaRPr lang="en-GB" sz="2200" dirty="0" smtClean="0"/>
          </a:p>
          <a:p>
            <a:pPr algn="just">
              <a:lnSpc>
                <a:spcPct val="200000"/>
              </a:lnSpc>
            </a:pPr>
            <a:r>
              <a:rPr lang="en-GB" sz="2200" b="1" dirty="0" smtClean="0">
                <a:solidFill>
                  <a:srgbClr val="FF0000"/>
                </a:solidFill>
              </a:rPr>
              <a:t>(</a:t>
            </a:r>
            <a:r>
              <a:rPr lang="en-GB" sz="2200" b="1" dirty="0">
                <a:solidFill>
                  <a:srgbClr val="FF0000"/>
                </a:solidFill>
              </a:rPr>
              <a:t>vi) Pitch Circle </a:t>
            </a:r>
            <a:r>
              <a:rPr lang="en-GB" sz="2200" dirty="0"/>
              <a:t>The pitch circle is the curve of intersection of the pitch surface of revolution and the plane of rotation. It is an imaginary circle that rolls without slipping with the pitch circle of a mating gear. The pitch circles of a pair of mating gears are tangent to each other</a:t>
            </a:r>
            <a:endParaRPr lang="en-GB" sz="2200" dirty="0"/>
          </a:p>
        </p:txBody>
      </p:sp>
      <p:grpSp>
        <p:nvGrpSpPr>
          <p:cNvPr id="5" name="Group 4"/>
          <p:cNvGrpSpPr/>
          <p:nvPr/>
        </p:nvGrpSpPr>
        <p:grpSpPr>
          <a:xfrm>
            <a:off x="7101427" y="641764"/>
            <a:ext cx="5090573" cy="5548021"/>
            <a:chOff x="6926899" y="641764"/>
            <a:chExt cx="5090573" cy="5548021"/>
          </a:xfrm>
        </p:grpSpPr>
        <p:pic>
          <p:nvPicPr>
            <p:cNvPr id="3" name="Picture 2"/>
            <p:cNvPicPr>
              <a:picLocks noChangeAspect="1"/>
            </p:cNvPicPr>
            <p:nvPr/>
          </p:nvPicPr>
          <p:blipFill>
            <a:blip r:embed="rId2"/>
            <a:stretch>
              <a:fillRect/>
            </a:stretch>
          </p:blipFill>
          <p:spPr>
            <a:xfrm>
              <a:off x="6926899" y="641764"/>
              <a:ext cx="5090573" cy="5548021"/>
            </a:xfrm>
            <a:prstGeom prst="rect">
              <a:avLst/>
            </a:prstGeom>
          </p:spPr>
        </p:pic>
        <p:sp>
          <p:nvSpPr>
            <p:cNvPr id="4" name="Rectangle 3"/>
            <p:cNvSpPr/>
            <p:nvPr/>
          </p:nvSpPr>
          <p:spPr>
            <a:xfrm>
              <a:off x="8440615" y="3415774"/>
              <a:ext cx="3066757" cy="4247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 name="Rectangle 5"/>
          <p:cNvSpPr/>
          <p:nvPr/>
        </p:nvSpPr>
        <p:spPr>
          <a:xfrm>
            <a:off x="4429882" y="0"/>
            <a:ext cx="3101747" cy="461665"/>
          </a:xfrm>
          <a:prstGeom prst="rect">
            <a:avLst/>
          </a:prstGeom>
        </p:spPr>
        <p:txBody>
          <a:bodyPr wrap="none">
            <a:spAutoFit/>
          </a:bodyPr>
          <a:lstStyle/>
          <a:p>
            <a:r>
              <a:rPr lang="en-GB" sz="2400" b="1" dirty="0" smtClean="0"/>
              <a:t>TERMS USED IN GEARS</a:t>
            </a:r>
            <a:endParaRPr lang="en-GB" sz="2400" b="1" dirty="0"/>
          </a:p>
        </p:txBody>
      </p:sp>
    </p:spTree>
    <p:extLst>
      <p:ext uri="{BB962C8B-B14F-4D97-AF65-F5344CB8AC3E}">
        <p14:creationId xmlns:p14="http://schemas.microsoft.com/office/powerpoint/2010/main" val="1765859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29882" y="0"/>
            <a:ext cx="3101747" cy="461665"/>
          </a:xfrm>
          <a:prstGeom prst="rect">
            <a:avLst/>
          </a:prstGeom>
        </p:spPr>
        <p:txBody>
          <a:bodyPr wrap="none">
            <a:spAutoFit/>
          </a:bodyPr>
          <a:lstStyle/>
          <a:p>
            <a:r>
              <a:rPr lang="en-GB" sz="2400" b="1" dirty="0" smtClean="0"/>
              <a:t>TERMS USED IN GEARS</a:t>
            </a:r>
            <a:endParaRPr lang="en-GB" sz="2400" b="1" dirty="0"/>
          </a:p>
        </p:txBody>
      </p:sp>
      <p:sp>
        <p:nvSpPr>
          <p:cNvPr id="3" name="Rectangle 2"/>
          <p:cNvSpPr/>
          <p:nvPr/>
        </p:nvSpPr>
        <p:spPr>
          <a:xfrm>
            <a:off x="164121" y="461665"/>
            <a:ext cx="11905957" cy="6186309"/>
          </a:xfrm>
          <a:prstGeom prst="rect">
            <a:avLst/>
          </a:prstGeom>
        </p:spPr>
        <p:txBody>
          <a:bodyPr wrap="square">
            <a:spAutoFit/>
          </a:bodyPr>
          <a:lstStyle/>
          <a:p>
            <a:pPr algn="just">
              <a:lnSpc>
                <a:spcPct val="200000"/>
              </a:lnSpc>
            </a:pPr>
            <a:r>
              <a:rPr lang="en-GB" sz="2200" b="1" dirty="0">
                <a:solidFill>
                  <a:srgbClr val="FF0000"/>
                </a:solidFill>
              </a:rPr>
              <a:t>(vii) Pitch Circle Diameter </a:t>
            </a:r>
            <a:r>
              <a:rPr lang="en-GB" sz="2200" dirty="0"/>
              <a:t>The pitch circle diameter is the diameter of the pitch circle. The </a:t>
            </a:r>
            <a:r>
              <a:rPr lang="en-GB" sz="2200" dirty="0" smtClean="0"/>
              <a:t>size </a:t>
            </a:r>
            <a:r>
              <a:rPr lang="en-GB" sz="2200" dirty="0"/>
              <a:t>of the gear is usually </a:t>
            </a:r>
            <a:r>
              <a:rPr lang="en-GB" sz="2200" dirty="0" smtClean="0"/>
              <a:t>specified </a:t>
            </a:r>
            <a:r>
              <a:rPr lang="en-GB" sz="2200" dirty="0"/>
              <a:t>by the pitch circle diameter. It is also called pitch diameter. The pitch circle diameter is denoted by d </a:t>
            </a:r>
            <a:r>
              <a:rPr lang="en-GB" sz="2200" dirty="0" smtClean="0"/>
              <a:t>‘. </a:t>
            </a:r>
          </a:p>
          <a:p>
            <a:pPr algn="just">
              <a:lnSpc>
                <a:spcPct val="200000"/>
              </a:lnSpc>
            </a:pPr>
            <a:r>
              <a:rPr lang="en-GB" sz="2200" b="1" dirty="0" smtClean="0">
                <a:solidFill>
                  <a:srgbClr val="FF0000"/>
                </a:solidFill>
              </a:rPr>
              <a:t>(</a:t>
            </a:r>
            <a:r>
              <a:rPr lang="en-GB" sz="2200" b="1" dirty="0">
                <a:solidFill>
                  <a:srgbClr val="FF0000"/>
                </a:solidFill>
              </a:rPr>
              <a:t>viii) Pitch Point </a:t>
            </a:r>
            <a:r>
              <a:rPr lang="en-GB" sz="2200" dirty="0"/>
              <a:t>The pitch point is a point on the line of centres of two gears at which two pitch circles of mating gears are tangent to each other. </a:t>
            </a:r>
            <a:endParaRPr lang="en-GB" sz="2200" dirty="0" smtClean="0"/>
          </a:p>
          <a:p>
            <a:pPr algn="just">
              <a:lnSpc>
                <a:spcPct val="200000"/>
              </a:lnSpc>
            </a:pPr>
            <a:r>
              <a:rPr lang="en-GB" sz="2200" b="1" dirty="0" smtClean="0">
                <a:solidFill>
                  <a:srgbClr val="FF0000"/>
                </a:solidFill>
              </a:rPr>
              <a:t>(</a:t>
            </a:r>
            <a:r>
              <a:rPr lang="en-GB" sz="2200" b="1" dirty="0">
                <a:solidFill>
                  <a:srgbClr val="FF0000"/>
                </a:solidFill>
              </a:rPr>
              <a:t>ix) Top </a:t>
            </a:r>
            <a:r>
              <a:rPr lang="en-GB" sz="2200" b="1" dirty="0" smtClean="0">
                <a:solidFill>
                  <a:srgbClr val="FF0000"/>
                </a:solidFill>
              </a:rPr>
              <a:t>Land </a:t>
            </a:r>
            <a:r>
              <a:rPr lang="en-GB" sz="2200" dirty="0"/>
              <a:t>The top land is the surface of the top of the gear tooth. </a:t>
            </a:r>
            <a:endParaRPr lang="en-GB" sz="2200" dirty="0" smtClean="0"/>
          </a:p>
          <a:p>
            <a:pPr algn="just">
              <a:lnSpc>
                <a:spcPct val="200000"/>
              </a:lnSpc>
            </a:pPr>
            <a:r>
              <a:rPr lang="en-GB" sz="2200" b="1" dirty="0" smtClean="0">
                <a:solidFill>
                  <a:srgbClr val="FF0000"/>
                </a:solidFill>
              </a:rPr>
              <a:t>(</a:t>
            </a:r>
            <a:r>
              <a:rPr lang="en-GB" sz="2200" b="1" dirty="0">
                <a:solidFill>
                  <a:srgbClr val="FF0000"/>
                </a:solidFill>
              </a:rPr>
              <a:t>x) Bottom </a:t>
            </a:r>
            <a:r>
              <a:rPr lang="en-GB" sz="2200" b="1" dirty="0" smtClean="0">
                <a:solidFill>
                  <a:srgbClr val="FF0000"/>
                </a:solidFill>
              </a:rPr>
              <a:t>Land </a:t>
            </a:r>
            <a:r>
              <a:rPr lang="en-GB" sz="2200" dirty="0"/>
              <a:t>The bottom land is the surface of the gear between the </a:t>
            </a:r>
            <a:r>
              <a:rPr lang="en-GB" sz="2200" dirty="0" smtClean="0"/>
              <a:t>flanks </a:t>
            </a:r>
            <a:r>
              <a:rPr lang="en-GB" sz="2200" dirty="0"/>
              <a:t>of adjacent teeth. </a:t>
            </a:r>
            <a:endParaRPr lang="en-GB" sz="2200" dirty="0" smtClean="0"/>
          </a:p>
          <a:p>
            <a:pPr algn="just">
              <a:lnSpc>
                <a:spcPct val="200000"/>
              </a:lnSpc>
            </a:pPr>
            <a:r>
              <a:rPr lang="en-GB" sz="2200" b="1" dirty="0" smtClean="0">
                <a:solidFill>
                  <a:srgbClr val="FF0000"/>
                </a:solidFill>
              </a:rPr>
              <a:t>(</a:t>
            </a:r>
            <a:r>
              <a:rPr lang="en-GB" sz="2200" b="1" dirty="0">
                <a:solidFill>
                  <a:srgbClr val="FF0000"/>
                </a:solidFill>
              </a:rPr>
              <a:t>xi) Involute </a:t>
            </a:r>
            <a:r>
              <a:rPr lang="en-GB" sz="2200" dirty="0"/>
              <a:t>An involute is a curve traced by a point on a line as the line rolls without slipping on a circle.</a:t>
            </a:r>
          </a:p>
        </p:txBody>
      </p:sp>
    </p:spTree>
    <p:extLst>
      <p:ext uri="{BB962C8B-B14F-4D97-AF65-F5344CB8AC3E}">
        <p14:creationId xmlns:p14="http://schemas.microsoft.com/office/powerpoint/2010/main" val="679885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29882" y="0"/>
            <a:ext cx="3101747" cy="461665"/>
          </a:xfrm>
          <a:prstGeom prst="rect">
            <a:avLst/>
          </a:prstGeom>
        </p:spPr>
        <p:txBody>
          <a:bodyPr wrap="none">
            <a:spAutoFit/>
          </a:bodyPr>
          <a:lstStyle/>
          <a:p>
            <a:r>
              <a:rPr lang="en-GB" sz="2400" b="1" dirty="0" smtClean="0"/>
              <a:t>TERMS USED IN GEARS</a:t>
            </a:r>
            <a:endParaRPr lang="en-GB" sz="2400" b="1" dirty="0"/>
          </a:p>
        </p:txBody>
      </p:sp>
      <p:sp>
        <p:nvSpPr>
          <p:cNvPr id="3" name="Rectangle 2"/>
          <p:cNvSpPr/>
          <p:nvPr/>
        </p:nvSpPr>
        <p:spPr>
          <a:xfrm>
            <a:off x="69979" y="686748"/>
            <a:ext cx="11821551" cy="5170646"/>
          </a:xfrm>
          <a:prstGeom prst="rect">
            <a:avLst/>
          </a:prstGeom>
        </p:spPr>
        <p:txBody>
          <a:bodyPr wrap="square">
            <a:spAutoFit/>
          </a:bodyPr>
          <a:lstStyle/>
          <a:p>
            <a:pPr algn="just">
              <a:lnSpc>
                <a:spcPct val="150000"/>
              </a:lnSpc>
            </a:pPr>
            <a:r>
              <a:rPr lang="en-GB" sz="2200" b="1" dirty="0">
                <a:solidFill>
                  <a:srgbClr val="FF0000"/>
                </a:solidFill>
              </a:rPr>
              <a:t>(xii) Base Circle </a:t>
            </a:r>
            <a:r>
              <a:rPr lang="en-GB" sz="2200" dirty="0"/>
              <a:t>The base circle is an imaginary circle from which the involute curve of the tooth </a:t>
            </a:r>
            <a:r>
              <a:rPr lang="en-GB" sz="2200" dirty="0" smtClean="0"/>
              <a:t>profile </a:t>
            </a:r>
            <a:r>
              <a:rPr lang="en-GB" sz="2200" dirty="0"/>
              <a:t>is generated. The base circles of two mating gears are tangent to the pressure line. </a:t>
            </a:r>
            <a:endParaRPr lang="en-GB" sz="2200" dirty="0" smtClean="0"/>
          </a:p>
          <a:p>
            <a:pPr algn="just">
              <a:lnSpc>
                <a:spcPct val="150000"/>
              </a:lnSpc>
            </a:pPr>
            <a:r>
              <a:rPr lang="en-GB" sz="2200" b="1" dirty="0" smtClean="0">
                <a:solidFill>
                  <a:srgbClr val="FF0000"/>
                </a:solidFill>
              </a:rPr>
              <a:t>(</a:t>
            </a:r>
            <a:r>
              <a:rPr lang="en-GB" sz="2200" b="1" dirty="0">
                <a:solidFill>
                  <a:srgbClr val="FF0000"/>
                </a:solidFill>
              </a:rPr>
              <a:t>xiii) Addendum Circle </a:t>
            </a:r>
            <a:r>
              <a:rPr lang="en-GB" sz="2200" dirty="0"/>
              <a:t>The addendum circle is an imaginary circle that borders the tops of gear teeth in the cross section. </a:t>
            </a:r>
            <a:endParaRPr lang="en-GB" sz="2200" dirty="0" smtClean="0"/>
          </a:p>
          <a:p>
            <a:pPr algn="just">
              <a:lnSpc>
                <a:spcPct val="150000"/>
              </a:lnSpc>
            </a:pPr>
            <a:r>
              <a:rPr lang="en-GB" sz="2200" b="1" dirty="0" smtClean="0">
                <a:solidFill>
                  <a:srgbClr val="FF0000"/>
                </a:solidFill>
              </a:rPr>
              <a:t>(</a:t>
            </a:r>
            <a:r>
              <a:rPr lang="en-GB" sz="2200" b="1" dirty="0">
                <a:solidFill>
                  <a:srgbClr val="FF0000"/>
                </a:solidFill>
              </a:rPr>
              <a:t>xiv) Addendum (h</a:t>
            </a:r>
            <a:r>
              <a:rPr lang="en-GB" sz="2200" b="1" baseline="-25000" dirty="0">
                <a:solidFill>
                  <a:srgbClr val="FF0000"/>
                </a:solidFill>
              </a:rPr>
              <a:t>a</a:t>
            </a:r>
            <a:r>
              <a:rPr lang="en-GB" sz="2200" b="1" dirty="0">
                <a:solidFill>
                  <a:srgbClr val="FF0000"/>
                </a:solidFill>
              </a:rPr>
              <a:t>) </a:t>
            </a:r>
            <a:r>
              <a:rPr lang="en-GB" sz="2200" dirty="0"/>
              <a:t>The addendum (h</a:t>
            </a:r>
            <a:r>
              <a:rPr lang="en-GB" sz="2200" baseline="-25000" dirty="0"/>
              <a:t>a</a:t>
            </a:r>
            <a:r>
              <a:rPr lang="en-GB" sz="2200" dirty="0"/>
              <a:t>) is the radial distance between the pitch and the addendum circles. Addendum indicates the height of the tooth above the pitch circle. </a:t>
            </a:r>
            <a:endParaRPr lang="en-GB" sz="2200" dirty="0" smtClean="0"/>
          </a:p>
          <a:p>
            <a:pPr algn="just">
              <a:lnSpc>
                <a:spcPct val="150000"/>
              </a:lnSpc>
            </a:pPr>
            <a:r>
              <a:rPr lang="en-GB" sz="2200" b="1" dirty="0" smtClean="0">
                <a:solidFill>
                  <a:srgbClr val="FF0000"/>
                </a:solidFill>
              </a:rPr>
              <a:t>(</a:t>
            </a:r>
            <a:r>
              <a:rPr lang="en-GB" sz="2200" b="1" dirty="0">
                <a:solidFill>
                  <a:srgbClr val="FF0000"/>
                </a:solidFill>
              </a:rPr>
              <a:t>xv) Dedendum Circle </a:t>
            </a:r>
            <a:r>
              <a:rPr lang="en-GB" sz="2200" dirty="0"/>
              <a:t>The </a:t>
            </a:r>
            <a:r>
              <a:rPr lang="en-GB" sz="2200" dirty="0" smtClean="0"/>
              <a:t>Dedendum </a:t>
            </a:r>
            <a:r>
              <a:rPr lang="en-GB" sz="2200" dirty="0"/>
              <a:t>circle is an imaginary circle that borders the bottom of spaces between teeth in the cross section. It is also called root circle. </a:t>
            </a:r>
            <a:endParaRPr lang="en-GB" sz="2200" dirty="0" smtClean="0"/>
          </a:p>
          <a:p>
            <a:pPr algn="just">
              <a:lnSpc>
                <a:spcPct val="150000"/>
              </a:lnSpc>
            </a:pPr>
            <a:r>
              <a:rPr lang="en-GB" sz="2200" b="1" dirty="0" smtClean="0">
                <a:solidFill>
                  <a:srgbClr val="FF0000"/>
                </a:solidFill>
              </a:rPr>
              <a:t>(</a:t>
            </a:r>
            <a:r>
              <a:rPr lang="en-GB" sz="2200" b="1" dirty="0">
                <a:solidFill>
                  <a:srgbClr val="FF0000"/>
                </a:solidFill>
              </a:rPr>
              <a:t>xvi) Dedendum (h</a:t>
            </a:r>
            <a:r>
              <a:rPr lang="en-GB" sz="2200" b="1" baseline="-25000" dirty="0">
                <a:solidFill>
                  <a:srgbClr val="FF0000"/>
                </a:solidFill>
              </a:rPr>
              <a:t>f</a:t>
            </a:r>
            <a:r>
              <a:rPr lang="en-GB" sz="2200" b="1" dirty="0">
                <a:solidFill>
                  <a:srgbClr val="FF0000"/>
                </a:solidFill>
              </a:rPr>
              <a:t>) </a:t>
            </a:r>
            <a:r>
              <a:rPr lang="en-GB" sz="2200" dirty="0"/>
              <a:t>The </a:t>
            </a:r>
            <a:r>
              <a:rPr lang="en-GB" sz="2200" dirty="0" smtClean="0"/>
              <a:t>Dedendum </a:t>
            </a:r>
            <a:r>
              <a:rPr lang="en-GB" sz="2200" dirty="0"/>
              <a:t>(</a:t>
            </a:r>
            <a:r>
              <a:rPr lang="en-GB" sz="2200" dirty="0" smtClean="0"/>
              <a:t>h</a:t>
            </a:r>
            <a:r>
              <a:rPr lang="en-GB" sz="2200" baseline="-25000" dirty="0" smtClean="0"/>
              <a:t>f</a:t>
            </a:r>
            <a:r>
              <a:rPr lang="en-GB" sz="2200" dirty="0" smtClean="0"/>
              <a:t>) </a:t>
            </a:r>
            <a:r>
              <a:rPr lang="en-GB" sz="2200" dirty="0"/>
              <a:t>is the radial distance between pitch and the </a:t>
            </a:r>
            <a:r>
              <a:rPr lang="en-GB" sz="2200" dirty="0" smtClean="0"/>
              <a:t>Dedendum </a:t>
            </a:r>
            <a:r>
              <a:rPr lang="en-GB" sz="2200" dirty="0"/>
              <a:t>circles. The </a:t>
            </a:r>
            <a:r>
              <a:rPr lang="en-GB" sz="2200" dirty="0" smtClean="0"/>
              <a:t>Dedendum </a:t>
            </a:r>
            <a:r>
              <a:rPr lang="en-GB" sz="2200" dirty="0"/>
              <a:t>indicates the depth of the tooth below the pitch circle.</a:t>
            </a:r>
          </a:p>
        </p:txBody>
      </p:sp>
    </p:spTree>
    <p:extLst>
      <p:ext uri="{BB962C8B-B14F-4D97-AF65-F5344CB8AC3E}">
        <p14:creationId xmlns:p14="http://schemas.microsoft.com/office/powerpoint/2010/main" val="2369909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29785" y="0"/>
            <a:ext cx="4967194" cy="461665"/>
          </a:xfrm>
          <a:prstGeom prst="rect">
            <a:avLst/>
          </a:prstGeom>
        </p:spPr>
        <p:txBody>
          <a:bodyPr wrap="none">
            <a:spAutoFit/>
          </a:bodyPr>
          <a:lstStyle/>
          <a:p>
            <a:r>
              <a:rPr lang="en-GB" sz="2400" b="1" dirty="0"/>
              <a:t>STANDARD SYSTEMS OF GEAR TOOTH</a:t>
            </a:r>
          </a:p>
        </p:txBody>
      </p:sp>
      <p:sp>
        <p:nvSpPr>
          <p:cNvPr id="3" name="Rectangle 2"/>
          <p:cNvSpPr/>
          <p:nvPr/>
        </p:nvSpPr>
        <p:spPr>
          <a:xfrm>
            <a:off x="164123" y="461665"/>
            <a:ext cx="11765280" cy="2631490"/>
          </a:xfrm>
          <a:prstGeom prst="rect">
            <a:avLst/>
          </a:prstGeom>
        </p:spPr>
        <p:txBody>
          <a:bodyPr wrap="square">
            <a:spAutoFit/>
          </a:bodyPr>
          <a:lstStyle/>
          <a:p>
            <a:pPr algn="just">
              <a:lnSpc>
                <a:spcPct val="150000"/>
              </a:lnSpc>
            </a:pPr>
            <a:r>
              <a:rPr lang="en-GB" sz="2200" dirty="0"/>
              <a:t>There are three standard systems for the shape of gear teeth. </a:t>
            </a:r>
            <a:endParaRPr lang="en-GB" sz="2200" dirty="0" smtClean="0"/>
          </a:p>
          <a:p>
            <a:pPr algn="just">
              <a:lnSpc>
                <a:spcPct val="150000"/>
              </a:lnSpc>
            </a:pPr>
            <a:r>
              <a:rPr lang="en-GB" sz="2200" dirty="0" smtClean="0"/>
              <a:t>They </a:t>
            </a:r>
            <a:r>
              <a:rPr lang="en-GB" sz="2200" dirty="0"/>
              <a:t>are as follows: </a:t>
            </a:r>
            <a:endParaRPr lang="en-GB" sz="2200" dirty="0" smtClean="0"/>
          </a:p>
          <a:p>
            <a:pPr marL="514350" indent="-514350" algn="just">
              <a:lnSpc>
                <a:spcPct val="150000"/>
              </a:lnSpc>
              <a:buAutoNum type="romanLcParenBoth"/>
            </a:pPr>
            <a:r>
              <a:rPr lang="en-GB" sz="2200" dirty="0" smtClean="0"/>
              <a:t>14.5</a:t>
            </a:r>
            <a:r>
              <a:rPr lang="en-GB" sz="2200" dirty="0"/>
              <a:t>° full depth involute system </a:t>
            </a:r>
            <a:endParaRPr lang="en-GB" sz="2200" dirty="0" smtClean="0"/>
          </a:p>
          <a:p>
            <a:pPr marL="514350" indent="-514350" algn="just">
              <a:lnSpc>
                <a:spcPct val="150000"/>
              </a:lnSpc>
              <a:buAutoNum type="romanLcParenBoth"/>
            </a:pPr>
            <a:r>
              <a:rPr lang="en-GB" sz="2200" dirty="0" smtClean="0"/>
              <a:t>20</a:t>
            </a:r>
            <a:r>
              <a:rPr lang="en-GB" sz="2200" dirty="0"/>
              <a:t>° full depth involute systems </a:t>
            </a:r>
            <a:endParaRPr lang="en-GB" sz="2200" dirty="0" smtClean="0"/>
          </a:p>
          <a:p>
            <a:pPr marL="514350" indent="-514350" algn="just">
              <a:lnSpc>
                <a:spcPct val="150000"/>
              </a:lnSpc>
              <a:buAutoNum type="romanLcParenBoth"/>
            </a:pPr>
            <a:r>
              <a:rPr lang="en-GB" sz="2200" dirty="0" smtClean="0"/>
              <a:t>20</a:t>
            </a:r>
            <a:r>
              <a:rPr lang="en-GB" sz="2200" dirty="0"/>
              <a:t>° stub involute system</a:t>
            </a:r>
          </a:p>
        </p:txBody>
      </p:sp>
      <p:pic>
        <p:nvPicPr>
          <p:cNvPr id="4" name="Picture 3"/>
          <p:cNvPicPr>
            <a:picLocks noChangeAspect="1"/>
          </p:cNvPicPr>
          <p:nvPr/>
        </p:nvPicPr>
        <p:blipFill rotWithShape="1">
          <a:blip r:embed="rId2"/>
          <a:srcRect b="67262"/>
          <a:stretch/>
        </p:blipFill>
        <p:spPr>
          <a:xfrm>
            <a:off x="6874428" y="677977"/>
            <a:ext cx="5054975" cy="2198866"/>
          </a:xfrm>
          <a:prstGeom prst="rect">
            <a:avLst/>
          </a:prstGeom>
        </p:spPr>
      </p:pic>
      <p:pic>
        <p:nvPicPr>
          <p:cNvPr id="5" name="Picture 4"/>
          <p:cNvPicPr>
            <a:picLocks noChangeAspect="1"/>
          </p:cNvPicPr>
          <p:nvPr/>
        </p:nvPicPr>
        <p:blipFill rotWithShape="1">
          <a:blip r:embed="rId2"/>
          <a:srcRect t="32119" b="31345"/>
          <a:stretch/>
        </p:blipFill>
        <p:spPr>
          <a:xfrm>
            <a:off x="587985" y="3445256"/>
            <a:ext cx="5100236" cy="2475914"/>
          </a:xfrm>
          <a:prstGeom prst="rect">
            <a:avLst/>
          </a:prstGeom>
        </p:spPr>
      </p:pic>
      <p:pic>
        <p:nvPicPr>
          <p:cNvPr id="6" name="Picture 5"/>
          <p:cNvPicPr>
            <a:picLocks noChangeAspect="1"/>
          </p:cNvPicPr>
          <p:nvPr/>
        </p:nvPicPr>
        <p:blipFill rotWithShape="1">
          <a:blip r:embed="rId2"/>
          <a:srcRect t="68655"/>
          <a:stretch/>
        </p:blipFill>
        <p:spPr>
          <a:xfrm>
            <a:off x="5688221" y="3347225"/>
            <a:ext cx="5947021" cy="2476800"/>
          </a:xfrm>
          <a:prstGeom prst="rect">
            <a:avLst/>
          </a:prstGeom>
        </p:spPr>
      </p:pic>
    </p:spTree>
    <p:extLst>
      <p:ext uri="{BB962C8B-B14F-4D97-AF65-F5344CB8AC3E}">
        <p14:creationId xmlns:p14="http://schemas.microsoft.com/office/powerpoint/2010/main" val="1735526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394" y="507667"/>
            <a:ext cx="11666806" cy="1107996"/>
          </a:xfrm>
          <a:prstGeom prst="rect">
            <a:avLst/>
          </a:prstGeom>
        </p:spPr>
        <p:txBody>
          <a:bodyPr wrap="square">
            <a:spAutoFit/>
          </a:bodyPr>
          <a:lstStyle/>
          <a:p>
            <a:pPr algn="just">
              <a:lnSpc>
                <a:spcPct val="150000"/>
              </a:lnSpc>
            </a:pPr>
            <a:r>
              <a:rPr lang="en-GB" sz="2200" b="1" dirty="0">
                <a:solidFill>
                  <a:srgbClr val="FF0000"/>
                </a:solidFill>
              </a:rPr>
              <a:t>Circular pitch. </a:t>
            </a:r>
            <a:r>
              <a:rPr lang="en-GB" sz="2200" dirty="0"/>
              <a:t>It is the distance measured on the circumference of the pitch circle from a point of one tooth to the corresponding point on the next tooth. It is usually denoted by p</a:t>
            </a:r>
            <a:r>
              <a:rPr lang="en-GB" sz="2200" baseline="-25000" dirty="0"/>
              <a:t>c</a:t>
            </a:r>
            <a:r>
              <a:rPr lang="en-GB" sz="2200" dirty="0"/>
              <a:t> . Mathematically,</a:t>
            </a:r>
          </a:p>
        </p:txBody>
      </p:sp>
      <p:pic>
        <p:nvPicPr>
          <p:cNvPr id="3" name="Picture 2"/>
          <p:cNvPicPr>
            <a:picLocks noChangeAspect="1"/>
          </p:cNvPicPr>
          <p:nvPr/>
        </p:nvPicPr>
        <p:blipFill rotWithShape="1">
          <a:blip r:embed="rId2"/>
          <a:srcRect t="4809"/>
          <a:stretch/>
        </p:blipFill>
        <p:spPr>
          <a:xfrm>
            <a:off x="2244088" y="1828799"/>
            <a:ext cx="7254851" cy="1125415"/>
          </a:xfrm>
          <a:prstGeom prst="rect">
            <a:avLst/>
          </a:prstGeom>
        </p:spPr>
      </p:pic>
      <p:sp>
        <p:nvSpPr>
          <p:cNvPr id="4" name="Rectangle 3"/>
          <p:cNvSpPr/>
          <p:nvPr/>
        </p:nvSpPr>
        <p:spPr>
          <a:xfrm>
            <a:off x="220394" y="3403434"/>
            <a:ext cx="11666806" cy="1107996"/>
          </a:xfrm>
          <a:prstGeom prst="rect">
            <a:avLst/>
          </a:prstGeom>
        </p:spPr>
        <p:txBody>
          <a:bodyPr wrap="square">
            <a:spAutoFit/>
          </a:bodyPr>
          <a:lstStyle/>
          <a:p>
            <a:pPr algn="just">
              <a:lnSpc>
                <a:spcPct val="150000"/>
              </a:lnSpc>
            </a:pPr>
            <a:r>
              <a:rPr lang="en-GB" sz="2200" b="1" dirty="0" smtClean="0">
                <a:solidFill>
                  <a:srgbClr val="FF0000"/>
                </a:solidFill>
              </a:rPr>
              <a:t>NOTE: </a:t>
            </a:r>
            <a:r>
              <a:rPr lang="en-GB" sz="2200" dirty="0"/>
              <a:t>If D1 and D2 are the diameters of the two meshing gears having the teeth T1 and T2 respectively; then for them to mesh correctly,</a:t>
            </a:r>
          </a:p>
        </p:txBody>
      </p:sp>
      <p:pic>
        <p:nvPicPr>
          <p:cNvPr id="5" name="Picture 4"/>
          <p:cNvPicPr>
            <a:picLocks noChangeAspect="1"/>
          </p:cNvPicPr>
          <p:nvPr/>
        </p:nvPicPr>
        <p:blipFill>
          <a:blip r:embed="rId3"/>
          <a:stretch>
            <a:fillRect/>
          </a:stretch>
        </p:blipFill>
        <p:spPr>
          <a:xfrm>
            <a:off x="3501180" y="4741985"/>
            <a:ext cx="4869538" cy="1278987"/>
          </a:xfrm>
          <a:prstGeom prst="rect">
            <a:avLst/>
          </a:prstGeom>
        </p:spPr>
      </p:pic>
    </p:spTree>
    <p:extLst>
      <p:ext uri="{BB962C8B-B14F-4D97-AF65-F5344CB8AC3E}">
        <p14:creationId xmlns:p14="http://schemas.microsoft.com/office/powerpoint/2010/main" val="757676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1860" y="0"/>
            <a:ext cx="11282288" cy="461665"/>
          </a:xfrm>
          <a:prstGeom prst="rect">
            <a:avLst/>
          </a:prstGeom>
        </p:spPr>
        <p:txBody>
          <a:bodyPr wrap="square">
            <a:spAutoFit/>
          </a:bodyPr>
          <a:lstStyle/>
          <a:p>
            <a:pPr algn="just"/>
            <a:r>
              <a:rPr lang="en-GB" sz="2400" b="1" dirty="0" smtClean="0"/>
              <a:t>MINIMUM NUMBER OF TEETH ON THE PINION IN ORDER TO AVOID INTERFERENCE</a:t>
            </a:r>
            <a:endParaRPr lang="en-GB" sz="2400" b="1" dirty="0"/>
          </a:p>
        </p:txBody>
      </p:sp>
      <p:pic>
        <p:nvPicPr>
          <p:cNvPr id="3" name="Picture 2"/>
          <p:cNvPicPr>
            <a:picLocks noChangeAspect="1"/>
          </p:cNvPicPr>
          <p:nvPr/>
        </p:nvPicPr>
        <p:blipFill>
          <a:blip r:embed="rId2">
            <a:grayscl/>
          </a:blip>
          <a:stretch>
            <a:fillRect/>
          </a:stretch>
        </p:blipFill>
        <p:spPr>
          <a:xfrm>
            <a:off x="965689" y="672538"/>
            <a:ext cx="10401300" cy="2333625"/>
          </a:xfrm>
          <a:prstGeom prst="rect">
            <a:avLst/>
          </a:prstGeom>
        </p:spPr>
      </p:pic>
    </p:spTree>
    <p:extLst>
      <p:ext uri="{BB962C8B-B14F-4D97-AF65-F5344CB8AC3E}">
        <p14:creationId xmlns:p14="http://schemas.microsoft.com/office/powerpoint/2010/main" val="1292918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8189" y="231842"/>
            <a:ext cx="11863755" cy="6370975"/>
          </a:xfrm>
          <a:prstGeom prst="rect">
            <a:avLst/>
          </a:prstGeom>
        </p:spPr>
        <p:txBody>
          <a:bodyPr wrap="square">
            <a:spAutoFit/>
          </a:bodyPr>
          <a:lstStyle/>
          <a:p>
            <a:pPr algn="just">
              <a:lnSpc>
                <a:spcPct val="150000"/>
              </a:lnSpc>
            </a:pPr>
            <a:r>
              <a:rPr lang="en-GB" sz="2400" b="1" dirty="0">
                <a:solidFill>
                  <a:srgbClr val="FF0000"/>
                </a:solidFill>
              </a:rPr>
              <a:t>Design Considerations for a Gear Drive In the design of a gear drive, the following data is usually given : </a:t>
            </a:r>
            <a:endParaRPr lang="en-GB" sz="2400" b="1" dirty="0" smtClean="0">
              <a:solidFill>
                <a:srgbClr val="FF0000"/>
              </a:solidFill>
            </a:endParaRPr>
          </a:p>
          <a:p>
            <a:pPr marL="457200" indent="-457200" algn="just">
              <a:lnSpc>
                <a:spcPct val="200000"/>
              </a:lnSpc>
              <a:buAutoNum type="arabicPeriod"/>
            </a:pPr>
            <a:r>
              <a:rPr lang="en-GB" sz="2400" dirty="0" smtClean="0"/>
              <a:t>The </a:t>
            </a:r>
            <a:r>
              <a:rPr lang="en-GB" sz="2400" dirty="0"/>
              <a:t>power to be transmitted. </a:t>
            </a:r>
            <a:endParaRPr lang="en-GB" sz="2400" dirty="0" smtClean="0"/>
          </a:p>
          <a:p>
            <a:pPr marL="457200" indent="-457200" algn="just">
              <a:lnSpc>
                <a:spcPct val="200000"/>
              </a:lnSpc>
              <a:buAutoNum type="arabicPeriod"/>
            </a:pPr>
            <a:r>
              <a:rPr lang="en-GB" sz="2400" dirty="0" smtClean="0"/>
              <a:t>The </a:t>
            </a:r>
            <a:r>
              <a:rPr lang="en-GB" sz="2400" dirty="0"/>
              <a:t>speed of the driving gear, </a:t>
            </a:r>
            <a:endParaRPr lang="en-GB" sz="2400" dirty="0" smtClean="0"/>
          </a:p>
          <a:p>
            <a:pPr marL="457200" indent="-457200" algn="just">
              <a:lnSpc>
                <a:spcPct val="200000"/>
              </a:lnSpc>
              <a:buAutoNum type="arabicPeriod"/>
            </a:pPr>
            <a:r>
              <a:rPr lang="en-GB" sz="2400" dirty="0" smtClean="0"/>
              <a:t>The </a:t>
            </a:r>
            <a:r>
              <a:rPr lang="en-GB" sz="2400" dirty="0"/>
              <a:t>speed of the driven gear or the velocity ratio, and </a:t>
            </a:r>
            <a:endParaRPr lang="en-GB" sz="2400" dirty="0" smtClean="0"/>
          </a:p>
          <a:p>
            <a:pPr marL="457200" indent="-457200" algn="just">
              <a:lnSpc>
                <a:spcPct val="200000"/>
              </a:lnSpc>
              <a:buAutoNum type="arabicPeriod"/>
            </a:pPr>
            <a:r>
              <a:rPr lang="en-GB" sz="2400" dirty="0" smtClean="0"/>
              <a:t>The </a:t>
            </a:r>
            <a:r>
              <a:rPr lang="en-GB" sz="2400" dirty="0"/>
              <a:t>centre </a:t>
            </a:r>
            <a:r>
              <a:rPr lang="en-GB" sz="2400" dirty="0" smtClean="0"/>
              <a:t>distance.</a:t>
            </a:r>
          </a:p>
          <a:p>
            <a:pPr algn="just">
              <a:lnSpc>
                <a:spcPct val="200000"/>
              </a:lnSpc>
            </a:pPr>
            <a:r>
              <a:rPr lang="en-GB" sz="2400" dirty="0" smtClean="0"/>
              <a:t>The </a:t>
            </a:r>
            <a:r>
              <a:rPr lang="en-GB" sz="2400" dirty="0"/>
              <a:t>following requirements must be met in the design of a gear drive : </a:t>
            </a:r>
            <a:endParaRPr lang="en-GB" sz="2400" dirty="0" smtClean="0"/>
          </a:p>
          <a:p>
            <a:pPr algn="just">
              <a:lnSpc>
                <a:spcPct val="200000"/>
              </a:lnSpc>
            </a:pPr>
            <a:r>
              <a:rPr lang="en-GB" sz="2400" dirty="0" smtClean="0"/>
              <a:t>(</a:t>
            </a:r>
            <a:r>
              <a:rPr lang="en-GB" sz="2400" dirty="0"/>
              <a:t>a) The gear teeth should have sufficient strength so that they will not fail under static loading or dynamic loading during normal running conditions. </a:t>
            </a:r>
            <a:endParaRPr lang="en-GB" sz="2400" dirty="0" smtClean="0"/>
          </a:p>
        </p:txBody>
      </p:sp>
    </p:spTree>
    <p:extLst>
      <p:ext uri="{BB962C8B-B14F-4D97-AF65-F5344CB8AC3E}">
        <p14:creationId xmlns:p14="http://schemas.microsoft.com/office/powerpoint/2010/main" val="3375914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383</TotalTime>
  <Words>805</Words>
  <Application>Microsoft Office PowerPoint</Application>
  <PresentationFormat>Widescreen</PresentationFormat>
  <Paragraphs>48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Doctor_Strange</dc:creator>
  <cp:lastModifiedBy>Doctor_Strange</cp:lastModifiedBy>
  <cp:revision>250</cp:revision>
  <dcterms:created xsi:type="dcterms:W3CDTF">2024-07-27T06:12:03Z</dcterms:created>
  <dcterms:modified xsi:type="dcterms:W3CDTF">2024-09-02T11:00:32Z</dcterms:modified>
</cp:coreProperties>
</file>