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92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32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00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82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98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8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7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20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3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4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3BB5E-79B0-415D-80FF-A382F1229C04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09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8771" y="795253"/>
            <a:ext cx="111144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DESIGN OF MACHINE ELEMENTS-</a:t>
            </a:r>
            <a:r>
              <a:rPr lang="en-US" sz="60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6000" b="1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endParaRPr lang="en-GB" sz="6000" b="1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38329" y="1810916"/>
            <a:ext cx="3315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(BME3102)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1288" y="2946659"/>
            <a:ext cx="3469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Lecture </a:t>
            </a:r>
            <a:r>
              <a:rPr lang="en-US" sz="32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en-US" sz="3200" b="1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Module 1</a:t>
            </a:r>
            <a:endParaRPr lang="en-GB" sz="3200" b="1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37889" y="4867421"/>
            <a:ext cx="2654111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 smtClean="0"/>
              <a:t>By:</a:t>
            </a:r>
            <a:r>
              <a:rPr lang="en-GB" sz="2000" b="1" dirty="0" smtClean="0"/>
              <a:t>-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Dinesh Kumar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School of Engineering</a:t>
            </a:r>
          </a:p>
        </p:txBody>
      </p:sp>
    </p:spTree>
    <p:extLst>
      <p:ext uri="{BB962C8B-B14F-4D97-AF65-F5344CB8AC3E}">
        <p14:creationId xmlns:p14="http://schemas.microsoft.com/office/powerpoint/2010/main" val="69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0505" y="499402"/>
                <a:ext cx="5472332" cy="929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sz="2400" b="0" i="1" baseline="-2500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IN" sz="24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05" y="499402"/>
                <a:ext cx="5472332" cy="9296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224"/>
          <a:stretch/>
        </p:blipFill>
        <p:spPr>
          <a:xfrm>
            <a:off x="1211507" y="1814732"/>
            <a:ext cx="5090820" cy="24325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8118" y="5125261"/>
            <a:ext cx="8201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In the above equation, </a:t>
            </a:r>
            <a:r>
              <a:rPr lang="en-GB" sz="2800" i="1" dirty="0"/>
              <a:t>Y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FF0000"/>
                </a:solidFill>
              </a:rPr>
              <a:t>is called the </a:t>
            </a:r>
            <a:r>
              <a:rPr lang="en-GB" sz="2800" i="1" dirty="0"/>
              <a:t>Lewis form factor.</a:t>
            </a:r>
          </a:p>
        </p:txBody>
      </p:sp>
    </p:spTree>
    <p:extLst>
      <p:ext uri="{BB962C8B-B14F-4D97-AF65-F5344CB8AC3E}">
        <p14:creationId xmlns:p14="http://schemas.microsoft.com/office/powerpoint/2010/main" val="39853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325" y="449218"/>
            <a:ext cx="11737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/>
              <a:t>Therefore, the beam strength (S</a:t>
            </a:r>
            <a:r>
              <a:rPr lang="en-GB" sz="2400" baseline="-25000" dirty="0"/>
              <a:t>b</a:t>
            </a:r>
            <a:r>
              <a:rPr lang="en-GB" sz="2400" dirty="0"/>
              <a:t>) is the maximum value of the tangential force that the tooth can transmit without bending failure. Replacing (P</a:t>
            </a:r>
            <a:r>
              <a:rPr lang="en-GB" sz="2400" baseline="-25000" dirty="0"/>
              <a:t>t</a:t>
            </a:r>
            <a:r>
              <a:rPr lang="en-GB" sz="2400" dirty="0"/>
              <a:t> ) by (S</a:t>
            </a:r>
            <a:r>
              <a:rPr lang="en-GB" sz="2400" baseline="-25000" dirty="0"/>
              <a:t>b</a:t>
            </a:r>
            <a:r>
              <a:rPr lang="en-GB" sz="2400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947" y="1961783"/>
            <a:ext cx="1933575" cy="5429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156" y="2683046"/>
            <a:ext cx="7170934" cy="121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6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7423" y="0"/>
            <a:ext cx="225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/>
              <a:t>GEAR PROFILES</a:t>
            </a: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59435" y="461665"/>
            <a:ext cx="72683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 b="1" dirty="0"/>
              <a:t>Involute Profile:</a:t>
            </a:r>
            <a:endParaRPr lang="en-GB" sz="2200" dirty="0"/>
          </a:p>
          <a:p>
            <a:pPr algn="just">
              <a:lnSpc>
                <a:spcPct val="150000"/>
              </a:lnSpc>
            </a:pPr>
            <a:r>
              <a:rPr lang="en-GB" sz="2200" dirty="0"/>
              <a:t>An involute profile is a curve that is generated by unwinding a taut string from a base circle. Imagine a string wrapped tightly around a cylinder or circle; if you unwind the string while keeping it taut, the path traced by the end of the string is called an involute curve. </a:t>
            </a:r>
            <a:endParaRPr lang="en-GB" sz="2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9435" y="3577609"/>
            <a:ext cx="650865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This profile is commonly used in gear tooth design because it ensures smooth meshing of the gears, maintaining a constant velocity ratio. </a:t>
            </a:r>
            <a:endParaRPr lang="en-GB" sz="22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/>
              <a:t>The </a:t>
            </a:r>
            <a:r>
              <a:rPr lang="en-GB" sz="2200" dirty="0"/>
              <a:t>involute shape helps in reducing friction and wear, leading to more efficient power transmission.</a:t>
            </a:r>
          </a:p>
        </p:txBody>
      </p:sp>
      <p:pic>
        <p:nvPicPr>
          <p:cNvPr id="1026" name="Picture 2" descr="https://upload.wikimedia.org/wikipedia/commons/4/42/Involute_of_circ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742" y="1585146"/>
            <a:ext cx="4600575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9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22" y="466638"/>
            <a:ext cx="7052603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 b="1" dirty="0"/>
              <a:t>Cycloidal Profile:</a:t>
            </a:r>
            <a:endParaRPr lang="en-GB" sz="2200" dirty="0"/>
          </a:p>
          <a:p>
            <a:pPr algn="just">
              <a:lnSpc>
                <a:spcPct val="150000"/>
              </a:lnSpc>
            </a:pPr>
            <a:r>
              <a:rPr lang="en-GB" sz="2200" dirty="0"/>
              <a:t>A cycloidal profile is a curve generated by a point on the circumference of a circle as it rolls along a straight line without slipping. </a:t>
            </a:r>
            <a:endParaRPr lang="en-GB" sz="22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/>
              <a:t>Cycloidal </a:t>
            </a:r>
            <a:r>
              <a:rPr lang="en-GB" sz="2200" dirty="0"/>
              <a:t>gears are known for their robustness and ability to distribute stress more evenly, which can reduce the chances of gear tooth failure. </a:t>
            </a:r>
            <a:endParaRPr lang="en-GB" sz="22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/>
              <a:t>However</a:t>
            </a:r>
            <a:r>
              <a:rPr lang="en-GB" sz="2200" dirty="0"/>
              <a:t>, compared to involute gears, cycloidal gears are less commonly used in modern machinery due to their more complex manufacturing process and difficulty in maintaining a constant velocity ratio during operation.</a:t>
            </a:r>
          </a:p>
        </p:txBody>
      </p:sp>
      <p:pic>
        <p:nvPicPr>
          <p:cNvPr id="2050" name="Picture 2" descr="https://upload.wikimedia.org/wikipedia/commons/a/ae/EpitrochoidOn3-gener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655" y="1157989"/>
            <a:ext cx="424815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realservices.com/Technical/Analytical-Almanac/Gears/GEAR-Image/Hypocycloi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124" y="3088713"/>
            <a:ext cx="3108128" cy="310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le:Cycloid animated .gif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35" y="566860"/>
            <a:ext cx="8572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7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014874"/>
              </p:ext>
            </p:extLst>
          </p:nvPr>
        </p:nvGraphicFramePr>
        <p:xfrm>
          <a:off x="0" y="536919"/>
          <a:ext cx="12192000" cy="627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/>
                <a:gridCol w="4064000"/>
                <a:gridCol w="4064000"/>
              </a:tblGrid>
              <a:tr h="220506">
                <a:tc>
                  <a:txBody>
                    <a:bodyPr/>
                    <a:lstStyle/>
                    <a:p>
                      <a:pPr algn="just"/>
                      <a:r>
                        <a:rPr lang="en-GB" sz="2200" b="1" dirty="0"/>
                        <a:t>Aspect</a:t>
                      </a:r>
                      <a:endParaRPr lang="en-GB" sz="22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 b="1"/>
                        <a:t>Involute Profile</a:t>
                      </a:r>
                      <a:endParaRPr lang="en-GB" sz="220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 b="1" dirty="0"/>
                        <a:t>Cycloidal Profile</a:t>
                      </a:r>
                      <a:endParaRPr lang="en-GB" sz="22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7282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2000" b="1" dirty="0"/>
                        <a:t>Generation Method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2000" dirty="0"/>
                        <a:t>Generated by unwinding a taut string from a base circle.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2000"/>
                        <a:t>Generated by a point on the circumference of a circle rolling along a straight line.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9634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2000" b="1" dirty="0"/>
                        <a:t>Application in Gears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2000" dirty="0"/>
                        <a:t>Commonly used in modern gear design due to its ability to maintain a constant velocity ratio.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2000" dirty="0"/>
                        <a:t>Less common in modern gear design; used historically in clock gears and some specialized applications.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282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2000" b="1"/>
                        <a:t>Manufacturing Ease</a:t>
                      </a:r>
                      <a:endParaRPr lang="en-GB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2000"/>
                        <a:t>Easier to manufacture with standard gear cutting tools; widely used in industry.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2000"/>
                        <a:t>More complex to manufacture due to the intricate shape of the teeth; less commonly used.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9634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2000" b="1" dirty="0"/>
                        <a:t>Stress Distribution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2000" dirty="0"/>
                        <a:t>May concentrate stress at specific points, though generally efficient for most applications.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2000" dirty="0"/>
                        <a:t>Distributes stress more evenly across the gear teeth, reducing the likelihood of gear tooth failure.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248444" y="0"/>
            <a:ext cx="4290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/>
              <a:t>COMPARISION OF PROFILES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8658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4210" y="0"/>
            <a:ext cx="4783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/>
              <a:t>BEAM STRENGTH OF GEAR TOOTH</a:t>
            </a:r>
            <a:endParaRPr lang="en-GB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47" r="21223" b="11603"/>
          <a:stretch/>
        </p:blipFill>
        <p:spPr>
          <a:xfrm>
            <a:off x="9158069" y="3373514"/>
            <a:ext cx="2447777" cy="25910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8191" y="242331"/>
            <a:ext cx="8389033" cy="6091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2200" dirty="0"/>
              <a:t>The Lewis equation is based on the following assumptions: </a:t>
            </a:r>
            <a:endParaRPr lang="en-GB" sz="2200" dirty="0" smtClean="0"/>
          </a:p>
          <a:p>
            <a:pPr marL="514350" indent="-514350" algn="just">
              <a:lnSpc>
                <a:spcPct val="200000"/>
              </a:lnSpc>
              <a:buAutoNum type="romanLcParenBoth"/>
            </a:pPr>
            <a:r>
              <a:rPr lang="en-GB" sz="2200" dirty="0" smtClean="0"/>
              <a:t>The </a:t>
            </a:r>
            <a:r>
              <a:rPr lang="en-GB" sz="2200" dirty="0"/>
              <a:t>effect of the radial component (Pr), which induces compressive stresses, is neglected. </a:t>
            </a:r>
            <a:endParaRPr lang="en-GB" sz="2200" dirty="0" smtClean="0"/>
          </a:p>
          <a:p>
            <a:pPr marL="514350" indent="-514350" algn="just">
              <a:lnSpc>
                <a:spcPct val="200000"/>
              </a:lnSpc>
              <a:buAutoNum type="romanLcParenBoth"/>
            </a:pPr>
            <a:r>
              <a:rPr lang="en-GB" sz="2200" dirty="0" smtClean="0"/>
              <a:t>It </a:t>
            </a:r>
            <a:r>
              <a:rPr lang="en-GB" sz="2200" dirty="0"/>
              <a:t>is assumed that the tangential component (Pt ) is uniformly distributed over the face width of the gear. This is possible when the gears are rigid and accurately machined. </a:t>
            </a:r>
            <a:endParaRPr lang="en-GB" sz="2200" dirty="0" smtClean="0"/>
          </a:p>
          <a:p>
            <a:pPr marL="514350" indent="-514350" algn="just">
              <a:lnSpc>
                <a:spcPct val="200000"/>
              </a:lnSpc>
              <a:buAutoNum type="romanLcParenBoth"/>
            </a:pPr>
            <a:r>
              <a:rPr lang="en-GB" sz="2200" dirty="0" smtClean="0"/>
              <a:t>The </a:t>
            </a:r>
            <a:r>
              <a:rPr lang="en-GB" sz="2200" dirty="0"/>
              <a:t>effect of stress concentration is neglected. </a:t>
            </a:r>
            <a:endParaRPr lang="en-GB" sz="2200" dirty="0" smtClean="0"/>
          </a:p>
          <a:p>
            <a:pPr marL="514350" indent="-514350" algn="just">
              <a:lnSpc>
                <a:spcPct val="200000"/>
              </a:lnSpc>
              <a:buAutoNum type="romanLcParenBoth"/>
            </a:pPr>
            <a:r>
              <a:rPr lang="en-GB" sz="2200" dirty="0" smtClean="0"/>
              <a:t>It </a:t>
            </a:r>
            <a:r>
              <a:rPr lang="en-GB" sz="2200" dirty="0"/>
              <a:t>is assumed that at any time, only one pair of teeth is in contact and takes the total load.</a:t>
            </a:r>
          </a:p>
        </p:txBody>
      </p:sp>
      <p:sp>
        <p:nvSpPr>
          <p:cNvPr id="5" name="Rectangle 4"/>
          <p:cNvSpPr/>
          <p:nvPr/>
        </p:nvSpPr>
        <p:spPr>
          <a:xfrm>
            <a:off x="9075572" y="5964538"/>
            <a:ext cx="2975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Gear Tooth as Parabolic Beam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404" y="461665"/>
            <a:ext cx="3121337" cy="21798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75572" y="2819516"/>
            <a:ext cx="2478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Gear Tooth as Cantilever</a:t>
            </a:r>
          </a:p>
        </p:txBody>
      </p:sp>
    </p:spTree>
    <p:extLst>
      <p:ext uri="{BB962C8B-B14F-4D97-AF65-F5344CB8AC3E}">
        <p14:creationId xmlns:p14="http://schemas.microsoft.com/office/powerpoint/2010/main" val="20819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47" r="21223" b="11603"/>
          <a:stretch/>
        </p:blipFill>
        <p:spPr>
          <a:xfrm>
            <a:off x="9542585" y="2914850"/>
            <a:ext cx="2649415" cy="33734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836" y="451730"/>
            <a:ext cx="3276081" cy="22879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80160" y="1250671"/>
                <a:ext cx="2686929" cy="1112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IN" sz="3200" b="1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I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  <m:r>
                        <a:rPr lang="en-IN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IN" sz="3200" b="1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I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  <m:r>
                        <a:rPr lang="en-IN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num>
                        <m:den>
                          <m:r>
                            <a:rPr lang="en-I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n-GB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" y="1250671"/>
                <a:ext cx="2686929" cy="11120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8812" y="63954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EQUATION OF BENDING</a:t>
            </a:r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529884" y="239261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ctr">
              <a:lnSpc>
                <a:spcPct val="200000"/>
              </a:lnSpc>
            </a:pPr>
            <a:r>
              <a:rPr lang="en-GB" dirty="0" smtClean="0">
                <a:latin typeface="Google Sans"/>
              </a:rPr>
              <a:t>σ</a:t>
            </a:r>
            <a:r>
              <a:rPr lang="en-GB" baseline="-25000" dirty="0" smtClean="0">
                <a:latin typeface="Google Sans"/>
              </a:rPr>
              <a:t>b  </a:t>
            </a:r>
            <a:r>
              <a:rPr lang="en-GB" dirty="0">
                <a:latin typeface="Google Sans"/>
              </a:rPr>
              <a:t>= </a:t>
            </a:r>
            <a:r>
              <a:rPr lang="en-GB" dirty="0" smtClean="0">
                <a:latin typeface="Google Sans"/>
              </a:rPr>
              <a:t>Bending Stress</a:t>
            </a:r>
            <a:r>
              <a:rPr lang="en-GB" dirty="0">
                <a:latin typeface="Google Sans"/>
              </a:rPr>
              <a:t> </a:t>
            </a:r>
          </a:p>
          <a:p>
            <a:pPr algn="just" fontAlgn="ctr">
              <a:lnSpc>
                <a:spcPct val="200000"/>
              </a:lnSpc>
            </a:pPr>
            <a:r>
              <a:rPr lang="en-GB" dirty="0" smtClean="0">
                <a:latin typeface="Google Sans"/>
              </a:rPr>
              <a:t>M</a:t>
            </a:r>
            <a:r>
              <a:rPr lang="en-GB" baseline="-25000" dirty="0" smtClean="0">
                <a:latin typeface="Google Sans"/>
              </a:rPr>
              <a:t>b </a:t>
            </a:r>
            <a:r>
              <a:rPr lang="en-GB" dirty="0" smtClean="0">
                <a:latin typeface="Google Sans"/>
              </a:rPr>
              <a:t>=Bending </a:t>
            </a:r>
            <a:r>
              <a:rPr lang="en-GB" dirty="0">
                <a:latin typeface="Google Sans"/>
              </a:rPr>
              <a:t>moment </a:t>
            </a:r>
          </a:p>
          <a:p>
            <a:pPr algn="just" fontAlgn="ctr">
              <a:lnSpc>
                <a:spcPct val="200000"/>
              </a:lnSpc>
            </a:pPr>
            <a:r>
              <a:rPr lang="en-GB" dirty="0">
                <a:latin typeface="Google Sans"/>
              </a:rPr>
              <a:t>y</a:t>
            </a:r>
            <a:r>
              <a:rPr lang="en-GB" dirty="0" smtClean="0">
                <a:latin typeface="Google Sans"/>
              </a:rPr>
              <a:t> =Distance </a:t>
            </a:r>
            <a:r>
              <a:rPr lang="en-GB" dirty="0">
                <a:latin typeface="Google Sans"/>
              </a:rPr>
              <a:t>from the neutral axis </a:t>
            </a:r>
          </a:p>
          <a:p>
            <a:pPr algn="just">
              <a:lnSpc>
                <a:spcPct val="200000"/>
              </a:lnSpc>
            </a:pPr>
            <a:r>
              <a:rPr lang="en-GB" dirty="0" smtClean="0">
                <a:latin typeface="Google Sans"/>
              </a:rPr>
              <a:t>I =Moment </a:t>
            </a:r>
            <a:r>
              <a:rPr lang="en-GB" dirty="0">
                <a:latin typeface="Google Sans"/>
              </a:rPr>
              <a:t>of </a:t>
            </a:r>
            <a:r>
              <a:rPr lang="en-GB" dirty="0" smtClean="0">
                <a:latin typeface="Google Sans"/>
              </a:rPr>
              <a:t>inertia</a:t>
            </a:r>
          </a:p>
          <a:p>
            <a:pPr algn="just">
              <a:lnSpc>
                <a:spcPct val="200000"/>
              </a:lnSpc>
            </a:pPr>
            <a:r>
              <a:rPr lang="en-IN" i="0" dirty="0" smtClean="0">
                <a:effectLst/>
                <a:latin typeface="Google Sans"/>
              </a:rPr>
              <a:t>E= Young’s Modulus of Elasticity</a:t>
            </a:r>
          </a:p>
          <a:p>
            <a:pPr algn="just">
              <a:lnSpc>
                <a:spcPct val="200000"/>
              </a:lnSpc>
            </a:pPr>
            <a:r>
              <a:rPr lang="en-IN" dirty="0" smtClean="0">
                <a:latin typeface="Google Sans"/>
              </a:rPr>
              <a:t>R= Radius of Curvature of Beam</a:t>
            </a:r>
            <a:endParaRPr lang="en-GB" i="0" dirty="0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5909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6243" y="1080147"/>
                <a:ext cx="1913573" cy="84702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IN" sz="2400" b="1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I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  <m:r>
                        <a:rPr lang="en-I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IN" sz="2400" b="1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I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43" y="1080147"/>
                <a:ext cx="1913573" cy="8470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147" r="21223" b="11603"/>
          <a:stretch/>
        </p:blipFill>
        <p:spPr>
          <a:xfrm>
            <a:off x="9542585" y="2914850"/>
            <a:ext cx="2649415" cy="33734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836" y="451730"/>
            <a:ext cx="3276081" cy="2287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4082" y="932560"/>
            <a:ext cx="4384953" cy="2705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6665" y="3639763"/>
            <a:ext cx="6152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i="1" dirty="0" smtClean="0"/>
              <a:t>Put the values of </a:t>
            </a:r>
            <a:r>
              <a:rPr lang="en-IN" sz="2000" b="1" i="1" dirty="0" smtClean="0">
                <a:solidFill>
                  <a:srgbClr val="FF0000"/>
                </a:solidFill>
              </a:rPr>
              <a:t>M</a:t>
            </a:r>
            <a:r>
              <a:rPr lang="en-IN" sz="2000" b="1" i="1" baseline="-25000" dirty="0" smtClean="0">
                <a:solidFill>
                  <a:srgbClr val="FF0000"/>
                </a:solidFill>
              </a:rPr>
              <a:t>b</a:t>
            </a:r>
            <a:r>
              <a:rPr lang="en-IN" sz="2000" b="1" i="1" dirty="0" smtClean="0">
                <a:solidFill>
                  <a:srgbClr val="FF0000"/>
                </a:solidFill>
              </a:rPr>
              <a:t> , I and y </a:t>
            </a:r>
            <a:r>
              <a:rPr lang="en-IN" sz="2000" b="1" i="1" dirty="0" smtClean="0"/>
              <a:t>in the bending equation</a:t>
            </a:r>
            <a:endParaRPr lang="en-GB" sz="20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8622" y="4118474"/>
            <a:ext cx="4740813" cy="211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1354" y="759656"/>
                <a:ext cx="3277773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IN" sz="24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sz="2400" b="0" i="1" baseline="-2500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54" y="759656"/>
                <a:ext cx="3277773" cy="7861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1354" y="2065606"/>
                <a:ext cx="3277773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IN" sz="24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sz="2400" b="0" i="1" baseline="-2500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54" y="2065606"/>
                <a:ext cx="3277773" cy="7861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2264898" y="2672862"/>
            <a:ext cx="351693" cy="2813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909667" y="2248486"/>
            <a:ext cx="351693" cy="2813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264898" y="2248486"/>
            <a:ext cx="351693" cy="28135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085513" y="2504415"/>
            <a:ext cx="112544" cy="365028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1016" y="3371556"/>
                <a:ext cx="3277773" cy="808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IN" sz="24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sz="2400" b="0" i="1" baseline="-2500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16" y="3371556"/>
                <a:ext cx="3277773" cy="8086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4234" y="4677506"/>
                <a:ext cx="3277773" cy="962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sz="2400" b="0" i="1" baseline="-2500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IN" sz="24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34" y="4677506"/>
                <a:ext cx="3277773" cy="9623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849902" y="5783401"/>
            <a:ext cx="8276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Multiplying the numerator and denominator of the right-hand side by m,</a:t>
            </a:r>
          </a:p>
        </p:txBody>
      </p:sp>
    </p:spTree>
    <p:extLst>
      <p:ext uri="{BB962C8B-B14F-4D97-AF65-F5344CB8AC3E}">
        <p14:creationId xmlns:p14="http://schemas.microsoft.com/office/powerpoint/2010/main" val="26131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568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Google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Doctor_Strange</dc:creator>
  <cp:lastModifiedBy>Doctor_Strange</cp:lastModifiedBy>
  <cp:revision>313</cp:revision>
  <dcterms:created xsi:type="dcterms:W3CDTF">2024-07-27T06:12:03Z</dcterms:created>
  <dcterms:modified xsi:type="dcterms:W3CDTF">2024-09-24T08:53:29Z</dcterms:modified>
</cp:coreProperties>
</file>