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guxR4gf+njyK2rUUw7Jq12sJrlp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0"/>
          <p:cNvSpPr/>
          <p:nvPr>
            <p:ph idx="2" type="pic"/>
          </p:nvPr>
        </p:nvSpPr>
        <p:spPr>
          <a:xfrm>
            <a:off x="5183188" y="987425"/>
            <a:ext cx="6172200" cy="4873625"/>
          </a:xfrm>
          <a:prstGeom prst="rect">
            <a:avLst/>
          </a:prstGeom>
          <a:noFill/>
          <a:ln>
            <a:noFill/>
          </a:ln>
        </p:spPr>
      </p:sp>
      <p:sp>
        <p:nvSpPr>
          <p:cNvPr id="64" name="Google Shape;64;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2"/>
          <p:cNvGrpSpPr/>
          <p:nvPr/>
        </p:nvGrpSpPr>
        <p:grpSpPr>
          <a:xfrm>
            <a:off x="0" y="0"/>
            <a:ext cx="12192000" cy="6872068"/>
            <a:chOff x="0" y="0"/>
            <a:chExt cx="12192000" cy="6872068"/>
          </a:xfrm>
        </p:grpSpPr>
        <p:sp>
          <p:nvSpPr>
            <p:cNvPr id="85" name="Google Shape;85;p2"/>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 name="Google Shape;86;p2"/>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pic>
        <p:nvPicPr>
          <p:cNvPr id="87" name="Google Shape;87;p2"/>
          <p:cNvPicPr preferRelativeResize="0"/>
          <p:nvPr/>
        </p:nvPicPr>
        <p:blipFill rotWithShape="1">
          <a:blip r:embed="rId3">
            <a:alphaModFix/>
          </a:blip>
          <a:srcRect b="29631" l="17192" r="26961" t="23166"/>
          <a:stretch/>
        </p:blipFill>
        <p:spPr>
          <a:xfrm>
            <a:off x="860370" y="889782"/>
            <a:ext cx="10407852" cy="49458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grpSp>
        <p:nvGrpSpPr>
          <p:cNvPr id="92" name="Google Shape;92;p3"/>
          <p:cNvGrpSpPr/>
          <p:nvPr/>
        </p:nvGrpSpPr>
        <p:grpSpPr>
          <a:xfrm>
            <a:off x="0" y="0"/>
            <a:ext cx="12192000" cy="6872068"/>
            <a:chOff x="0" y="0"/>
            <a:chExt cx="12192000" cy="6872068"/>
          </a:xfrm>
        </p:grpSpPr>
        <p:sp>
          <p:nvSpPr>
            <p:cNvPr id="93" name="Google Shape;93;p3"/>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 name="Google Shape;94;p3"/>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5" name="Google Shape;95;p3"/>
          <p:cNvSpPr/>
          <p:nvPr/>
        </p:nvSpPr>
        <p:spPr>
          <a:xfrm>
            <a:off x="196948" y="868072"/>
            <a:ext cx="11859064" cy="163968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i="0" lang="en-GB" sz="2200">
                <a:solidFill>
                  <a:schemeClr val="dk1"/>
                </a:solidFill>
                <a:latin typeface="Calibri"/>
                <a:ea typeface="Calibri"/>
                <a:cs typeface="Calibri"/>
                <a:sym typeface="Calibri"/>
              </a:rPr>
              <a:t>Matter is anything that has mass and takes up space. Matter is made up of tiny particles called atoms. </a:t>
            </a:r>
            <a:r>
              <a:rPr lang="en-GB" sz="2200">
                <a:solidFill>
                  <a:schemeClr val="dk1"/>
                </a:solidFill>
                <a:latin typeface="Calibri"/>
                <a:ea typeface="Calibri"/>
                <a:cs typeface="Calibri"/>
                <a:sym typeface="Calibri"/>
              </a:rPr>
              <a:t>Matter is the fundamental building block of the physical universe and is subject to the laws of physics and chemistry.</a:t>
            </a:r>
            <a:endParaRPr sz="2200">
              <a:solidFill>
                <a:schemeClr val="dk1"/>
              </a:solidFill>
              <a:latin typeface="Calibri"/>
              <a:ea typeface="Calibri"/>
              <a:cs typeface="Calibri"/>
              <a:sym typeface="Calibri"/>
            </a:endParaRPr>
          </a:p>
        </p:txBody>
      </p:sp>
      <p:sp>
        <p:nvSpPr>
          <p:cNvPr id="96" name="Google Shape;96;p3"/>
          <p:cNvSpPr txBox="1"/>
          <p:nvPr/>
        </p:nvSpPr>
        <p:spPr>
          <a:xfrm>
            <a:off x="196948" y="590843"/>
            <a:ext cx="1772529"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chemeClr val="dk1"/>
                </a:solidFill>
                <a:latin typeface="Calibri"/>
                <a:ea typeface="Calibri"/>
                <a:cs typeface="Calibri"/>
                <a:sym typeface="Calibri"/>
              </a:rPr>
              <a:t>MATTER</a:t>
            </a:r>
            <a:endParaRPr b="1" sz="2400">
              <a:solidFill>
                <a:schemeClr val="dk1"/>
              </a:solidFill>
              <a:latin typeface="Calibri"/>
              <a:ea typeface="Calibri"/>
              <a:cs typeface="Calibri"/>
              <a:sym typeface="Calibri"/>
            </a:endParaRPr>
          </a:p>
        </p:txBody>
      </p:sp>
      <p:sp>
        <p:nvSpPr>
          <p:cNvPr id="97" name="Google Shape;97;p3"/>
          <p:cNvSpPr/>
          <p:nvPr/>
        </p:nvSpPr>
        <p:spPr>
          <a:xfrm>
            <a:off x="1805744" y="2692188"/>
            <a:ext cx="8580511" cy="1716102"/>
          </a:xfrm>
          <a:prstGeom prst="roundRect">
            <a:avLst>
              <a:gd fmla="val 16667"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GB" sz="1800">
                <a:solidFill>
                  <a:schemeClr val="lt1"/>
                </a:solidFill>
                <a:latin typeface="Calibri"/>
                <a:ea typeface="Calibri"/>
                <a:cs typeface="Calibri"/>
                <a:sym typeface="Calibri"/>
              </a:rPr>
              <a:t>Matter</a:t>
            </a:r>
            <a:endParaRPr sz="1800">
              <a:solidFill>
                <a:schemeClr val="lt1"/>
              </a:solidFill>
              <a:latin typeface="Calibri"/>
              <a:ea typeface="Calibri"/>
              <a:cs typeface="Calibri"/>
              <a:sym typeface="Calibri"/>
            </a:endParaRPr>
          </a:p>
        </p:txBody>
      </p:sp>
      <p:sp>
        <p:nvSpPr>
          <p:cNvPr id="98" name="Google Shape;98;p3"/>
          <p:cNvSpPr/>
          <p:nvPr/>
        </p:nvSpPr>
        <p:spPr>
          <a:xfrm>
            <a:off x="1805744" y="4442612"/>
            <a:ext cx="2113426" cy="422685"/>
          </a:xfrm>
          <a:prstGeom prst="roundRect">
            <a:avLst>
              <a:gd fmla="val 16667" name="adj"/>
            </a:avLst>
          </a:prstGeom>
          <a:solidFill>
            <a:schemeClr val="accent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GB" sz="1800">
                <a:solidFill>
                  <a:schemeClr val="lt1"/>
                </a:solidFill>
                <a:latin typeface="Calibri"/>
                <a:ea typeface="Calibri"/>
                <a:cs typeface="Calibri"/>
                <a:sym typeface="Calibri"/>
              </a:rPr>
              <a:t>Solid</a:t>
            </a:r>
            <a:endParaRPr sz="1800">
              <a:solidFill>
                <a:schemeClr val="lt1"/>
              </a:solidFill>
              <a:latin typeface="Calibri"/>
              <a:ea typeface="Calibri"/>
              <a:cs typeface="Calibri"/>
              <a:sym typeface="Calibri"/>
            </a:endParaRPr>
          </a:p>
        </p:txBody>
      </p:sp>
      <p:sp>
        <p:nvSpPr>
          <p:cNvPr id="99" name="Google Shape;99;p3"/>
          <p:cNvSpPr/>
          <p:nvPr/>
        </p:nvSpPr>
        <p:spPr>
          <a:xfrm>
            <a:off x="3961438" y="4442612"/>
            <a:ext cx="2113426" cy="422685"/>
          </a:xfrm>
          <a:prstGeom prst="roundRect">
            <a:avLst>
              <a:gd fmla="val 16667" name="adj"/>
            </a:avLst>
          </a:prstGeom>
          <a:solidFill>
            <a:schemeClr val="accent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GB" sz="1800">
                <a:solidFill>
                  <a:schemeClr val="lt1"/>
                </a:solidFill>
                <a:latin typeface="Calibri"/>
                <a:ea typeface="Calibri"/>
                <a:cs typeface="Calibri"/>
                <a:sym typeface="Calibri"/>
              </a:rPr>
              <a:t>Liquid</a:t>
            </a:r>
            <a:endParaRPr sz="1800">
              <a:solidFill>
                <a:schemeClr val="lt1"/>
              </a:solidFill>
              <a:latin typeface="Calibri"/>
              <a:ea typeface="Calibri"/>
              <a:cs typeface="Calibri"/>
              <a:sym typeface="Calibri"/>
            </a:endParaRPr>
          </a:p>
        </p:txBody>
      </p:sp>
      <p:sp>
        <p:nvSpPr>
          <p:cNvPr id="100" name="Google Shape;100;p3"/>
          <p:cNvSpPr/>
          <p:nvPr/>
        </p:nvSpPr>
        <p:spPr>
          <a:xfrm>
            <a:off x="6117132" y="4442612"/>
            <a:ext cx="2113426" cy="422685"/>
          </a:xfrm>
          <a:prstGeom prst="roundRect">
            <a:avLst>
              <a:gd fmla="val 16667" name="adj"/>
            </a:avLst>
          </a:prstGeom>
          <a:solidFill>
            <a:schemeClr val="accent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GB" sz="1800">
                <a:solidFill>
                  <a:schemeClr val="lt1"/>
                </a:solidFill>
                <a:latin typeface="Calibri"/>
                <a:ea typeface="Calibri"/>
                <a:cs typeface="Calibri"/>
                <a:sym typeface="Calibri"/>
              </a:rPr>
              <a:t>Gas</a:t>
            </a:r>
            <a:endParaRPr sz="1800">
              <a:solidFill>
                <a:schemeClr val="lt1"/>
              </a:solidFill>
              <a:latin typeface="Calibri"/>
              <a:ea typeface="Calibri"/>
              <a:cs typeface="Calibri"/>
              <a:sym typeface="Calibri"/>
            </a:endParaRPr>
          </a:p>
        </p:txBody>
      </p:sp>
      <p:sp>
        <p:nvSpPr>
          <p:cNvPr id="101" name="Google Shape;101;p3"/>
          <p:cNvSpPr/>
          <p:nvPr/>
        </p:nvSpPr>
        <p:spPr>
          <a:xfrm>
            <a:off x="8272826" y="4442612"/>
            <a:ext cx="2113426" cy="422685"/>
          </a:xfrm>
          <a:prstGeom prst="roundRect">
            <a:avLst>
              <a:gd fmla="val 16667" name="adj"/>
            </a:avLst>
          </a:prstGeom>
          <a:solidFill>
            <a:schemeClr val="accent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GB" sz="1800">
                <a:solidFill>
                  <a:schemeClr val="lt1"/>
                </a:solidFill>
                <a:latin typeface="Calibri"/>
                <a:ea typeface="Calibri"/>
                <a:cs typeface="Calibri"/>
                <a:sym typeface="Calibri"/>
              </a:rPr>
              <a:t>Plasma</a:t>
            </a: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grpSp>
        <p:nvGrpSpPr>
          <p:cNvPr id="106" name="Google Shape;106;p4"/>
          <p:cNvGrpSpPr/>
          <p:nvPr/>
        </p:nvGrpSpPr>
        <p:grpSpPr>
          <a:xfrm>
            <a:off x="0" y="0"/>
            <a:ext cx="12192000" cy="6872068"/>
            <a:chOff x="0" y="0"/>
            <a:chExt cx="12192000" cy="6872068"/>
          </a:xfrm>
        </p:grpSpPr>
        <p:sp>
          <p:nvSpPr>
            <p:cNvPr id="107" name="Google Shape;107;p4"/>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 name="Google Shape;108;p4"/>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pic>
        <p:nvPicPr>
          <p:cNvPr id="109" name="Google Shape;109;p4"/>
          <p:cNvPicPr preferRelativeResize="0"/>
          <p:nvPr/>
        </p:nvPicPr>
        <p:blipFill rotWithShape="1">
          <a:blip r:embed="rId3">
            <a:alphaModFix/>
          </a:blip>
          <a:srcRect b="992" l="445" r="0" t="0"/>
          <a:stretch/>
        </p:blipFill>
        <p:spPr>
          <a:xfrm>
            <a:off x="1170275" y="771415"/>
            <a:ext cx="9851449" cy="532923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grpSp>
        <p:nvGrpSpPr>
          <p:cNvPr id="114" name="Google Shape;114;p5"/>
          <p:cNvGrpSpPr/>
          <p:nvPr/>
        </p:nvGrpSpPr>
        <p:grpSpPr>
          <a:xfrm>
            <a:off x="0" y="0"/>
            <a:ext cx="12192000" cy="6872068"/>
            <a:chOff x="0" y="0"/>
            <a:chExt cx="12192000" cy="6872068"/>
          </a:xfrm>
        </p:grpSpPr>
        <p:sp>
          <p:nvSpPr>
            <p:cNvPr id="115" name="Google Shape;115;p5"/>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 name="Google Shape;116;p5"/>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7" name="Google Shape;117;p5"/>
          <p:cNvSpPr/>
          <p:nvPr/>
        </p:nvSpPr>
        <p:spPr>
          <a:xfrm>
            <a:off x="150055" y="536977"/>
            <a:ext cx="5870918" cy="4154984"/>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n-GB" sz="2200">
                <a:solidFill>
                  <a:schemeClr val="dk1"/>
                </a:solidFill>
                <a:latin typeface="Calibri"/>
                <a:ea typeface="Calibri"/>
                <a:cs typeface="Calibri"/>
                <a:sym typeface="Calibri"/>
              </a:rPr>
              <a:t>CRYSTALLINE SOLIDS</a:t>
            </a:r>
            <a:endParaRPr sz="2200">
              <a:solidFill>
                <a:schemeClr val="dk1"/>
              </a:solidFill>
              <a:latin typeface="Calibri"/>
              <a:ea typeface="Calibri"/>
              <a:cs typeface="Calibri"/>
              <a:sym typeface="Calibri"/>
            </a:endParaRPr>
          </a:p>
          <a:p>
            <a:pPr indent="0" lvl="0" marL="0" marR="0" rtl="0" algn="just">
              <a:lnSpc>
                <a:spcPct val="150000"/>
              </a:lnSpc>
              <a:spcBef>
                <a:spcPts val="0"/>
              </a:spcBef>
              <a:spcAft>
                <a:spcPts val="0"/>
              </a:spcAft>
              <a:buNone/>
            </a:pPr>
            <a:r>
              <a:rPr b="0" i="0" lang="en-GB" sz="2200">
                <a:solidFill>
                  <a:schemeClr val="dk1"/>
                </a:solidFill>
                <a:latin typeface="Calibri"/>
                <a:ea typeface="Calibri"/>
                <a:cs typeface="Calibri"/>
                <a:sym typeface="Calibri"/>
              </a:rPr>
              <a:t> In crystalline solids, the atoms, ions, or molecules are arranged in a highly ordered and repeating three-dimensional pattern, called a crystal lattice. Crystalline solids have distinct melting points and well-defined geometrical shapes. Examples include salt (sodium chloride) and diamond.</a:t>
            </a:r>
            <a:br>
              <a:rPr b="0" i="0" lang="en-GB" sz="2200">
                <a:solidFill>
                  <a:schemeClr val="dk1"/>
                </a:solidFill>
                <a:latin typeface="Calibri"/>
                <a:ea typeface="Calibri"/>
                <a:cs typeface="Calibri"/>
                <a:sym typeface="Calibri"/>
              </a:rPr>
            </a:br>
            <a:endParaRPr b="0" i="0" sz="2200">
              <a:solidFill>
                <a:schemeClr val="dk1"/>
              </a:solidFill>
              <a:latin typeface="Calibri"/>
              <a:ea typeface="Calibri"/>
              <a:cs typeface="Calibri"/>
              <a:sym typeface="Calibri"/>
            </a:endParaRPr>
          </a:p>
        </p:txBody>
      </p:sp>
      <p:sp>
        <p:nvSpPr>
          <p:cNvPr id="118" name="Google Shape;118;p5"/>
          <p:cNvSpPr/>
          <p:nvPr/>
        </p:nvSpPr>
        <p:spPr>
          <a:xfrm>
            <a:off x="6330462" y="547147"/>
            <a:ext cx="5711483" cy="3594702"/>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n-GB" sz="2200">
                <a:solidFill>
                  <a:schemeClr val="dk1"/>
                </a:solidFill>
                <a:latin typeface="Calibri"/>
                <a:ea typeface="Calibri"/>
                <a:cs typeface="Calibri"/>
                <a:sym typeface="Calibri"/>
              </a:rPr>
              <a:t>AMORPHOUS SOLIDS</a:t>
            </a:r>
            <a:endParaRPr sz="2200">
              <a:solidFill>
                <a:schemeClr val="dk1"/>
              </a:solidFill>
              <a:latin typeface="Calibri"/>
              <a:ea typeface="Calibri"/>
              <a:cs typeface="Calibri"/>
              <a:sym typeface="Calibri"/>
            </a:endParaRPr>
          </a:p>
          <a:p>
            <a:pPr indent="0" lvl="0" marL="0" marR="0" rtl="0" algn="just">
              <a:lnSpc>
                <a:spcPct val="150000"/>
              </a:lnSpc>
              <a:spcBef>
                <a:spcPts val="0"/>
              </a:spcBef>
              <a:spcAft>
                <a:spcPts val="0"/>
              </a:spcAft>
              <a:buNone/>
            </a:pPr>
            <a:r>
              <a:rPr b="0" i="0" lang="en-GB" sz="2200">
                <a:solidFill>
                  <a:schemeClr val="dk1"/>
                </a:solidFill>
                <a:latin typeface="Calibri"/>
                <a:ea typeface="Calibri"/>
                <a:cs typeface="Calibri"/>
                <a:sym typeface="Calibri"/>
              </a:rPr>
              <a:t>Amorphous solids lack a well-defined, repeating structure. The arrangement of particles in amorphous solids is more random, resulting in properties like a gradual softening rather than a sharp melting point. Examples include glass and certain plastics.</a:t>
            </a:r>
            <a:endParaRPr b="0" i="0" sz="2200">
              <a:solidFill>
                <a:schemeClr val="dk1"/>
              </a:solidFill>
              <a:latin typeface="Calibri"/>
              <a:ea typeface="Calibri"/>
              <a:cs typeface="Calibri"/>
              <a:sym typeface="Calibri"/>
            </a:endParaRPr>
          </a:p>
        </p:txBody>
      </p:sp>
      <p:pic>
        <p:nvPicPr>
          <p:cNvPr id="119" name="Google Shape;119;p5"/>
          <p:cNvPicPr preferRelativeResize="0"/>
          <p:nvPr/>
        </p:nvPicPr>
        <p:blipFill rotWithShape="1">
          <a:blip r:embed="rId3">
            <a:alphaModFix/>
          </a:blip>
          <a:srcRect b="1328" l="0" r="0" t="0"/>
          <a:stretch/>
        </p:blipFill>
        <p:spPr>
          <a:xfrm>
            <a:off x="1985230" y="4141849"/>
            <a:ext cx="2200568" cy="2266424"/>
          </a:xfrm>
          <a:prstGeom prst="rect">
            <a:avLst/>
          </a:prstGeom>
          <a:noFill/>
          <a:ln>
            <a:noFill/>
          </a:ln>
        </p:spPr>
      </p:pic>
      <p:pic>
        <p:nvPicPr>
          <p:cNvPr id="120" name="Google Shape;120;p5"/>
          <p:cNvPicPr preferRelativeResize="0"/>
          <p:nvPr/>
        </p:nvPicPr>
        <p:blipFill rotWithShape="1">
          <a:blip r:embed="rId4">
            <a:alphaModFix/>
          </a:blip>
          <a:srcRect b="0" l="0" r="0" t="0"/>
          <a:stretch/>
        </p:blipFill>
        <p:spPr>
          <a:xfrm>
            <a:off x="8078886" y="4124829"/>
            <a:ext cx="2218666" cy="228344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grpSp>
        <p:nvGrpSpPr>
          <p:cNvPr id="125" name="Google Shape;125;p6"/>
          <p:cNvGrpSpPr/>
          <p:nvPr/>
        </p:nvGrpSpPr>
        <p:grpSpPr>
          <a:xfrm>
            <a:off x="0" y="0"/>
            <a:ext cx="12192000" cy="6872068"/>
            <a:chOff x="0" y="0"/>
            <a:chExt cx="12192000" cy="6872068"/>
          </a:xfrm>
        </p:grpSpPr>
        <p:sp>
          <p:nvSpPr>
            <p:cNvPr id="126" name="Google Shape;126;p6"/>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 name="Google Shape;127;p6"/>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8" name="Google Shape;128;p6"/>
          <p:cNvSpPr/>
          <p:nvPr/>
        </p:nvSpPr>
        <p:spPr>
          <a:xfrm>
            <a:off x="1838178" y="1134388"/>
            <a:ext cx="2796804" cy="5170646"/>
          </a:xfrm>
          <a:prstGeom prst="rect">
            <a:avLst/>
          </a:prstGeom>
          <a:noFill/>
          <a:ln>
            <a:noFill/>
          </a:ln>
        </p:spPr>
        <p:txBody>
          <a:bodyPr anchorCtr="0" anchor="t" bIns="45700" lIns="91425" spcFirstLastPara="1" rIns="91425" wrap="square" tIns="45700">
            <a:spAutoFit/>
          </a:bodyPr>
          <a:lstStyle/>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Copper (Cu)</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Aluminum (Al)</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Iron (Fe)</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Silver (Ag)</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Gold (Au)</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Platinum (Pt)</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Lead (Pb)</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Zinc (Zn)</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Nickel (Ni)</a:t>
            </a:r>
            <a:endParaRPr/>
          </a:p>
          <a:p>
            <a:pPr indent="-457200" lvl="0" marL="457200" marR="0" rtl="0" algn="l">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Titanium (Ti)</a:t>
            </a:r>
            <a:endParaRPr b="1" i="0" sz="2200">
              <a:solidFill>
                <a:schemeClr val="dk1"/>
              </a:solidFill>
              <a:latin typeface="Calibri"/>
              <a:ea typeface="Calibri"/>
              <a:cs typeface="Calibri"/>
              <a:sym typeface="Calibri"/>
            </a:endParaRPr>
          </a:p>
        </p:txBody>
      </p:sp>
      <p:sp>
        <p:nvSpPr>
          <p:cNvPr id="129" name="Google Shape;129;p6"/>
          <p:cNvSpPr/>
          <p:nvPr/>
        </p:nvSpPr>
        <p:spPr>
          <a:xfrm>
            <a:off x="1430974" y="545316"/>
            <a:ext cx="2901115" cy="589072"/>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n-GB" sz="2400">
                <a:solidFill>
                  <a:srgbClr val="FF0000"/>
                </a:solidFill>
                <a:latin typeface="Calibri"/>
                <a:ea typeface="Calibri"/>
                <a:cs typeface="Calibri"/>
                <a:sym typeface="Calibri"/>
              </a:rPr>
              <a:t>CRYSTALLINE METALS</a:t>
            </a:r>
            <a:endParaRPr sz="2400">
              <a:solidFill>
                <a:srgbClr val="FF0000"/>
              </a:solidFill>
              <a:latin typeface="Calibri"/>
              <a:ea typeface="Calibri"/>
              <a:cs typeface="Calibri"/>
              <a:sym typeface="Calibri"/>
            </a:endParaRPr>
          </a:p>
        </p:txBody>
      </p:sp>
      <p:sp>
        <p:nvSpPr>
          <p:cNvPr id="130" name="Google Shape;130;p6"/>
          <p:cNvSpPr/>
          <p:nvPr/>
        </p:nvSpPr>
        <p:spPr>
          <a:xfrm>
            <a:off x="7000148" y="545316"/>
            <a:ext cx="3012235" cy="589072"/>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n-GB" sz="2400">
                <a:solidFill>
                  <a:srgbClr val="FF0000"/>
                </a:solidFill>
                <a:latin typeface="Calibri"/>
                <a:ea typeface="Calibri"/>
                <a:cs typeface="Calibri"/>
                <a:sym typeface="Calibri"/>
              </a:rPr>
              <a:t>AMORPHOUS METALS</a:t>
            </a:r>
            <a:endParaRPr sz="2400">
              <a:solidFill>
                <a:srgbClr val="FF0000"/>
              </a:solidFill>
              <a:latin typeface="Calibri"/>
              <a:ea typeface="Calibri"/>
              <a:cs typeface="Calibri"/>
              <a:sym typeface="Calibri"/>
            </a:endParaRPr>
          </a:p>
        </p:txBody>
      </p:sp>
      <p:sp>
        <p:nvSpPr>
          <p:cNvPr id="131" name="Google Shape;131;p6"/>
          <p:cNvSpPr/>
          <p:nvPr/>
        </p:nvSpPr>
        <p:spPr>
          <a:xfrm>
            <a:off x="7303041" y="1081938"/>
            <a:ext cx="4263384" cy="5170646"/>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Glass</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Polymers (e.g., polyethylene)</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Silica (e.g., fused quartz)</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Carbon (e.g., carbon black)</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Pharmaceuticals</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Metals (e.g., Vitreloy)</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Ceramics</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Semiconductors</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Ice (under specific conditions)</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0" lang="en-GB" sz="2200">
                <a:solidFill>
                  <a:schemeClr val="dk1"/>
                </a:solidFill>
                <a:latin typeface="Calibri"/>
                <a:ea typeface="Calibri"/>
                <a:cs typeface="Calibri"/>
                <a:sym typeface="Calibri"/>
              </a:rPr>
              <a:t>Alloys</a:t>
            </a:r>
            <a:endParaRPr b="1" i="0" sz="22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pSp>
        <p:nvGrpSpPr>
          <p:cNvPr id="136" name="Google Shape;136;p7"/>
          <p:cNvGrpSpPr/>
          <p:nvPr/>
        </p:nvGrpSpPr>
        <p:grpSpPr>
          <a:xfrm>
            <a:off x="0" y="0"/>
            <a:ext cx="12192000" cy="6872068"/>
            <a:chOff x="0" y="0"/>
            <a:chExt cx="12192000" cy="6872068"/>
          </a:xfrm>
        </p:grpSpPr>
        <p:sp>
          <p:nvSpPr>
            <p:cNvPr id="137" name="Google Shape;137;p7"/>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7"/>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9" name="Google Shape;139;p7"/>
          <p:cNvSpPr/>
          <p:nvPr/>
        </p:nvSpPr>
        <p:spPr>
          <a:xfrm>
            <a:off x="2761957" y="559191"/>
            <a:ext cx="9251853" cy="5753686"/>
          </a:xfrm>
          <a:custGeom>
            <a:rect b="b" l="l" r="r" t="t"/>
            <a:pathLst>
              <a:path extrusionOk="0" h="120000" w="120000">
                <a:moveTo>
                  <a:pt x="0" y="0"/>
                </a:moveTo>
                <a:lnTo>
                  <a:pt x="120000" y="0"/>
                </a:lnTo>
                <a:lnTo>
                  <a:pt x="120000" y="120000"/>
                </a:lnTo>
                <a:lnTo>
                  <a:pt x="0" y="120000"/>
                </a:lnTo>
                <a:close/>
              </a:path>
              <a:path extrusionOk="0" fill="none" h="120000" w="120000">
                <a:moveTo>
                  <a:pt x="-10000" y="0"/>
                </a:moveTo>
                <a:close/>
                <a:lnTo>
                  <a:pt x="-10000" y="120000"/>
                </a:lnTo>
              </a:path>
              <a:path extrusionOk="0" fill="none" h="120000" w="120000">
                <a:moveTo>
                  <a:pt x="-10000" y="22500"/>
                </a:moveTo>
                <a:lnTo>
                  <a:pt x="-46000" y="135000"/>
                </a:lnTo>
              </a:path>
            </a:pathLst>
          </a:custGeom>
          <a:noFill/>
          <a:ln>
            <a:noFill/>
          </a:ln>
        </p:spPr>
        <p:txBody>
          <a:bodyPr anchorCtr="1" anchor="ctr"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Mechanical Properties</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Strength</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elasticity</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plasticity</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stiffness</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resilience</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toughness</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malleability</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ductility</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brittleness</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114300" lvl="2" marL="228600" marR="0" rtl="0" algn="l">
              <a:lnSpc>
                <a:spcPct val="75000"/>
              </a:lnSpc>
              <a:spcBef>
                <a:spcPts val="180"/>
              </a:spcBef>
              <a:spcAft>
                <a:spcPts val="0"/>
              </a:spcAft>
              <a:buClr>
                <a:schemeClr val="dk1"/>
              </a:buClr>
              <a:buSzPts val="1800"/>
              <a:buFont typeface="Calibri"/>
              <a:buChar char="•"/>
            </a:pPr>
            <a:r>
              <a:rPr b="0" i="0" lang="en-GB" sz="1800" u="none" cap="none" strike="noStrike">
                <a:solidFill>
                  <a:schemeClr val="dk1"/>
                </a:solidFill>
                <a:latin typeface="Calibri"/>
                <a:ea typeface="Calibri"/>
                <a:cs typeface="Calibri"/>
                <a:sym typeface="Calibri"/>
              </a:rPr>
              <a:t>hardness</a:t>
            </a:r>
            <a:endParaRPr b="0" i="0" sz="1800" u="none" cap="none" strike="noStrike">
              <a:solidFill>
                <a:schemeClr val="dk1"/>
              </a:solidFill>
              <a:latin typeface="Calibri"/>
              <a:ea typeface="Calibri"/>
              <a:cs typeface="Calibri"/>
              <a:sym typeface="Calibri"/>
            </a:endParaRPr>
          </a:p>
          <a:p>
            <a:pPr indent="0" lvl="2" marL="228600" marR="0" rtl="0" algn="l">
              <a:lnSpc>
                <a:spcPct val="75000"/>
              </a:lnSpc>
              <a:spcBef>
                <a:spcPts val="18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40" name="Google Shape;140;p7"/>
          <p:cNvSpPr/>
          <p:nvPr/>
        </p:nvSpPr>
        <p:spPr>
          <a:xfrm>
            <a:off x="113405" y="461500"/>
            <a:ext cx="352942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rgbClr val="FF0000"/>
                </a:solidFill>
                <a:latin typeface="Calibri"/>
                <a:ea typeface="Calibri"/>
                <a:cs typeface="Calibri"/>
                <a:sym typeface="Calibri"/>
              </a:rPr>
              <a:t>MECHANICAL PROPERTIES</a:t>
            </a:r>
            <a:endParaRPr b="1" sz="2400">
              <a:solidFill>
                <a:srgbClr val="FF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grpSp>
        <p:nvGrpSpPr>
          <p:cNvPr id="145" name="Google Shape;145;p8"/>
          <p:cNvGrpSpPr/>
          <p:nvPr/>
        </p:nvGrpSpPr>
        <p:grpSpPr>
          <a:xfrm>
            <a:off x="0" y="0"/>
            <a:ext cx="12192000" cy="6872068"/>
            <a:chOff x="0" y="0"/>
            <a:chExt cx="12192000" cy="6872068"/>
          </a:xfrm>
        </p:grpSpPr>
        <p:sp>
          <p:nvSpPr>
            <p:cNvPr id="146" name="Google Shape;146;p8"/>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8"/>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48" name="Google Shape;148;p8"/>
          <p:cNvSpPr/>
          <p:nvPr/>
        </p:nvSpPr>
        <p:spPr>
          <a:xfrm>
            <a:off x="135987" y="522209"/>
            <a:ext cx="11779348" cy="6133859"/>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Strength</a:t>
            </a:r>
            <a:r>
              <a:rPr lang="en-GB" sz="2200">
                <a:solidFill>
                  <a:schemeClr val="dk1"/>
                </a:solidFill>
                <a:latin typeface="Calibri"/>
                <a:ea typeface="Calibri"/>
                <a:cs typeface="Calibri"/>
                <a:sym typeface="Calibri"/>
              </a:rPr>
              <a:t> is deﬁned as the ability of the material to resist, without rupture, external forces causing various types of stresses. </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Elasticity</a:t>
            </a:r>
            <a:r>
              <a:rPr lang="en-GB" sz="2200">
                <a:solidFill>
                  <a:schemeClr val="dk1"/>
                </a:solidFill>
                <a:latin typeface="Calibri"/>
                <a:ea typeface="Calibri"/>
                <a:cs typeface="Calibri"/>
                <a:sym typeface="Calibri"/>
              </a:rPr>
              <a:t> is deﬁned as the ability of the material to regain its original shape and size after the deformation, when the external forces are removed. </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Plasticity</a:t>
            </a:r>
            <a:r>
              <a:rPr lang="en-GB" sz="2200">
                <a:solidFill>
                  <a:schemeClr val="dk1"/>
                </a:solidFill>
                <a:latin typeface="Calibri"/>
                <a:ea typeface="Calibri"/>
                <a:cs typeface="Calibri"/>
                <a:sym typeface="Calibri"/>
              </a:rPr>
              <a:t> is deﬁned as the ability of the material to retain the deformation produced under the load on a permanent basis. </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Stiffness</a:t>
            </a:r>
            <a:r>
              <a:rPr lang="en-GB" sz="2200">
                <a:solidFill>
                  <a:schemeClr val="dk1"/>
                </a:solidFill>
                <a:latin typeface="Calibri"/>
                <a:ea typeface="Calibri"/>
                <a:cs typeface="Calibri"/>
                <a:sym typeface="Calibri"/>
              </a:rPr>
              <a:t> or rigidity is deﬁned as the ability of the material to resist deformation under the action of an external load. </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Resilience</a:t>
            </a:r>
            <a:r>
              <a:rPr lang="en-GB" sz="2200">
                <a:solidFill>
                  <a:schemeClr val="dk1"/>
                </a:solidFill>
                <a:latin typeface="Calibri"/>
                <a:ea typeface="Calibri"/>
                <a:cs typeface="Calibri"/>
                <a:sym typeface="Calibri"/>
              </a:rPr>
              <a:t> is deﬁned as the ability of the material to absorb energy when deformed elastically and to release this energy when unloaded. </a:t>
            </a:r>
            <a:endParaRPr/>
          </a:p>
          <a:p>
            <a:pPr indent="-457200" lvl="0" marL="457200" marR="0" rtl="0" algn="just">
              <a:lnSpc>
                <a:spcPct val="150000"/>
              </a:lnSpc>
              <a:spcBef>
                <a:spcPts val="0"/>
              </a:spcBef>
              <a:spcAft>
                <a:spcPts val="0"/>
              </a:spcAft>
              <a:buClr>
                <a:schemeClr val="dk1"/>
              </a:buClr>
              <a:buSzPts val="2200"/>
              <a:buFont typeface="Calibri"/>
              <a:buAutoNum type="arabicPeriod"/>
            </a:pPr>
            <a:r>
              <a:rPr b="1" i="1" lang="en-GB" sz="2200">
                <a:solidFill>
                  <a:schemeClr val="dk1"/>
                </a:solidFill>
                <a:latin typeface="Calibri"/>
                <a:ea typeface="Calibri"/>
                <a:cs typeface="Calibri"/>
                <a:sym typeface="Calibri"/>
              </a:rPr>
              <a:t>Toughness</a:t>
            </a:r>
            <a:r>
              <a:rPr lang="en-GB" sz="2200">
                <a:solidFill>
                  <a:schemeClr val="dk1"/>
                </a:solidFill>
                <a:latin typeface="Calibri"/>
                <a:ea typeface="Calibri"/>
                <a:cs typeface="Calibri"/>
                <a:sym typeface="Calibri"/>
              </a:rPr>
              <a:t> is deﬁned as the ability of the material to absorb energy before fracture takes place. </a:t>
            </a:r>
            <a:endParaRPr/>
          </a:p>
          <a:p>
            <a:pPr indent="-317500" lvl="0" marL="457200" marR="0" rtl="0" algn="just">
              <a:lnSpc>
                <a:spcPct val="150000"/>
              </a:lnSpc>
              <a:spcBef>
                <a:spcPts val="0"/>
              </a:spcBef>
              <a:spcAft>
                <a:spcPts val="0"/>
              </a:spcAft>
              <a:buClr>
                <a:schemeClr val="dk1"/>
              </a:buClr>
              <a:buSzPts val="2200"/>
              <a:buFont typeface="Calibri"/>
              <a:buNone/>
            </a:pPr>
            <a:r>
              <a:t/>
            </a:r>
            <a:endParaRPr sz="2200">
              <a:solidFill>
                <a:schemeClr val="dk1"/>
              </a:solidFill>
              <a:latin typeface="Calibri"/>
              <a:ea typeface="Calibri"/>
              <a:cs typeface="Calibri"/>
              <a:sym typeface="Calibri"/>
            </a:endParaRPr>
          </a:p>
        </p:txBody>
      </p:sp>
      <p:sp>
        <p:nvSpPr>
          <p:cNvPr id="149" name="Google Shape;149;p8"/>
          <p:cNvSpPr/>
          <p:nvPr/>
        </p:nvSpPr>
        <p:spPr>
          <a:xfrm>
            <a:off x="4331286" y="-14833"/>
            <a:ext cx="352942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rgbClr val="FF0000"/>
                </a:solidFill>
                <a:latin typeface="Calibri"/>
                <a:ea typeface="Calibri"/>
                <a:cs typeface="Calibri"/>
                <a:sym typeface="Calibri"/>
              </a:rPr>
              <a:t>MECHANICAL PROPERTIES</a:t>
            </a:r>
            <a:endParaRPr b="1" sz="2400">
              <a:solidFill>
                <a:srgbClr val="FF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grpSp>
        <p:nvGrpSpPr>
          <p:cNvPr id="154" name="Google Shape;154;p9"/>
          <p:cNvGrpSpPr/>
          <p:nvPr/>
        </p:nvGrpSpPr>
        <p:grpSpPr>
          <a:xfrm>
            <a:off x="0" y="0"/>
            <a:ext cx="12192000" cy="6872068"/>
            <a:chOff x="0" y="0"/>
            <a:chExt cx="12192000" cy="6872068"/>
          </a:xfrm>
        </p:grpSpPr>
        <p:sp>
          <p:nvSpPr>
            <p:cNvPr id="155" name="Google Shape;155;p9"/>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9"/>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57" name="Google Shape;157;p9"/>
          <p:cNvSpPr/>
          <p:nvPr/>
        </p:nvSpPr>
        <p:spPr>
          <a:xfrm>
            <a:off x="157089" y="1202505"/>
            <a:ext cx="11877822" cy="4467057"/>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150000"/>
              </a:lnSpc>
              <a:spcBef>
                <a:spcPts val="0"/>
              </a:spcBef>
              <a:spcAft>
                <a:spcPts val="0"/>
              </a:spcAft>
              <a:buClr>
                <a:schemeClr val="dk1"/>
              </a:buClr>
              <a:buSzPts val="2400"/>
              <a:buFont typeface="Calibri"/>
              <a:buAutoNum type="arabicPeriod" startAt="7"/>
            </a:pPr>
            <a:r>
              <a:rPr b="1" i="1" lang="en-GB" sz="2400">
                <a:solidFill>
                  <a:schemeClr val="dk1"/>
                </a:solidFill>
                <a:latin typeface="Calibri"/>
                <a:ea typeface="Calibri"/>
                <a:cs typeface="Calibri"/>
                <a:sym typeface="Calibri"/>
              </a:rPr>
              <a:t>Malleability </a:t>
            </a:r>
            <a:r>
              <a:rPr lang="en-GB" sz="2400">
                <a:solidFill>
                  <a:schemeClr val="dk1"/>
                </a:solidFill>
                <a:latin typeface="Calibri"/>
                <a:ea typeface="Calibri"/>
                <a:cs typeface="Calibri"/>
                <a:sym typeface="Calibri"/>
              </a:rPr>
              <a:t>is deﬁned as the ability of a material to deform to a greater extent before the sign of crack, when it is subjected to compressive force. </a:t>
            </a:r>
            <a:endParaRPr/>
          </a:p>
          <a:p>
            <a:pPr indent="-457200" lvl="0" marL="457200" marR="0" rtl="0" algn="just">
              <a:lnSpc>
                <a:spcPct val="150000"/>
              </a:lnSpc>
              <a:spcBef>
                <a:spcPts val="0"/>
              </a:spcBef>
              <a:spcAft>
                <a:spcPts val="0"/>
              </a:spcAft>
              <a:buClr>
                <a:schemeClr val="dk1"/>
              </a:buClr>
              <a:buSzPts val="2400"/>
              <a:buFont typeface="Calibri"/>
              <a:buAutoNum type="arabicPeriod" startAt="7"/>
            </a:pPr>
            <a:r>
              <a:rPr b="1" i="1" lang="en-GB" sz="2400">
                <a:solidFill>
                  <a:schemeClr val="dk1"/>
                </a:solidFill>
                <a:latin typeface="Calibri"/>
                <a:ea typeface="Calibri"/>
                <a:cs typeface="Calibri"/>
                <a:sym typeface="Calibri"/>
              </a:rPr>
              <a:t>Ductility</a:t>
            </a:r>
            <a:r>
              <a:rPr lang="en-GB" sz="2400">
                <a:solidFill>
                  <a:schemeClr val="dk1"/>
                </a:solidFill>
                <a:latin typeface="Calibri"/>
                <a:ea typeface="Calibri"/>
                <a:cs typeface="Calibri"/>
                <a:sym typeface="Calibri"/>
              </a:rPr>
              <a:t> is deﬁned as the ability of a material to deform to a greater extent before the sign of crack, when it is subjected to tensile force. </a:t>
            </a:r>
            <a:endParaRPr/>
          </a:p>
          <a:p>
            <a:pPr indent="-457200" lvl="0" marL="457200" marR="0" rtl="0" algn="just">
              <a:lnSpc>
                <a:spcPct val="150000"/>
              </a:lnSpc>
              <a:spcBef>
                <a:spcPts val="0"/>
              </a:spcBef>
              <a:spcAft>
                <a:spcPts val="0"/>
              </a:spcAft>
              <a:buClr>
                <a:schemeClr val="dk1"/>
              </a:buClr>
              <a:buSzPts val="2400"/>
              <a:buFont typeface="Calibri"/>
              <a:buAutoNum type="arabicPeriod" startAt="7"/>
            </a:pPr>
            <a:r>
              <a:rPr b="1" i="1" lang="en-GB" sz="2400">
                <a:solidFill>
                  <a:schemeClr val="dk1"/>
                </a:solidFill>
                <a:latin typeface="Calibri"/>
                <a:ea typeface="Calibri"/>
                <a:cs typeface="Calibri"/>
                <a:sym typeface="Calibri"/>
              </a:rPr>
              <a:t>Brittleness</a:t>
            </a:r>
            <a:r>
              <a:rPr lang="en-GB" sz="2400">
                <a:solidFill>
                  <a:schemeClr val="dk1"/>
                </a:solidFill>
                <a:latin typeface="Calibri"/>
                <a:ea typeface="Calibri"/>
                <a:cs typeface="Calibri"/>
                <a:sym typeface="Calibri"/>
              </a:rPr>
              <a:t> is the property of a material which shows negligible plastic deformation before fracture takes place. </a:t>
            </a:r>
            <a:endParaRPr/>
          </a:p>
          <a:p>
            <a:pPr indent="-457200" lvl="0" marL="457200" marR="0" rtl="0" algn="just">
              <a:lnSpc>
                <a:spcPct val="150000"/>
              </a:lnSpc>
              <a:spcBef>
                <a:spcPts val="0"/>
              </a:spcBef>
              <a:spcAft>
                <a:spcPts val="0"/>
              </a:spcAft>
              <a:buClr>
                <a:schemeClr val="dk1"/>
              </a:buClr>
              <a:buSzPts val="2400"/>
              <a:buFont typeface="Calibri"/>
              <a:buAutoNum type="arabicPeriod" startAt="7"/>
            </a:pPr>
            <a:r>
              <a:rPr b="1" i="1" lang="en-GB" sz="2400">
                <a:solidFill>
                  <a:schemeClr val="dk1"/>
                </a:solidFill>
                <a:latin typeface="Calibri"/>
                <a:ea typeface="Calibri"/>
                <a:cs typeface="Calibri"/>
                <a:sym typeface="Calibri"/>
              </a:rPr>
              <a:t>Hardness</a:t>
            </a:r>
            <a:r>
              <a:rPr lang="en-GB" sz="2400">
                <a:solidFill>
                  <a:schemeClr val="dk1"/>
                </a:solidFill>
                <a:latin typeface="Calibri"/>
                <a:ea typeface="Calibri"/>
                <a:cs typeface="Calibri"/>
                <a:sym typeface="Calibri"/>
              </a:rPr>
              <a:t> is deﬁned as the resistance of the material to penetration or permanent deformation.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grpSp>
        <p:nvGrpSpPr>
          <p:cNvPr id="162" name="Google Shape;162;p10"/>
          <p:cNvGrpSpPr/>
          <p:nvPr/>
        </p:nvGrpSpPr>
        <p:grpSpPr>
          <a:xfrm>
            <a:off x="0" y="0"/>
            <a:ext cx="12192000" cy="6872068"/>
            <a:chOff x="0" y="0"/>
            <a:chExt cx="12192000" cy="6872068"/>
          </a:xfrm>
        </p:grpSpPr>
        <p:sp>
          <p:nvSpPr>
            <p:cNvPr id="163" name="Google Shape;163;p10"/>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10"/>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65" name="Google Shape;165;p10"/>
          <p:cNvSpPr txBox="1"/>
          <p:nvPr/>
        </p:nvSpPr>
        <p:spPr>
          <a:xfrm>
            <a:off x="196948" y="590843"/>
            <a:ext cx="1674055"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chemeClr val="dk1"/>
                </a:solidFill>
                <a:latin typeface="Calibri"/>
                <a:ea typeface="Calibri"/>
                <a:cs typeface="Calibri"/>
                <a:sym typeface="Calibri"/>
              </a:rPr>
              <a:t>METALS</a:t>
            </a:r>
            <a:endParaRPr b="1" sz="2400">
              <a:solidFill>
                <a:schemeClr val="dk1"/>
              </a:solidFill>
              <a:latin typeface="Calibri"/>
              <a:ea typeface="Calibri"/>
              <a:cs typeface="Calibri"/>
              <a:sym typeface="Calibri"/>
            </a:endParaRPr>
          </a:p>
        </p:txBody>
      </p:sp>
      <p:sp>
        <p:nvSpPr>
          <p:cNvPr id="166" name="Google Shape;166;p10"/>
          <p:cNvSpPr/>
          <p:nvPr/>
        </p:nvSpPr>
        <p:spPr>
          <a:xfrm>
            <a:off x="196947" y="1048288"/>
            <a:ext cx="5373859" cy="4662815"/>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0" i="0" lang="en-GB" sz="2200">
                <a:solidFill>
                  <a:schemeClr val="dk1"/>
                </a:solidFill>
                <a:latin typeface="Calibri"/>
                <a:ea typeface="Calibri"/>
                <a:cs typeface="Calibri"/>
                <a:sym typeface="Calibri"/>
              </a:rPr>
              <a:t>Metals are elements known for their luster, high electrical and thermal conductivity, malleability, and ductility. They are typically solid at room temperature, with high melting and boiling points. Metals play essential roles in various industries due to their unique properties, from construction to electronics. Some common examples include iron, copper, and aluminum.</a:t>
            </a:r>
            <a:endParaRPr sz="2200">
              <a:solidFill>
                <a:schemeClr val="dk1"/>
              </a:solidFill>
              <a:latin typeface="Calibri"/>
              <a:ea typeface="Calibri"/>
              <a:cs typeface="Calibri"/>
              <a:sym typeface="Calibri"/>
            </a:endParaRPr>
          </a:p>
        </p:txBody>
      </p:sp>
      <p:pic>
        <p:nvPicPr>
          <p:cNvPr id="167" name="Google Shape;167;p10"/>
          <p:cNvPicPr preferRelativeResize="0"/>
          <p:nvPr/>
        </p:nvPicPr>
        <p:blipFill rotWithShape="1">
          <a:blip r:embed="rId3">
            <a:alphaModFix/>
          </a:blip>
          <a:srcRect b="0" l="0" r="0" t="0"/>
          <a:stretch/>
        </p:blipFill>
        <p:spPr>
          <a:xfrm>
            <a:off x="7377114" y="470363"/>
            <a:ext cx="4443192" cy="593134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2023-09-04T08:52:27Z</dcterms:created>
  <dc:creator>Doctor_Strange</dc:creator>
</cp:coreProperties>
</file>