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7" r:id="rId3"/>
    <p:sldId id="276" r:id="rId4"/>
    <p:sldId id="278" r:id="rId5"/>
    <p:sldId id="277" r:id="rId6"/>
    <p:sldId id="261" r:id="rId7"/>
    <p:sldId id="262" r:id="rId8"/>
    <p:sldId id="274" r:id="rId9"/>
    <p:sldId id="275" r:id="rId10"/>
    <p:sldId id="273" r:id="rId11"/>
    <p:sldId id="263" r:id="rId12"/>
    <p:sldId id="264" r:id="rId13"/>
    <p:sldId id="28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3B4CD7-408D-4282-B45A-6B97DDACB32A}"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en-GB"/>
        </a:p>
      </dgm:t>
    </dgm:pt>
    <dgm:pt modelId="{8D3FE882-7CA0-483E-B771-A154E66E0360}">
      <dgm:prSet phldrT="[Text]"/>
      <dgm:spPr/>
      <dgm:t>
        <a:bodyPr/>
        <a:lstStyle/>
        <a:p>
          <a:r>
            <a:rPr lang="en-IN" dirty="0" smtClean="0"/>
            <a:t>Classification of steels</a:t>
          </a:r>
          <a:endParaRPr lang="en-GB" dirty="0"/>
        </a:p>
      </dgm:t>
    </dgm:pt>
    <dgm:pt modelId="{F7ADBA73-5AF5-46EE-A135-6923A65341C7}" type="parTrans" cxnId="{FEF9AD36-45EA-4E78-B0F0-D1F92F2367D6}">
      <dgm:prSet/>
      <dgm:spPr/>
      <dgm:t>
        <a:bodyPr/>
        <a:lstStyle/>
        <a:p>
          <a:endParaRPr lang="en-GB"/>
        </a:p>
      </dgm:t>
    </dgm:pt>
    <dgm:pt modelId="{076F99ED-679E-4514-BD82-0342C99A8960}" type="sibTrans" cxnId="{FEF9AD36-45EA-4E78-B0F0-D1F92F2367D6}">
      <dgm:prSet/>
      <dgm:spPr/>
      <dgm:t>
        <a:bodyPr/>
        <a:lstStyle/>
        <a:p>
          <a:endParaRPr lang="en-GB"/>
        </a:p>
      </dgm:t>
    </dgm:pt>
    <dgm:pt modelId="{2C50F1D0-5383-4C05-BF50-C83F822183B1}">
      <dgm:prSet phldrT="[Text]"/>
      <dgm:spPr/>
      <dgm:t>
        <a:bodyPr/>
        <a:lstStyle/>
        <a:p>
          <a:r>
            <a:rPr lang="en-IN" dirty="0" smtClean="0"/>
            <a:t>Dead Steel</a:t>
          </a:r>
        </a:p>
      </dgm:t>
    </dgm:pt>
    <dgm:pt modelId="{0CD15B84-6716-45B6-80ED-59D8AA67136F}" type="parTrans" cxnId="{7CAB53D6-DE35-49AA-9435-8318BA05FD1D}">
      <dgm:prSet/>
      <dgm:spPr/>
      <dgm:t>
        <a:bodyPr/>
        <a:lstStyle/>
        <a:p>
          <a:endParaRPr lang="en-GB"/>
        </a:p>
      </dgm:t>
    </dgm:pt>
    <dgm:pt modelId="{A21C8A11-3EFE-42F9-974E-16A59570BD1F}" type="sibTrans" cxnId="{7CAB53D6-DE35-49AA-9435-8318BA05FD1D}">
      <dgm:prSet/>
      <dgm:spPr/>
      <dgm:t>
        <a:bodyPr/>
        <a:lstStyle/>
        <a:p>
          <a:endParaRPr lang="en-GB"/>
        </a:p>
      </dgm:t>
    </dgm:pt>
    <dgm:pt modelId="{123BE610-932B-41CB-BC4D-15DE497DE8C1}">
      <dgm:prSet phldrT="[Text]"/>
      <dgm:spPr/>
      <dgm:t>
        <a:bodyPr/>
        <a:lstStyle/>
        <a:p>
          <a:r>
            <a:rPr lang="en-IN" dirty="0" smtClean="0"/>
            <a:t>Low Carbon Steel</a:t>
          </a:r>
          <a:endParaRPr lang="en-GB" dirty="0"/>
        </a:p>
      </dgm:t>
    </dgm:pt>
    <dgm:pt modelId="{4C867D72-650A-4002-8016-013851843FC3}" type="parTrans" cxnId="{13209805-4A04-4D60-9661-0047AF846968}">
      <dgm:prSet/>
      <dgm:spPr/>
      <dgm:t>
        <a:bodyPr/>
        <a:lstStyle/>
        <a:p>
          <a:endParaRPr lang="en-GB"/>
        </a:p>
      </dgm:t>
    </dgm:pt>
    <dgm:pt modelId="{D4FEF94C-1744-46B3-B82A-18D807728B59}" type="sibTrans" cxnId="{13209805-4A04-4D60-9661-0047AF846968}">
      <dgm:prSet/>
      <dgm:spPr/>
      <dgm:t>
        <a:bodyPr/>
        <a:lstStyle/>
        <a:p>
          <a:endParaRPr lang="en-GB"/>
        </a:p>
      </dgm:t>
    </dgm:pt>
    <dgm:pt modelId="{9B3A1D8B-3ACB-4F4D-BC27-5293219BFAF7}">
      <dgm:prSet phldrT="[Text]"/>
      <dgm:spPr/>
      <dgm:t>
        <a:bodyPr/>
        <a:lstStyle/>
        <a:p>
          <a:r>
            <a:rPr lang="en-IN" dirty="0" smtClean="0"/>
            <a:t>Medium Carbon Steel</a:t>
          </a:r>
          <a:endParaRPr lang="en-GB" dirty="0"/>
        </a:p>
      </dgm:t>
    </dgm:pt>
    <dgm:pt modelId="{01AD89C4-7F39-4087-B642-AE797E482C3B}" type="parTrans" cxnId="{1270F193-FE65-4A85-8BDD-BED1409A8F3F}">
      <dgm:prSet/>
      <dgm:spPr/>
      <dgm:t>
        <a:bodyPr/>
        <a:lstStyle/>
        <a:p>
          <a:endParaRPr lang="en-GB"/>
        </a:p>
      </dgm:t>
    </dgm:pt>
    <dgm:pt modelId="{3C83AD62-0859-41EB-BCBC-E2B0151891F0}" type="sibTrans" cxnId="{1270F193-FE65-4A85-8BDD-BED1409A8F3F}">
      <dgm:prSet/>
      <dgm:spPr/>
      <dgm:t>
        <a:bodyPr/>
        <a:lstStyle/>
        <a:p>
          <a:endParaRPr lang="en-GB"/>
        </a:p>
      </dgm:t>
    </dgm:pt>
    <dgm:pt modelId="{C3D12E52-2BE2-4D3A-9F5A-EC079CD84088}">
      <dgm:prSet/>
      <dgm:spPr/>
      <dgm:t>
        <a:bodyPr/>
        <a:lstStyle/>
        <a:p>
          <a:r>
            <a:rPr lang="en-IN" dirty="0" smtClean="0"/>
            <a:t>High Carbon Steel</a:t>
          </a:r>
          <a:endParaRPr lang="en-GB" dirty="0"/>
        </a:p>
      </dgm:t>
    </dgm:pt>
    <dgm:pt modelId="{4CF4C6C1-BB0F-498C-8C92-778683A32D71}" type="parTrans" cxnId="{458E56A8-E61B-456D-B6BE-C079BDFA3F63}">
      <dgm:prSet/>
      <dgm:spPr/>
      <dgm:t>
        <a:bodyPr/>
        <a:lstStyle/>
        <a:p>
          <a:endParaRPr lang="en-GB"/>
        </a:p>
      </dgm:t>
    </dgm:pt>
    <dgm:pt modelId="{32CA77CD-3C99-4A69-AC07-75C4D1CD8A60}" type="sibTrans" cxnId="{458E56A8-E61B-456D-B6BE-C079BDFA3F63}">
      <dgm:prSet/>
      <dgm:spPr/>
      <dgm:t>
        <a:bodyPr/>
        <a:lstStyle/>
        <a:p>
          <a:endParaRPr lang="en-GB"/>
        </a:p>
      </dgm:t>
    </dgm:pt>
    <dgm:pt modelId="{B0965CD5-DEA8-4A2F-8829-D71731AD20A8}">
      <dgm:prSet/>
      <dgm:spPr/>
      <dgm:t>
        <a:bodyPr/>
        <a:lstStyle/>
        <a:p>
          <a:r>
            <a:rPr lang="en-IN" dirty="0" smtClean="0"/>
            <a:t>Alloy Steel</a:t>
          </a:r>
          <a:endParaRPr lang="en-GB" dirty="0"/>
        </a:p>
      </dgm:t>
    </dgm:pt>
    <dgm:pt modelId="{49934952-2560-40E7-9E0D-F3AA8369D63B}" type="parTrans" cxnId="{CA954E44-3CF1-4AA2-ABC6-98B621C95BA3}">
      <dgm:prSet/>
      <dgm:spPr/>
      <dgm:t>
        <a:bodyPr/>
        <a:lstStyle/>
        <a:p>
          <a:endParaRPr lang="en-GB"/>
        </a:p>
      </dgm:t>
    </dgm:pt>
    <dgm:pt modelId="{47BF6D46-9396-4A87-93B7-F06535122495}" type="sibTrans" cxnId="{CA954E44-3CF1-4AA2-ABC6-98B621C95BA3}">
      <dgm:prSet/>
      <dgm:spPr/>
      <dgm:t>
        <a:bodyPr/>
        <a:lstStyle/>
        <a:p>
          <a:endParaRPr lang="en-GB"/>
        </a:p>
      </dgm:t>
    </dgm:pt>
    <dgm:pt modelId="{B56A5D42-066F-4472-8C36-4C951AA9A924}" type="pres">
      <dgm:prSet presAssocID="{0D3B4CD7-408D-4282-B45A-6B97DDACB32A}" presName="Name0" presStyleCnt="0">
        <dgm:presLayoutVars>
          <dgm:chPref val="1"/>
          <dgm:dir/>
          <dgm:animOne val="branch"/>
          <dgm:animLvl val="lvl"/>
          <dgm:resizeHandles val="exact"/>
        </dgm:presLayoutVars>
      </dgm:prSet>
      <dgm:spPr/>
      <dgm:t>
        <a:bodyPr/>
        <a:lstStyle/>
        <a:p>
          <a:endParaRPr lang="en-GB"/>
        </a:p>
      </dgm:t>
    </dgm:pt>
    <dgm:pt modelId="{AAE62662-24D1-415A-B1B6-622F8EE9663B}" type="pres">
      <dgm:prSet presAssocID="{8D3FE882-7CA0-483E-B771-A154E66E0360}" presName="root1" presStyleCnt="0"/>
      <dgm:spPr/>
    </dgm:pt>
    <dgm:pt modelId="{58F7EF95-D4C7-4C4C-9B50-2442B0563567}" type="pres">
      <dgm:prSet presAssocID="{8D3FE882-7CA0-483E-B771-A154E66E0360}" presName="LevelOneTextNode" presStyleLbl="node0" presStyleIdx="0" presStyleCnt="1">
        <dgm:presLayoutVars>
          <dgm:chPref val="3"/>
        </dgm:presLayoutVars>
      </dgm:prSet>
      <dgm:spPr/>
      <dgm:t>
        <a:bodyPr/>
        <a:lstStyle/>
        <a:p>
          <a:endParaRPr lang="en-GB"/>
        </a:p>
      </dgm:t>
    </dgm:pt>
    <dgm:pt modelId="{43C31F77-5A43-4AAA-AC29-E732F6C09A7A}" type="pres">
      <dgm:prSet presAssocID="{8D3FE882-7CA0-483E-B771-A154E66E0360}" presName="level2hierChild" presStyleCnt="0"/>
      <dgm:spPr/>
    </dgm:pt>
    <dgm:pt modelId="{AADEB14F-33B2-41B1-B5DA-7A0BC9EAA90A}" type="pres">
      <dgm:prSet presAssocID="{0CD15B84-6716-45B6-80ED-59D8AA67136F}" presName="conn2-1" presStyleLbl="parChTrans1D2" presStyleIdx="0" presStyleCnt="5"/>
      <dgm:spPr/>
      <dgm:t>
        <a:bodyPr/>
        <a:lstStyle/>
        <a:p>
          <a:endParaRPr lang="en-GB"/>
        </a:p>
      </dgm:t>
    </dgm:pt>
    <dgm:pt modelId="{0395FF7A-8F99-4BED-93BD-141A745196EB}" type="pres">
      <dgm:prSet presAssocID="{0CD15B84-6716-45B6-80ED-59D8AA67136F}" presName="connTx" presStyleLbl="parChTrans1D2" presStyleIdx="0" presStyleCnt="5"/>
      <dgm:spPr/>
      <dgm:t>
        <a:bodyPr/>
        <a:lstStyle/>
        <a:p>
          <a:endParaRPr lang="en-GB"/>
        </a:p>
      </dgm:t>
    </dgm:pt>
    <dgm:pt modelId="{0AFE6805-01E0-4AD1-8588-9D89B435292D}" type="pres">
      <dgm:prSet presAssocID="{2C50F1D0-5383-4C05-BF50-C83F822183B1}" presName="root2" presStyleCnt="0"/>
      <dgm:spPr/>
    </dgm:pt>
    <dgm:pt modelId="{9D93E62F-A474-4236-8242-CDB1E84B44FF}" type="pres">
      <dgm:prSet presAssocID="{2C50F1D0-5383-4C05-BF50-C83F822183B1}" presName="LevelTwoTextNode" presStyleLbl="node2" presStyleIdx="0" presStyleCnt="5">
        <dgm:presLayoutVars>
          <dgm:chPref val="3"/>
        </dgm:presLayoutVars>
      </dgm:prSet>
      <dgm:spPr/>
      <dgm:t>
        <a:bodyPr/>
        <a:lstStyle/>
        <a:p>
          <a:endParaRPr lang="en-GB"/>
        </a:p>
      </dgm:t>
    </dgm:pt>
    <dgm:pt modelId="{EB064B0B-DEDB-4DBF-B9EA-10F5CAAA6212}" type="pres">
      <dgm:prSet presAssocID="{2C50F1D0-5383-4C05-BF50-C83F822183B1}" presName="level3hierChild" presStyleCnt="0"/>
      <dgm:spPr/>
    </dgm:pt>
    <dgm:pt modelId="{602F20B5-4338-4CD1-8EFA-A9D2840FA7C9}" type="pres">
      <dgm:prSet presAssocID="{4C867D72-650A-4002-8016-013851843FC3}" presName="conn2-1" presStyleLbl="parChTrans1D2" presStyleIdx="1" presStyleCnt="5"/>
      <dgm:spPr/>
      <dgm:t>
        <a:bodyPr/>
        <a:lstStyle/>
        <a:p>
          <a:endParaRPr lang="en-GB"/>
        </a:p>
      </dgm:t>
    </dgm:pt>
    <dgm:pt modelId="{37C8221E-55A9-4D3E-BB19-C96F74EAFBDC}" type="pres">
      <dgm:prSet presAssocID="{4C867D72-650A-4002-8016-013851843FC3}" presName="connTx" presStyleLbl="parChTrans1D2" presStyleIdx="1" presStyleCnt="5"/>
      <dgm:spPr/>
      <dgm:t>
        <a:bodyPr/>
        <a:lstStyle/>
        <a:p>
          <a:endParaRPr lang="en-GB"/>
        </a:p>
      </dgm:t>
    </dgm:pt>
    <dgm:pt modelId="{2CCFBEE3-984C-4612-8480-1BCD9BF5A4FE}" type="pres">
      <dgm:prSet presAssocID="{123BE610-932B-41CB-BC4D-15DE497DE8C1}" presName="root2" presStyleCnt="0"/>
      <dgm:spPr/>
    </dgm:pt>
    <dgm:pt modelId="{23F4E6BD-A748-4D32-90AB-36D3474BB379}" type="pres">
      <dgm:prSet presAssocID="{123BE610-932B-41CB-BC4D-15DE497DE8C1}" presName="LevelTwoTextNode" presStyleLbl="node2" presStyleIdx="1" presStyleCnt="5" custLinFactNeighborX="0">
        <dgm:presLayoutVars>
          <dgm:chPref val="3"/>
        </dgm:presLayoutVars>
      </dgm:prSet>
      <dgm:spPr/>
      <dgm:t>
        <a:bodyPr/>
        <a:lstStyle/>
        <a:p>
          <a:endParaRPr lang="en-GB"/>
        </a:p>
      </dgm:t>
    </dgm:pt>
    <dgm:pt modelId="{93C9D674-B915-4389-9F9B-69AD35B191A8}" type="pres">
      <dgm:prSet presAssocID="{123BE610-932B-41CB-BC4D-15DE497DE8C1}" presName="level3hierChild" presStyleCnt="0"/>
      <dgm:spPr/>
    </dgm:pt>
    <dgm:pt modelId="{7216F921-7B4F-4EC4-AD2A-59A7EED91D6A}" type="pres">
      <dgm:prSet presAssocID="{01AD89C4-7F39-4087-B642-AE797E482C3B}" presName="conn2-1" presStyleLbl="parChTrans1D2" presStyleIdx="2" presStyleCnt="5"/>
      <dgm:spPr/>
      <dgm:t>
        <a:bodyPr/>
        <a:lstStyle/>
        <a:p>
          <a:endParaRPr lang="en-GB"/>
        </a:p>
      </dgm:t>
    </dgm:pt>
    <dgm:pt modelId="{EF2C27C9-B1A3-4233-B896-554BA3168E3C}" type="pres">
      <dgm:prSet presAssocID="{01AD89C4-7F39-4087-B642-AE797E482C3B}" presName="connTx" presStyleLbl="parChTrans1D2" presStyleIdx="2" presStyleCnt="5"/>
      <dgm:spPr/>
      <dgm:t>
        <a:bodyPr/>
        <a:lstStyle/>
        <a:p>
          <a:endParaRPr lang="en-GB"/>
        </a:p>
      </dgm:t>
    </dgm:pt>
    <dgm:pt modelId="{5DB6EEFA-9FDC-47D6-8848-6B855F20AFCD}" type="pres">
      <dgm:prSet presAssocID="{9B3A1D8B-3ACB-4F4D-BC27-5293219BFAF7}" presName="root2" presStyleCnt="0"/>
      <dgm:spPr/>
    </dgm:pt>
    <dgm:pt modelId="{3868AD51-F6F0-4EB4-AE26-CD3F2DCA963B}" type="pres">
      <dgm:prSet presAssocID="{9B3A1D8B-3ACB-4F4D-BC27-5293219BFAF7}" presName="LevelTwoTextNode" presStyleLbl="node2" presStyleIdx="2" presStyleCnt="5">
        <dgm:presLayoutVars>
          <dgm:chPref val="3"/>
        </dgm:presLayoutVars>
      </dgm:prSet>
      <dgm:spPr/>
      <dgm:t>
        <a:bodyPr/>
        <a:lstStyle/>
        <a:p>
          <a:endParaRPr lang="en-GB"/>
        </a:p>
      </dgm:t>
    </dgm:pt>
    <dgm:pt modelId="{992C7292-74BA-4986-A2E4-F764588FAC6D}" type="pres">
      <dgm:prSet presAssocID="{9B3A1D8B-3ACB-4F4D-BC27-5293219BFAF7}" presName="level3hierChild" presStyleCnt="0"/>
      <dgm:spPr/>
    </dgm:pt>
    <dgm:pt modelId="{17363D58-A0A8-402B-9796-EAB2EEE2E2DB}" type="pres">
      <dgm:prSet presAssocID="{4CF4C6C1-BB0F-498C-8C92-778683A32D71}" presName="conn2-1" presStyleLbl="parChTrans1D2" presStyleIdx="3" presStyleCnt="5"/>
      <dgm:spPr/>
      <dgm:t>
        <a:bodyPr/>
        <a:lstStyle/>
        <a:p>
          <a:endParaRPr lang="en-GB"/>
        </a:p>
      </dgm:t>
    </dgm:pt>
    <dgm:pt modelId="{3AAD4612-0227-49C9-AEF8-D592518B35B0}" type="pres">
      <dgm:prSet presAssocID="{4CF4C6C1-BB0F-498C-8C92-778683A32D71}" presName="connTx" presStyleLbl="parChTrans1D2" presStyleIdx="3" presStyleCnt="5"/>
      <dgm:spPr/>
      <dgm:t>
        <a:bodyPr/>
        <a:lstStyle/>
        <a:p>
          <a:endParaRPr lang="en-GB"/>
        </a:p>
      </dgm:t>
    </dgm:pt>
    <dgm:pt modelId="{4ACBD75C-B3D5-4C1B-8E8E-73C498FB14E8}" type="pres">
      <dgm:prSet presAssocID="{C3D12E52-2BE2-4D3A-9F5A-EC079CD84088}" presName="root2" presStyleCnt="0"/>
      <dgm:spPr/>
    </dgm:pt>
    <dgm:pt modelId="{FC745DF2-133A-4725-8566-E0CFA2C69B91}" type="pres">
      <dgm:prSet presAssocID="{C3D12E52-2BE2-4D3A-9F5A-EC079CD84088}" presName="LevelTwoTextNode" presStyleLbl="node2" presStyleIdx="3" presStyleCnt="5">
        <dgm:presLayoutVars>
          <dgm:chPref val="3"/>
        </dgm:presLayoutVars>
      </dgm:prSet>
      <dgm:spPr/>
      <dgm:t>
        <a:bodyPr/>
        <a:lstStyle/>
        <a:p>
          <a:endParaRPr lang="en-GB"/>
        </a:p>
      </dgm:t>
    </dgm:pt>
    <dgm:pt modelId="{2F99A443-EE9F-49FF-9389-38224842466E}" type="pres">
      <dgm:prSet presAssocID="{C3D12E52-2BE2-4D3A-9F5A-EC079CD84088}" presName="level3hierChild" presStyleCnt="0"/>
      <dgm:spPr/>
    </dgm:pt>
    <dgm:pt modelId="{C43615BB-D075-47F4-926F-F266F326C780}" type="pres">
      <dgm:prSet presAssocID="{49934952-2560-40E7-9E0D-F3AA8369D63B}" presName="conn2-1" presStyleLbl="parChTrans1D2" presStyleIdx="4" presStyleCnt="5"/>
      <dgm:spPr/>
      <dgm:t>
        <a:bodyPr/>
        <a:lstStyle/>
        <a:p>
          <a:endParaRPr lang="en-GB"/>
        </a:p>
      </dgm:t>
    </dgm:pt>
    <dgm:pt modelId="{71472BE5-759D-46D9-86DA-F58915D9D3FE}" type="pres">
      <dgm:prSet presAssocID="{49934952-2560-40E7-9E0D-F3AA8369D63B}" presName="connTx" presStyleLbl="parChTrans1D2" presStyleIdx="4" presStyleCnt="5"/>
      <dgm:spPr/>
      <dgm:t>
        <a:bodyPr/>
        <a:lstStyle/>
        <a:p>
          <a:endParaRPr lang="en-GB"/>
        </a:p>
      </dgm:t>
    </dgm:pt>
    <dgm:pt modelId="{C737E0A3-6AB1-4924-AC03-91B2910486EC}" type="pres">
      <dgm:prSet presAssocID="{B0965CD5-DEA8-4A2F-8829-D71731AD20A8}" presName="root2" presStyleCnt="0"/>
      <dgm:spPr/>
    </dgm:pt>
    <dgm:pt modelId="{199EC5C4-AF82-451C-85FF-2D71A07CBE3B}" type="pres">
      <dgm:prSet presAssocID="{B0965CD5-DEA8-4A2F-8829-D71731AD20A8}" presName="LevelTwoTextNode" presStyleLbl="node2" presStyleIdx="4" presStyleCnt="5">
        <dgm:presLayoutVars>
          <dgm:chPref val="3"/>
        </dgm:presLayoutVars>
      </dgm:prSet>
      <dgm:spPr/>
      <dgm:t>
        <a:bodyPr/>
        <a:lstStyle/>
        <a:p>
          <a:endParaRPr lang="en-GB"/>
        </a:p>
      </dgm:t>
    </dgm:pt>
    <dgm:pt modelId="{35F407D7-3CC8-4A09-B1A7-F5BCB1E4A9E7}" type="pres">
      <dgm:prSet presAssocID="{B0965CD5-DEA8-4A2F-8829-D71731AD20A8}" presName="level3hierChild" presStyleCnt="0"/>
      <dgm:spPr/>
    </dgm:pt>
  </dgm:ptLst>
  <dgm:cxnLst>
    <dgm:cxn modelId="{13209805-4A04-4D60-9661-0047AF846968}" srcId="{8D3FE882-7CA0-483E-B771-A154E66E0360}" destId="{123BE610-932B-41CB-BC4D-15DE497DE8C1}" srcOrd="1" destOrd="0" parTransId="{4C867D72-650A-4002-8016-013851843FC3}" sibTransId="{D4FEF94C-1744-46B3-B82A-18D807728B59}"/>
    <dgm:cxn modelId="{0B6D28E4-D326-4A31-AD11-C461D220E27E}" type="presOf" srcId="{123BE610-932B-41CB-BC4D-15DE497DE8C1}" destId="{23F4E6BD-A748-4D32-90AB-36D3474BB379}" srcOrd="0" destOrd="0" presId="urn:microsoft.com/office/officeart/2008/layout/HorizontalMultiLevelHierarchy"/>
    <dgm:cxn modelId="{80050A59-AF56-4DD2-AF7E-0DAF58696E2B}" type="presOf" srcId="{2C50F1D0-5383-4C05-BF50-C83F822183B1}" destId="{9D93E62F-A474-4236-8242-CDB1E84B44FF}" srcOrd="0" destOrd="0" presId="urn:microsoft.com/office/officeart/2008/layout/HorizontalMultiLevelHierarchy"/>
    <dgm:cxn modelId="{3C6FDD76-3014-44FD-84C5-FB17B3F5D62A}" type="presOf" srcId="{4C867D72-650A-4002-8016-013851843FC3}" destId="{602F20B5-4338-4CD1-8EFA-A9D2840FA7C9}" srcOrd="0" destOrd="0" presId="urn:microsoft.com/office/officeart/2008/layout/HorizontalMultiLevelHierarchy"/>
    <dgm:cxn modelId="{7769BB65-00B3-4EB9-BA32-69F103806E37}" type="presOf" srcId="{4C867D72-650A-4002-8016-013851843FC3}" destId="{37C8221E-55A9-4D3E-BB19-C96F74EAFBDC}" srcOrd="1" destOrd="0" presId="urn:microsoft.com/office/officeart/2008/layout/HorizontalMultiLevelHierarchy"/>
    <dgm:cxn modelId="{E691EB02-DACC-413F-94F2-AC5BBF49BF62}" type="presOf" srcId="{C3D12E52-2BE2-4D3A-9F5A-EC079CD84088}" destId="{FC745DF2-133A-4725-8566-E0CFA2C69B91}" srcOrd="0" destOrd="0" presId="urn:microsoft.com/office/officeart/2008/layout/HorizontalMultiLevelHierarchy"/>
    <dgm:cxn modelId="{ED0CBC66-9432-4D34-94D4-A288ED8FB2C4}" type="presOf" srcId="{9B3A1D8B-3ACB-4F4D-BC27-5293219BFAF7}" destId="{3868AD51-F6F0-4EB4-AE26-CD3F2DCA963B}" srcOrd="0" destOrd="0" presId="urn:microsoft.com/office/officeart/2008/layout/HorizontalMultiLevelHierarchy"/>
    <dgm:cxn modelId="{1270F193-FE65-4A85-8BDD-BED1409A8F3F}" srcId="{8D3FE882-7CA0-483E-B771-A154E66E0360}" destId="{9B3A1D8B-3ACB-4F4D-BC27-5293219BFAF7}" srcOrd="2" destOrd="0" parTransId="{01AD89C4-7F39-4087-B642-AE797E482C3B}" sibTransId="{3C83AD62-0859-41EB-BCBC-E2B0151891F0}"/>
    <dgm:cxn modelId="{580F8870-7900-4B4E-9C67-184219C6D495}" type="presOf" srcId="{B0965CD5-DEA8-4A2F-8829-D71731AD20A8}" destId="{199EC5C4-AF82-451C-85FF-2D71A07CBE3B}" srcOrd="0" destOrd="0" presId="urn:microsoft.com/office/officeart/2008/layout/HorizontalMultiLevelHierarchy"/>
    <dgm:cxn modelId="{CA954E44-3CF1-4AA2-ABC6-98B621C95BA3}" srcId="{8D3FE882-7CA0-483E-B771-A154E66E0360}" destId="{B0965CD5-DEA8-4A2F-8829-D71731AD20A8}" srcOrd="4" destOrd="0" parTransId="{49934952-2560-40E7-9E0D-F3AA8369D63B}" sibTransId="{47BF6D46-9396-4A87-93B7-F06535122495}"/>
    <dgm:cxn modelId="{FEF9AD36-45EA-4E78-B0F0-D1F92F2367D6}" srcId="{0D3B4CD7-408D-4282-B45A-6B97DDACB32A}" destId="{8D3FE882-7CA0-483E-B771-A154E66E0360}" srcOrd="0" destOrd="0" parTransId="{F7ADBA73-5AF5-46EE-A135-6923A65341C7}" sibTransId="{076F99ED-679E-4514-BD82-0342C99A8960}"/>
    <dgm:cxn modelId="{9C508FE0-8A2B-4F31-9E5D-01F96F8F9757}" type="presOf" srcId="{0D3B4CD7-408D-4282-B45A-6B97DDACB32A}" destId="{B56A5D42-066F-4472-8C36-4C951AA9A924}" srcOrd="0" destOrd="0" presId="urn:microsoft.com/office/officeart/2008/layout/HorizontalMultiLevelHierarchy"/>
    <dgm:cxn modelId="{BDE0F138-0913-49BB-8530-E6E8B4B8EB10}" type="presOf" srcId="{4CF4C6C1-BB0F-498C-8C92-778683A32D71}" destId="{17363D58-A0A8-402B-9796-EAB2EEE2E2DB}" srcOrd="0" destOrd="0" presId="urn:microsoft.com/office/officeart/2008/layout/HorizontalMultiLevelHierarchy"/>
    <dgm:cxn modelId="{75A27B34-AAEC-476F-9D11-022892F7F252}" type="presOf" srcId="{4CF4C6C1-BB0F-498C-8C92-778683A32D71}" destId="{3AAD4612-0227-49C9-AEF8-D592518B35B0}" srcOrd="1" destOrd="0" presId="urn:microsoft.com/office/officeart/2008/layout/HorizontalMultiLevelHierarchy"/>
    <dgm:cxn modelId="{77417803-361F-46F9-B32F-6D4F9B6DBDB6}" type="presOf" srcId="{49934952-2560-40E7-9E0D-F3AA8369D63B}" destId="{71472BE5-759D-46D9-86DA-F58915D9D3FE}" srcOrd="1" destOrd="0" presId="urn:microsoft.com/office/officeart/2008/layout/HorizontalMultiLevelHierarchy"/>
    <dgm:cxn modelId="{C30CAFCD-2C87-41BB-8A83-1DFCBCD603CE}" type="presOf" srcId="{8D3FE882-7CA0-483E-B771-A154E66E0360}" destId="{58F7EF95-D4C7-4C4C-9B50-2442B0563567}" srcOrd="0" destOrd="0" presId="urn:microsoft.com/office/officeart/2008/layout/HorizontalMultiLevelHierarchy"/>
    <dgm:cxn modelId="{5B228258-8E3A-4BCE-B0BB-897933E370FD}" type="presOf" srcId="{0CD15B84-6716-45B6-80ED-59D8AA67136F}" destId="{AADEB14F-33B2-41B1-B5DA-7A0BC9EAA90A}" srcOrd="0" destOrd="0" presId="urn:microsoft.com/office/officeart/2008/layout/HorizontalMultiLevelHierarchy"/>
    <dgm:cxn modelId="{9C19BB92-D399-4F7D-BAD3-22379C1266E3}" type="presOf" srcId="{01AD89C4-7F39-4087-B642-AE797E482C3B}" destId="{7216F921-7B4F-4EC4-AD2A-59A7EED91D6A}" srcOrd="0" destOrd="0" presId="urn:microsoft.com/office/officeart/2008/layout/HorizontalMultiLevelHierarchy"/>
    <dgm:cxn modelId="{7CAB53D6-DE35-49AA-9435-8318BA05FD1D}" srcId="{8D3FE882-7CA0-483E-B771-A154E66E0360}" destId="{2C50F1D0-5383-4C05-BF50-C83F822183B1}" srcOrd="0" destOrd="0" parTransId="{0CD15B84-6716-45B6-80ED-59D8AA67136F}" sibTransId="{A21C8A11-3EFE-42F9-974E-16A59570BD1F}"/>
    <dgm:cxn modelId="{458E56A8-E61B-456D-B6BE-C079BDFA3F63}" srcId="{8D3FE882-7CA0-483E-B771-A154E66E0360}" destId="{C3D12E52-2BE2-4D3A-9F5A-EC079CD84088}" srcOrd="3" destOrd="0" parTransId="{4CF4C6C1-BB0F-498C-8C92-778683A32D71}" sibTransId="{32CA77CD-3C99-4A69-AC07-75C4D1CD8A60}"/>
    <dgm:cxn modelId="{182F140C-EE1C-48FE-856E-A9AF06FCA1F5}" type="presOf" srcId="{49934952-2560-40E7-9E0D-F3AA8369D63B}" destId="{C43615BB-D075-47F4-926F-F266F326C780}" srcOrd="0" destOrd="0" presId="urn:microsoft.com/office/officeart/2008/layout/HorizontalMultiLevelHierarchy"/>
    <dgm:cxn modelId="{AC59B73E-1BEE-4AE7-8783-A01278878DFF}" type="presOf" srcId="{0CD15B84-6716-45B6-80ED-59D8AA67136F}" destId="{0395FF7A-8F99-4BED-93BD-141A745196EB}" srcOrd="1" destOrd="0" presId="urn:microsoft.com/office/officeart/2008/layout/HorizontalMultiLevelHierarchy"/>
    <dgm:cxn modelId="{AF5A8CAD-0227-4E0E-A1BC-0127DADC62BE}" type="presOf" srcId="{01AD89C4-7F39-4087-B642-AE797E482C3B}" destId="{EF2C27C9-B1A3-4233-B896-554BA3168E3C}" srcOrd="1" destOrd="0" presId="urn:microsoft.com/office/officeart/2008/layout/HorizontalMultiLevelHierarchy"/>
    <dgm:cxn modelId="{753104D5-A569-4F18-8359-98B876A5C430}" type="presParOf" srcId="{B56A5D42-066F-4472-8C36-4C951AA9A924}" destId="{AAE62662-24D1-415A-B1B6-622F8EE9663B}" srcOrd="0" destOrd="0" presId="urn:microsoft.com/office/officeart/2008/layout/HorizontalMultiLevelHierarchy"/>
    <dgm:cxn modelId="{045E9946-0DBD-4787-BDBC-053085D5A243}" type="presParOf" srcId="{AAE62662-24D1-415A-B1B6-622F8EE9663B}" destId="{58F7EF95-D4C7-4C4C-9B50-2442B0563567}" srcOrd="0" destOrd="0" presId="urn:microsoft.com/office/officeart/2008/layout/HorizontalMultiLevelHierarchy"/>
    <dgm:cxn modelId="{E72C5142-285B-45EC-9E0A-BF84B3CC209A}" type="presParOf" srcId="{AAE62662-24D1-415A-B1B6-622F8EE9663B}" destId="{43C31F77-5A43-4AAA-AC29-E732F6C09A7A}" srcOrd="1" destOrd="0" presId="urn:microsoft.com/office/officeart/2008/layout/HorizontalMultiLevelHierarchy"/>
    <dgm:cxn modelId="{710DC54C-BD3F-4FD7-B66E-8FCCC44BF82E}" type="presParOf" srcId="{43C31F77-5A43-4AAA-AC29-E732F6C09A7A}" destId="{AADEB14F-33B2-41B1-B5DA-7A0BC9EAA90A}" srcOrd="0" destOrd="0" presId="urn:microsoft.com/office/officeart/2008/layout/HorizontalMultiLevelHierarchy"/>
    <dgm:cxn modelId="{CFAF2CB6-4EAD-4800-892D-02EEBDF9FE2B}" type="presParOf" srcId="{AADEB14F-33B2-41B1-B5DA-7A0BC9EAA90A}" destId="{0395FF7A-8F99-4BED-93BD-141A745196EB}" srcOrd="0" destOrd="0" presId="urn:microsoft.com/office/officeart/2008/layout/HorizontalMultiLevelHierarchy"/>
    <dgm:cxn modelId="{88F002A2-36E1-4327-8F1A-543C468085AF}" type="presParOf" srcId="{43C31F77-5A43-4AAA-AC29-E732F6C09A7A}" destId="{0AFE6805-01E0-4AD1-8588-9D89B435292D}" srcOrd="1" destOrd="0" presId="urn:microsoft.com/office/officeart/2008/layout/HorizontalMultiLevelHierarchy"/>
    <dgm:cxn modelId="{5DDFC25E-1847-4B84-A357-F803077A5FA1}" type="presParOf" srcId="{0AFE6805-01E0-4AD1-8588-9D89B435292D}" destId="{9D93E62F-A474-4236-8242-CDB1E84B44FF}" srcOrd="0" destOrd="0" presId="urn:microsoft.com/office/officeart/2008/layout/HorizontalMultiLevelHierarchy"/>
    <dgm:cxn modelId="{0E417D6F-BD4C-44B0-91BC-F920F247AE6D}" type="presParOf" srcId="{0AFE6805-01E0-4AD1-8588-9D89B435292D}" destId="{EB064B0B-DEDB-4DBF-B9EA-10F5CAAA6212}" srcOrd="1" destOrd="0" presId="urn:microsoft.com/office/officeart/2008/layout/HorizontalMultiLevelHierarchy"/>
    <dgm:cxn modelId="{B13C3154-BFD6-4014-98D4-888243C8E4B3}" type="presParOf" srcId="{43C31F77-5A43-4AAA-AC29-E732F6C09A7A}" destId="{602F20B5-4338-4CD1-8EFA-A9D2840FA7C9}" srcOrd="2" destOrd="0" presId="urn:microsoft.com/office/officeart/2008/layout/HorizontalMultiLevelHierarchy"/>
    <dgm:cxn modelId="{9B227EE0-822F-4F8B-84DD-3EB02E4B55F0}" type="presParOf" srcId="{602F20B5-4338-4CD1-8EFA-A9D2840FA7C9}" destId="{37C8221E-55A9-4D3E-BB19-C96F74EAFBDC}" srcOrd="0" destOrd="0" presId="urn:microsoft.com/office/officeart/2008/layout/HorizontalMultiLevelHierarchy"/>
    <dgm:cxn modelId="{4D9C6430-BF0C-4D70-89B8-9962C14C7F05}" type="presParOf" srcId="{43C31F77-5A43-4AAA-AC29-E732F6C09A7A}" destId="{2CCFBEE3-984C-4612-8480-1BCD9BF5A4FE}" srcOrd="3" destOrd="0" presId="urn:microsoft.com/office/officeart/2008/layout/HorizontalMultiLevelHierarchy"/>
    <dgm:cxn modelId="{94C9E31D-1553-4E40-AAAB-BB57E3CD3284}" type="presParOf" srcId="{2CCFBEE3-984C-4612-8480-1BCD9BF5A4FE}" destId="{23F4E6BD-A748-4D32-90AB-36D3474BB379}" srcOrd="0" destOrd="0" presId="urn:microsoft.com/office/officeart/2008/layout/HorizontalMultiLevelHierarchy"/>
    <dgm:cxn modelId="{2D993394-6948-42C8-999A-0C5CDB69DBD1}" type="presParOf" srcId="{2CCFBEE3-984C-4612-8480-1BCD9BF5A4FE}" destId="{93C9D674-B915-4389-9F9B-69AD35B191A8}" srcOrd="1" destOrd="0" presId="urn:microsoft.com/office/officeart/2008/layout/HorizontalMultiLevelHierarchy"/>
    <dgm:cxn modelId="{6CA438D5-6D62-4BD2-A8B1-74874247E1E9}" type="presParOf" srcId="{43C31F77-5A43-4AAA-AC29-E732F6C09A7A}" destId="{7216F921-7B4F-4EC4-AD2A-59A7EED91D6A}" srcOrd="4" destOrd="0" presId="urn:microsoft.com/office/officeart/2008/layout/HorizontalMultiLevelHierarchy"/>
    <dgm:cxn modelId="{623B3442-A2BE-4DE9-A36C-8DADBE9065E9}" type="presParOf" srcId="{7216F921-7B4F-4EC4-AD2A-59A7EED91D6A}" destId="{EF2C27C9-B1A3-4233-B896-554BA3168E3C}" srcOrd="0" destOrd="0" presId="urn:microsoft.com/office/officeart/2008/layout/HorizontalMultiLevelHierarchy"/>
    <dgm:cxn modelId="{32A72EFC-2FB2-459A-A0C7-61E668F0799E}" type="presParOf" srcId="{43C31F77-5A43-4AAA-AC29-E732F6C09A7A}" destId="{5DB6EEFA-9FDC-47D6-8848-6B855F20AFCD}" srcOrd="5" destOrd="0" presId="urn:microsoft.com/office/officeart/2008/layout/HorizontalMultiLevelHierarchy"/>
    <dgm:cxn modelId="{F36BB670-5B2C-4FAE-BBE5-84BB4FFBA6D4}" type="presParOf" srcId="{5DB6EEFA-9FDC-47D6-8848-6B855F20AFCD}" destId="{3868AD51-F6F0-4EB4-AE26-CD3F2DCA963B}" srcOrd="0" destOrd="0" presId="urn:microsoft.com/office/officeart/2008/layout/HorizontalMultiLevelHierarchy"/>
    <dgm:cxn modelId="{F5518ED6-8FC6-435C-A052-5BD0FEC4B0CC}" type="presParOf" srcId="{5DB6EEFA-9FDC-47D6-8848-6B855F20AFCD}" destId="{992C7292-74BA-4986-A2E4-F764588FAC6D}" srcOrd="1" destOrd="0" presId="urn:microsoft.com/office/officeart/2008/layout/HorizontalMultiLevelHierarchy"/>
    <dgm:cxn modelId="{3B992256-8F5C-4D99-8D18-3808D673B42D}" type="presParOf" srcId="{43C31F77-5A43-4AAA-AC29-E732F6C09A7A}" destId="{17363D58-A0A8-402B-9796-EAB2EEE2E2DB}" srcOrd="6" destOrd="0" presId="urn:microsoft.com/office/officeart/2008/layout/HorizontalMultiLevelHierarchy"/>
    <dgm:cxn modelId="{12A13978-1D17-4EEA-B718-B90AE9DA734F}" type="presParOf" srcId="{17363D58-A0A8-402B-9796-EAB2EEE2E2DB}" destId="{3AAD4612-0227-49C9-AEF8-D592518B35B0}" srcOrd="0" destOrd="0" presId="urn:microsoft.com/office/officeart/2008/layout/HorizontalMultiLevelHierarchy"/>
    <dgm:cxn modelId="{92DC3E0E-83E6-45A2-9CAA-8C59C2E86B3E}" type="presParOf" srcId="{43C31F77-5A43-4AAA-AC29-E732F6C09A7A}" destId="{4ACBD75C-B3D5-4C1B-8E8E-73C498FB14E8}" srcOrd="7" destOrd="0" presId="urn:microsoft.com/office/officeart/2008/layout/HorizontalMultiLevelHierarchy"/>
    <dgm:cxn modelId="{359C91AE-8213-4271-AA15-ECEE09ED2ECE}" type="presParOf" srcId="{4ACBD75C-B3D5-4C1B-8E8E-73C498FB14E8}" destId="{FC745DF2-133A-4725-8566-E0CFA2C69B91}" srcOrd="0" destOrd="0" presId="urn:microsoft.com/office/officeart/2008/layout/HorizontalMultiLevelHierarchy"/>
    <dgm:cxn modelId="{FF3416C2-C392-45D5-9D7F-060F41ABA045}" type="presParOf" srcId="{4ACBD75C-B3D5-4C1B-8E8E-73C498FB14E8}" destId="{2F99A443-EE9F-49FF-9389-38224842466E}" srcOrd="1" destOrd="0" presId="urn:microsoft.com/office/officeart/2008/layout/HorizontalMultiLevelHierarchy"/>
    <dgm:cxn modelId="{1E138CBC-E527-47C8-B829-96FC9657CAD6}" type="presParOf" srcId="{43C31F77-5A43-4AAA-AC29-E732F6C09A7A}" destId="{C43615BB-D075-47F4-926F-F266F326C780}" srcOrd="8" destOrd="0" presId="urn:microsoft.com/office/officeart/2008/layout/HorizontalMultiLevelHierarchy"/>
    <dgm:cxn modelId="{61303314-B864-4F52-9439-24AC92079FEB}" type="presParOf" srcId="{C43615BB-D075-47F4-926F-F266F326C780}" destId="{71472BE5-759D-46D9-86DA-F58915D9D3FE}" srcOrd="0" destOrd="0" presId="urn:microsoft.com/office/officeart/2008/layout/HorizontalMultiLevelHierarchy"/>
    <dgm:cxn modelId="{79B7645F-7D6E-4E0C-AB2B-4C821640D491}" type="presParOf" srcId="{43C31F77-5A43-4AAA-AC29-E732F6C09A7A}" destId="{C737E0A3-6AB1-4924-AC03-91B2910486EC}" srcOrd="9" destOrd="0" presId="urn:microsoft.com/office/officeart/2008/layout/HorizontalMultiLevelHierarchy"/>
    <dgm:cxn modelId="{496F0F37-9BE6-49E4-B663-EE32D35D84F3}" type="presParOf" srcId="{C737E0A3-6AB1-4924-AC03-91B2910486EC}" destId="{199EC5C4-AF82-451C-85FF-2D71A07CBE3B}" srcOrd="0" destOrd="0" presId="urn:microsoft.com/office/officeart/2008/layout/HorizontalMultiLevelHierarchy"/>
    <dgm:cxn modelId="{93949145-8F93-493D-8983-ED445E174FF5}" type="presParOf" srcId="{C737E0A3-6AB1-4924-AC03-91B2910486EC}" destId="{35F407D7-3CC8-4A09-B1A7-F5BCB1E4A9E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11/10/2023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11/10/2023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11/10/2023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11/10/2023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11/10/2023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11/10/2023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407876" y="2774651"/>
            <a:ext cx="3376246" cy="523220"/>
          </a:xfrm>
          <a:prstGeom prst="rect">
            <a:avLst/>
          </a:prstGeom>
          <a:noFill/>
        </p:spPr>
        <p:txBody>
          <a:bodyPr wrap="square" rtlCol="0">
            <a:spAutoFit/>
          </a:bodyPr>
          <a:lstStyle/>
          <a:p>
            <a:r>
              <a:rPr lang="en-IN" sz="2800" smtClean="0"/>
              <a:t>LECTURE </a:t>
            </a:r>
            <a:r>
              <a:rPr lang="en-IN" sz="2800" smtClean="0"/>
              <a:t>1 </a:t>
            </a:r>
            <a:r>
              <a:rPr lang="en-IN" sz="2800" dirty="0" smtClean="0"/>
              <a:t>MODULE 1</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71646" y="655879"/>
            <a:ext cx="4354077" cy="523220"/>
          </a:xfrm>
          <a:prstGeom prst="rect">
            <a:avLst/>
          </a:prstGeom>
        </p:spPr>
        <p:txBody>
          <a:bodyPr wrap="none">
            <a:spAutoFit/>
          </a:bodyPr>
          <a:lstStyle/>
          <a:p>
            <a:r>
              <a:rPr lang="en-GB" sz="2800" b="1" dirty="0" smtClean="0">
                <a:latin typeface="Roboto" panose="02000000000000000000" pitchFamily="2" charset="0"/>
              </a:rPr>
              <a:t>APPLICATIONS OF STEEL</a:t>
            </a:r>
            <a:endParaRPr lang="en-GB" sz="2800" b="1" i="0" dirty="0">
              <a:effectLst/>
              <a:latin typeface="Roboto" panose="02000000000000000000" pitchFamily="2" charset="0"/>
            </a:endParaRPr>
          </a:p>
        </p:txBody>
      </p:sp>
      <p:sp>
        <p:nvSpPr>
          <p:cNvPr id="6" name="Rectangle 5"/>
          <p:cNvSpPr/>
          <p:nvPr/>
        </p:nvSpPr>
        <p:spPr>
          <a:xfrm>
            <a:off x="271646" y="1402978"/>
            <a:ext cx="6096000" cy="3631250"/>
          </a:xfrm>
          <a:prstGeom prst="rect">
            <a:avLst/>
          </a:prstGeom>
        </p:spPr>
        <p:txBody>
          <a:bodyPr>
            <a:spAutoFit/>
          </a:bodyPr>
          <a:lstStyle/>
          <a:p>
            <a:pPr algn="just">
              <a:lnSpc>
                <a:spcPct val="150000"/>
              </a:lnSpc>
              <a:buFont typeface="Arial" panose="020B0604020202020204" pitchFamily="34" charset="0"/>
              <a:buChar char="•"/>
            </a:pPr>
            <a:r>
              <a:rPr lang="en-GB" sz="2600" dirty="0">
                <a:solidFill>
                  <a:srgbClr val="000000"/>
                </a:solidFill>
                <a:ea typeface="Roboto" panose="02000000000000000000" pitchFamily="2" charset="0"/>
              </a:rPr>
              <a:t>Engineering applications</a:t>
            </a:r>
          </a:p>
          <a:p>
            <a:pPr algn="just">
              <a:lnSpc>
                <a:spcPct val="150000"/>
              </a:lnSpc>
              <a:buFont typeface="Arial" panose="020B0604020202020204" pitchFamily="34" charset="0"/>
              <a:buChar char="•"/>
            </a:pPr>
            <a:r>
              <a:rPr lang="en-GB" sz="2600" dirty="0">
                <a:solidFill>
                  <a:srgbClr val="000000"/>
                </a:solidFill>
                <a:ea typeface="Roboto" panose="02000000000000000000" pitchFamily="2" charset="0"/>
              </a:rPr>
              <a:t>Tubular products</a:t>
            </a:r>
          </a:p>
          <a:p>
            <a:pPr algn="just">
              <a:lnSpc>
                <a:spcPct val="150000"/>
              </a:lnSpc>
              <a:buFont typeface="Arial" panose="020B0604020202020204" pitchFamily="34" charset="0"/>
              <a:buChar char="•"/>
            </a:pPr>
            <a:r>
              <a:rPr lang="en-GB" sz="2600" dirty="0">
                <a:solidFill>
                  <a:srgbClr val="000000"/>
                </a:solidFill>
                <a:ea typeface="Roboto" panose="02000000000000000000" pitchFamily="2" charset="0"/>
              </a:rPr>
              <a:t>Building and construction projects</a:t>
            </a:r>
          </a:p>
          <a:p>
            <a:pPr algn="just">
              <a:lnSpc>
                <a:spcPct val="150000"/>
              </a:lnSpc>
              <a:buFont typeface="Arial" panose="020B0604020202020204" pitchFamily="34" charset="0"/>
              <a:buChar char="•"/>
            </a:pPr>
            <a:r>
              <a:rPr lang="en-GB" sz="2600" dirty="0">
                <a:solidFill>
                  <a:srgbClr val="000000"/>
                </a:solidFill>
                <a:ea typeface="Roboto" panose="02000000000000000000" pitchFamily="2" charset="0"/>
              </a:rPr>
              <a:t>Electro and electronic equipment</a:t>
            </a:r>
          </a:p>
          <a:p>
            <a:pPr algn="just">
              <a:lnSpc>
                <a:spcPct val="150000"/>
              </a:lnSpc>
              <a:buFont typeface="Arial" panose="020B0604020202020204" pitchFamily="34" charset="0"/>
              <a:buChar char="•"/>
            </a:pPr>
            <a:r>
              <a:rPr lang="en-GB" sz="2600" dirty="0">
                <a:solidFill>
                  <a:srgbClr val="000000"/>
                </a:solidFill>
                <a:ea typeface="Roboto" panose="02000000000000000000" pitchFamily="2" charset="0"/>
              </a:rPr>
              <a:t>Metal goods</a:t>
            </a:r>
          </a:p>
          <a:p>
            <a:pPr algn="just">
              <a:lnSpc>
                <a:spcPct val="150000"/>
              </a:lnSpc>
              <a:buFont typeface="Arial" panose="020B0604020202020204" pitchFamily="34" charset="0"/>
              <a:buChar char="•"/>
            </a:pPr>
            <a:r>
              <a:rPr lang="en-GB" sz="2600" dirty="0">
                <a:solidFill>
                  <a:srgbClr val="000000"/>
                </a:solidFill>
                <a:ea typeface="Roboto" panose="02000000000000000000" pitchFamily="2" charset="0"/>
              </a:rPr>
              <a:t>Transportation goods</a:t>
            </a:r>
            <a:endParaRPr lang="en-GB" sz="2600" b="0" i="0" dirty="0">
              <a:solidFill>
                <a:srgbClr val="000000"/>
              </a:solidFill>
              <a:effectLst/>
              <a:ea typeface="Roboto" panose="02000000000000000000" pitchFamily="2" charset="0"/>
            </a:endParaRPr>
          </a:p>
        </p:txBody>
      </p:sp>
      <p:pic>
        <p:nvPicPr>
          <p:cNvPr id="3074" name="Picture 2" descr="https://www.researchgate.net/publication/338811851/figure/fig3/AS:851044150046720@1579916145070/Applications-of-structural-steel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655879"/>
            <a:ext cx="5387096" cy="54336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8963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92258" y="895315"/>
            <a:ext cx="11999742" cy="5159554"/>
          </a:xfrm>
          <a:prstGeom prst="rect">
            <a:avLst/>
          </a:prstGeom>
        </p:spPr>
        <p:txBody>
          <a:bodyPr wrap="square">
            <a:spAutoFit/>
          </a:bodyPr>
          <a:lstStyle/>
          <a:p>
            <a:pPr algn="just">
              <a:lnSpc>
                <a:spcPct val="200000"/>
              </a:lnSpc>
              <a:buFont typeface="+mj-lt"/>
              <a:buAutoNum type="arabicPeriod"/>
            </a:pPr>
            <a:r>
              <a:rPr lang="en-GB" sz="2400" b="1" dirty="0"/>
              <a:t>Carbon (C):</a:t>
            </a:r>
            <a:r>
              <a:rPr lang="en-GB" sz="2400" dirty="0"/>
              <a:t> Primary element affecting steel hardness, strength, and toughness.</a:t>
            </a:r>
          </a:p>
          <a:p>
            <a:pPr algn="just">
              <a:lnSpc>
                <a:spcPct val="200000"/>
              </a:lnSpc>
              <a:buFont typeface="+mj-lt"/>
              <a:buAutoNum type="arabicPeriod"/>
            </a:pPr>
            <a:r>
              <a:rPr lang="en-GB" sz="2400" b="1" dirty="0"/>
              <a:t>Manganese (Mn):</a:t>
            </a:r>
            <a:r>
              <a:rPr lang="en-GB" sz="2400" dirty="0"/>
              <a:t> Enhances strength, workability, and hardenability in steel.</a:t>
            </a:r>
          </a:p>
          <a:p>
            <a:pPr algn="just">
              <a:lnSpc>
                <a:spcPct val="200000"/>
              </a:lnSpc>
              <a:buFont typeface="+mj-lt"/>
              <a:buAutoNum type="arabicPeriod"/>
            </a:pPr>
            <a:r>
              <a:rPr lang="en-GB" sz="2400" b="1" dirty="0"/>
              <a:t>Silicon (Si):</a:t>
            </a:r>
            <a:r>
              <a:rPr lang="en-GB" sz="2400" dirty="0"/>
              <a:t> Deoxidizer and contributor to electrical properties in certain steels.</a:t>
            </a:r>
          </a:p>
          <a:p>
            <a:pPr algn="just">
              <a:lnSpc>
                <a:spcPct val="200000"/>
              </a:lnSpc>
              <a:buFont typeface="+mj-lt"/>
              <a:buAutoNum type="arabicPeriod"/>
            </a:pPr>
            <a:r>
              <a:rPr lang="en-GB" sz="2400" b="1" dirty="0"/>
              <a:t>Sulfur (S):</a:t>
            </a:r>
            <a:r>
              <a:rPr lang="en-GB" sz="2400" dirty="0"/>
              <a:t> Can improve machinability but needs careful control due to brittleness.</a:t>
            </a:r>
          </a:p>
          <a:p>
            <a:pPr algn="just">
              <a:lnSpc>
                <a:spcPct val="200000"/>
              </a:lnSpc>
              <a:buFont typeface="+mj-lt"/>
              <a:buAutoNum type="arabicPeriod"/>
            </a:pPr>
            <a:r>
              <a:rPr lang="en-GB" sz="2400" b="1" dirty="0"/>
              <a:t>Phosphorus (P):</a:t>
            </a:r>
            <a:r>
              <a:rPr lang="en-GB" sz="2400" dirty="0"/>
              <a:t> Generally minimized due to negative impact on mechanical properties.</a:t>
            </a:r>
          </a:p>
          <a:p>
            <a:pPr algn="just">
              <a:lnSpc>
                <a:spcPct val="200000"/>
              </a:lnSpc>
              <a:buFont typeface="+mj-lt"/>
              <a:buAutoNum type="arabicPeriod"/>
            </a:pPr>
            <a:r>
              <a:rPr lang="en-GB" sz="2400" b="1" dirty="0"/>
              <a:t>Chromium (Cr):</a:t>
            </a:r>
            <a:r>
              <a:rPr lang="en-GB" sz="2400" dirty="0"/>
              <a:t> Boosts corrosion resistance, hardness, and wear resistance.</a:t>
            </a:r>
          </a:p>
          <a:p>
            <a:pPr algn="just">
              <a:lnSpc>
                <a:spcPct val="200000"/>
              </a:lnSpc>
              <a:buFont typeface="+mj-lt"/>
              <a:buAutoNum type="arabicPeriod"/>
            </a:pPr>
            <a:r>
              <a:rPr lang="en-GB" sz="2400" b="1" dirty="0" smtClean="0"/>
              <a:t>Nickel (Ni):</a:t>
            </a:r>
            <a:r>
              <a:rPr lang="en-GB" sz="2400" dirty="0" smtClean="0"/>
              <a:t> Increases toughness, ductility, and corrosion resistance.</a:t>
            </a:r>
          </a:p>
        </p:txBody>
      </p:sp>
      <p:sp>
        <p:nvSpPr>
          <p:cNvPr id="6" name="TextBox 5"/>
          <p:cNvSpPr txBox="1"/>
          <p:nvPr/>
        </p:nvSpPr>
        <p:spPr>
          <a:xfrm>
            <a:off x="192258" y="432000"/>
            <a:ext cx="5134707" cy="584775"/>
          </a:xfrm>
          <a:prstGeom prst="rect">
            <a:avLst/>
          </a:prstGeom>
          <a:noFill/>
        </p:spPr>
        <p:txBody>
          <a:bodyPr wrap="square" rtlCol="0">
            <a:spAutoFit/>
          </a:bodyPr>
          <a:lstStyle/>
          <a:p>
            <a:r>
              <a:rPr lang="en-IN" sz="3200" b="1" dirty="0" smtClean="0"/>
              <a:t>ALLOYING ELEMENTS</a:t>
            </a:r>
            <a:endParaRPr lang="en-GB" sz="3200" b="1" dirty="0"/>
          </a:p>
        </p:txBody>
      </p:sp>
    </p:spTree>
    <p:extLst>
      <p:ext uri="{BB962C8B-B14F-4D97-AF65-F5344CB8AC3E}">
        <p14:creationId xmlns:p14="http://schemas.microsoft.com/office/powerpoint/2010/main" val="1394549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48529" y="777012"/>
            <a:ext cx="11943471" cy="5159554"/>
          </a:xfrm>
          <a:prstGeom prst="rect">
            <a:avLst/>
          </a:prstGeom>
        </p:spPr>
        <p:txBody>
          <a:bodyPr wrap="square">
            <a:spAutoFit/>
          </a:bodyPr>
          <a:lstStyle/>
          <a:p>
            <a:pPr algn="just">
              <a:lnSpc>
                <a:spcPct val="200000"/>
              </a:lnSpc>
            </a:pPr>
            <a:r>
              <a:rPr lang="en-GB" sz="2400" b="1" dirty="0" smtClean="0"/>
              <a:t>8. Molybdenum </a:t>
            </a:r>
            <a:r>
              <a:rPr lang="en-GB" sz="2400" b="1" dirty="0"/>
              <a:t>(Mo):</a:t>
            </a:r>
            <a:r>
              <a:rPr lang="en-GB" sz="2400" dirty="0"/>
              <a:t> Enhances strength, hardness, and high-temperature stability.</a:t>
            </a:r>
          </a:p>
          <a:p>
            <a:pPr algn="just">
              <a:lnSpc>
                <a:spcPct val="200000"/>
              </a:lnSpc>
            </a:pPr>
            <a:r>
              <a:rPr lang="en-GB" sz="2400" b="1" dirty="0" smtClean="0"/>
              <a:t>9. Vanadium </a:t>
            </a:r>
            <a:r>
              <a:rPr lang="en-GB" sz="2400" b="1" dirty="0"/>
              <a:t>(V):</a:t>
            </a:r>
            <a:r>
              <a:rPr lang="en-GB" sz="2400" dirty="0"/>
              <a:t> Contributes to strength and hardenability in steel.</a:t>
            </a:r>
          </a:p>
          <a:p>
            <a:pPr algn="just">
              <a:lnSpc>
                <a:spcPct val="200000"/>
              </a:lnSpc>
            </a:pPr>
            <a:r>
              <a:rPr lang="en-GB" sz="2400" b="1" dirty="0" smtClean="0"/>
              <a:t>10. Tungsten </a:t>
            </a:r>
            <a:r>
              <a:rPr lang="en-GB" sz="2400" b="1" dirty="0"/>
              <a:t>(W):</a:t>
            </a:r>
            <a:r>
              <a:rPr lang="en-GB" sz="2400" dirty="0"/>
              <a:t> Improves wear resistance and high-temperature stability.</a:t>
            </a:r>
          </a:p>
          <a:p>
            <a:pPr algn="just">
              <a:lnSpc>
                <a:spcPct val="200000"/>
              </a:lnSpc>
            </a:pPr>
            <a:r>
              <a:rPr lang="en-GB" sz="2400" b="1" dirty="0" smtClean="0"/>
              <a:t>11. Cobalt </a:t>
            </a:r>
            <a:r>
              <a:rPr lang="en-GB" sz="2400" b="1" dirty="0"/>
              <a:t>(Co):</a:t>
            </a:r>
            <a:r>
              <a:rPr lang="en-GB" sz="2400" dirty="0"/>
              <a:t> Used in high-strength, high-temperature applications and specialty alloys.</a:t>
            </a:r>
          </a:p>
          <a:p>
            <a:pPr algn="just">
              <a:lnSpc>
                <a:spcPct val="200000"/>
              </a:lnSpc>
            </a:pPr>
            <a:r>
              <a:rPr lang="en-GB" sz="2400" b="1" dirty="0" smtClean="0"/>
              <a:t>12. Copper </a:t>
            </a:r>
            <a:r>
              <a:rPr lang="en-GB" sz="2400" b="1" dirty="0"/>
              <a:t>(Cu):</a:t>
            </a:r>
            <a:r>
              <a:rPr lang="en-GB" sz="2400" dirty="0"/>
              <a:t> Enhances corrosion resistance, especially with sulfur compounds.</a:t>
            </a:r>
          </a:p>
          <a:p>
            <a:pPr algn="just">
              <a:lnSpc>
                <a:spcPct val="200000"/>
              </a:lnSpc>
            </a:pPr>
            <a:r>
              <a:rPr lang="en-GB" sz="2400" b="1" dirty="0" smtClean="0"/>
              <a:t>13. Nitrogen </a:t>
            </a:r>
            <a:r>
              <a:rPr lang="en-GB" sz="2400" b="1" dirty="0"/>
              <a:t>(N):</a:t>
            </a:r>
            <a:r>
              <a:rPr lang="en-GB" sz="2400" dirty="0"/>
              <a:t> Adds strength and toughness, common in austenitic stainless steels.</a:t>
            </a:r>
          </a:p>
          <a:p>
            <a:pPr algn="just">
              <a:lnSpc>
                <a:spcPct val="200000"/>
              </a:lnSpc>
            </a:pPr>
            <a:r>
              <a:rPr lang="en-GB" sz="2400" b="1" dirty="0" smtClean="0"/>
              <a:t>14. Boron </a:t>
            </a:r>
            <a:r>
              <a:rPr lang="en-GB" sz="2400" b="1" dirty="0"/>
              <a:t>(B):</a:t>
            </a:r>
            <a:r>
              <a:rPr lang="en-GB" sz="2400" dirty="0"/>
              <a:t> Improves hardenability and depth of hardening in steel.</a:t>
            </a:r>
          </a:p>
        </p:txBody>
      </p:sp>
    </p:spTree>
    <p:extLst>
      <p:ext uri="{BB962C8B-B14F-4D97-AF65-F5344CB8AC3E}">
        <p14:creationId xmlns:p14="http://schemas.microsoft.com/office/powerpoint/2010/main" val="1043630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2050" name="Picture 2" descr="Steel Composi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2516" y="1245845"/>
            <a:ext cx="9442005" cy="494394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445802" y="502099"/>
            <a:ext cx="7300396" cy="523220"/>
          </a:xfrm>
          <a:prstGeom prst="rect">
            <a:avLst/>
          </a:prstGeom>
        </p:spPr>
        <p:txBody>
          <a:bodyPr wrap="none">
            <a:spAutoFit/>
          </a:bodyPr>
          <a:lstStyle/>
          <a:p>
            <a:r>
              <a:rPr lang="en-GB" sz="2800" b="1" dirty="0" smtClean="0">
                <a:solidFill>
                  <a:srgbClr val="000000"/>
                </a:solidFill>
                <a:latin typeface="Roboto" panose="02000000000000000000" pitchFamily="2" charset="0"/>
              </a:rPr>
              <a:t>COMPOSITION OF MEDIUM CARBON STEEL</a:t>
            </a:r>
            <a:endParaRPr lang="en-GB" sz="2800" b="1" dirty="0"/>
          </a:p>
        </p:txBody>
      </p:sp>
    </p:spTree>
    <p:extLst>
      <p:ext uri="{BB962C8B-B14F-4D97-AF65-F5344CB8AC3E}">
        <p14:creationId xmlns:p14="http://schemas.microsoft.com/office/powerpoint/2010/main" val="1511413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22129" y="948566"/>
            <a:ext cx="1154675" cy="461665"/>
          </a:xfrm>
          <a:prstGeom prst="rect">
            <a:avLst/>
          </a:prstGeom>
        </p:spPr>
        <p:txBody>
          <a:bodyPr wrap="none">
            <a:spAutoFit/>
          </a:bodyPr>
          <a:lstStyle/>
          <a:p>
            <a:r>
              <a:rPr lang="en-GB" sz="2400" b="1" spc="600" dirty="0" smtClean="0"/>
              <a:t>IRON</a:t>
            </a:r>
            <a:endParaRPr lang="en-GB" sz="2400" b="1" spc="600" dirty="0"/>
          </a:p>
        </p:txBody>
      </p:sp>
      <p:sp>
        <p:nvSpPr>
          <p:cNvPr id="6" name="Rectangle 5"/>
          <p:cNvSpPr/>
          <p:nvPr/>
        </p:nvSpPr>
        <p:spPr>
          <a:xfrm>
            <a:off x="113405" y="461500"/>
            <a:ext cx="5261633" cy="461665"/>
          </a:xfrm>
          <a:prstGeom prst="rect">
            <a:avLst/>
          </a:prstGeom>
        </p:spPr>
        <p:txBody>
          <a:bodyPr wrap="none">
            <a:spAutoFit/>
          </a:bodyPr>
          <a:lstStyle/>
          <a:p>
            <a:r>
              <a:rPr lang="en-GB" sz="2400" b="1" dirty="0" smtClean="0">
                <a:solidFill>
                  <a:srgbClr val="FF0000"/>
                </a:solidFill>
              </a:rPr>
              <a:t>RAW MATERIALS (METALS AND ALLOYS)</a:t>
            </a:r>
            <a:endParaRPr lang="en-GB" sz="2400" b="1" dirty="0">
              <a:solidFill>
                <a:srgbClr val="FF0000"/>
              </a:solidFill>
            </a:endParaRPr>
          </a:p>
        </p:txBody>
      </p:sp>
      <p:grpSp>
        <p:nvGrpSpPr>
          <p:cNvPr id="9" name="Group 8"/>
          <p:cNvGrpSpPr/>
          <p:nvPr/>
        </p:nvGrpSpPr>
        <p:grpSpPr>
          <a:xfrm>
            <a:off x="5969860" y="724514"/>
            <a:ext cx="5993139" cy="5423040"/>
            <a:chOff x="4727623" y="780812"/>
            <a:chExt cx="6034162" cy="4681025"/>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7623" y="780812"/>
              <a:ext cx="5851281" cy="4681025"/>
            </a:xfrm>
            <a:prstGeom prst="rect">
              <a:avLst/>
            </a:prstGeom>
          </p:spPr>
        </p:pic>
        <p:sp>
          <p:nvSpPr>
            <p:cNvPr id="8" name="Rectangle 7"/>
            <p:cNvSpPr/>
            <p:nvPr/>
          </p:nvSpPr>
          <p:spPr>
            <a:xfrm>
              <a:off x="8848578" y="4994031"/>
              <a:ext cx="1913207" cy="4678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 name="Rectangle 9"/>
          <p:cNvSpPr/>
          <p:nvPr/>
        </p:nvSpPr>
        <p:spPr>
          <a:xfrm>
            <a:off x="122129" y="1315087"/>
            <a:ext cx="5618731" cy="5170646"/>
          </a:xfrm>
          <a:prstGeom prst="rect">
            <a:avLst/>
          </a:prstGeom>
        </p:spPr>
        <p:txBody>
          <a:bodyPr wrap="square">
            <a:spAutoFit/>
          </a:bodyPr>
          <a:lstStyle/>
          <a:p>
            <a:pPr algn="just">
              <a:lnSpc>
                <a:spcPct val="150000"/>
              </a:lnSpc>
            </a:pPr>
            <a:r>
              <a:rPr lang="en-GB" sz="2200" b="0" i="0" dirty="0" smtClean="0">
                <a:effectLst/>
              </a:rPr>
              <a:t>Iron is a chemical element with the symbol Fe and atomic number 26. It is one of the most abundant and widely used metals in the world. Iron is characterized by its silver-</a:t>
            </a:r>
            <a:r>
              <a:rPr lang="en-GB" sz="2200" b="0" i="0" dirty="0" err="1" smtClean="0">
                <a:effectLst/>
              </a:rPr>
              <a:t>gray</a:t>
            </a:r>
            <a:r>
              <a:rPr lang="en-GB" sz="2200" dirty="0" smtClean="0"/>
              <a:t> </a:t>
            </a:r>
            <a:r>
              <a:rPr lang="en-GB" sz="2200" b="0" i="0" dirty="0" smtClean="0">
                <a:effectLst/>
              </a:rPr>
              <a:t>color, metallic luster, and strong magnetic properties. </a:t>
            </a:r>
            <a:r>
              <a:rPr lang="en-GB" sz="2200" b="0" i="0" dirty="0" err="1" smtClean="0">
                <a:effectLst/>
              </a:rPr>
              <a:t>ron</a:t>
            </a:r>
            <a:r>
              <a:rPr lang="en-GB" sz="2200" b="0" i="0" dirty="0" smtClean="0">
                <a:effectLst/>
              </a:rPr>
              <a:t> is also a crucial material in industry, being used in the production of steel and various other alloys, making it indispensable in construction, manufacturing, and infrastructure development.</a:t>
            </a:r>
            <a:endParaRPr lang="en-GB" sz="2200" dirty="0"/>
          </a:p>
        </p:txBody>
      </p:sp>
    </p:spTree>
    <p:extLst>
      <p:ext uri="{BB962C8B-B14F-4D97-AF65-F5344CB8AC3E}">
        <p14:creationId xmlns:p14="http://schemas.microsoft.com/office/powerpoint/2010/main" val="1739406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026" name="Picture 2" descr="https://www.911metallurgist.com/blog/wp-content/uploads/2016/08/Min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1972" y="1739415"/>
            <a:ext cx="7676441" cy="222767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076469" y="599406"/>
            <a:ext cx="2506018" cy="646331"/>
          </a:xfrm>
          <a:prstGeom prst="rect">
            <a:avLst/>
          </a:prstGeom>
          <a:noFill/>
        </p:spPr>
        <p:txBody>
          <a:bodyPr wrap="square" rtlCol="0">
            <a:spAutoFit/>
          </a:bodyPr>
          <a:lstStyle/>
          <a:p>
            <a:r>
              <a:rPr lang="en-IN" sz="3600" b="1" dirty="0" smtClean="0">
                <a:solidFill>
                  <a:srgbClr val="FF0000"/>
                </a:solidFill>
              </a:rPr>
              <a:t>IRON ORE</a:t>
            </a:r>
            <a:endParaRPr lang="en-GB" sz="3600" b="1" dirty="0">
              <a:solidFill>
                <a:srgbClr val="FF0000"/>
              </a:solidFill>
            </a:endParaRPr>
          </a:p>
        </p:txBody>
      </p:sp>
    </p:spTree>
    <p:extLst>
      <p:ext uri="{BB962C8B-B14F-4D97-AF65-F5344CB8AC3E}">
        <p14:creationId xmlns:p14="http://schemas.microsoft.com/office/powerpoint/2010/main" val="2351081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48530" y="432000"/>
            <a:ext cx="10710204" cy="4016484"/>
          </a:xfrm>
          <a:prstGeom prst="rect">
            <a:avLst/>
          </a:prstGeom>
        </p:spPr>
        <p:txBody>
          <a:bodyPr wrap="square">
            <a:spAutoFit/>
          </a:bodyPr>
          <a:lstStyle/>
          <a:p>
            <a:pPr algn="just">
              <a:lnSpc>
                <a:spcPct val="150000"/>
              </a:lnSpc>
            </a:pPr>
            <a:r>
              <a:rPr lang="en-GB" sz="2600" b="1" dirty="0" smtClean="0"/>
              <a:t>PHYSICAL PROPERTIES OF IRON</a:t>
            </a:r>
          </a:p>
          <a:p>
            <a:pPr algn="just">
              <a:lnSpc>
                <a:spcPct val="150000"/>
              </a:lnSpc>
              <a:buFont typeface="Arial" panose="020B0604020202020204" pitchFamily="34" charset="0"/>
              <a:buChar char="•"/>
            </a:pPr>
            <a:r>
              <a:rPr lang="en-GB" sz="2400" dirty="0" smtClean="0"/>
              <a:t>It </a:t>
            </a:r>
            <a:r>
              <a:rPr lang="en-GB" sz="2400" dirty="0"/>
              <a:t>rusts in damp air, but not in the dry air.</a:t>
            </a:r>
          </a:p>
          <a:p>
            <a:pPr algn="just">
              <a:lnSpc>
                <a:spcPct val="150000"/>
              </a:lnSpc>
              <a:buFont typeface="Arial" panose="020B0604020202020204" pitchFamily="34" charset="0"/>
              <a:buChar char="•"/>
            </a:pPr>
            <a:r>
              <a:rPr lang="en-GB" sz="2400" dirty="0"/>
              <a:t>It dissolves readily in dilute acids.</a:t>
            </a:r>
          </a:p>
          <a:p>
            <a:pPr algn="just">
              <a:lnSpc>
                <a:spcPct val="150000"/>
              </a:lnSpc>
              <a:buFont typeface="Arial" panose="020B0604020202020204" pitchFamily="34" charset="0"/>
              <a:buChar char="•"/>
            </a:pPr>
            <a:r>
              <a:rPr lang="en-GB" sz="2400" dirty="0"/>
              <a:t>At room temperature, this metal is in the form of ferrite or α-form.</a:t>
            </a:r>
          </a:p>
          <a:p>
            <a:pPr algn="just">
              <a:lnSpc>
                <a:spcPct val="150000"/>
              </a:lnSpc>
              <a:buFont typeface="Arial" panose="020B0604020202020204" pitchFamily="34" charset="0"/>
              <a:buChar char="•"/>
            </a:pPr>
            <a:r>
              <a:rPr lang="en-GB" sz="2400" dirty="0"/>
              <a:t>At 910°C, it changes to γ-iron, which is much softer in nature.</a:t>
            </a:r>
          </a:p>
          <a:p>
            <a:pPr algn="just">
              <a:lnSpc>
                <a:spcPct val="150000"/>
              </a:lnSpc>
              <a:buFont typeface="Arial" panose="020B0604020202020204" pitchFamily="34" charset="0"/>
              <a:buChar char="•"/>
            </a:pPr>
            <a:r>
              <a:rPr lang="en-GB" sz="2400" dirty="0"/>
              <a:t>It melts at 1536°C and boils at 2861°C.</a:t>
            </a:r>
          </a:p>
          <a:p>
            <a:pPr algn="just">
              <a:lnSpc>
                <a:spcPct val="150000"/>
              </a:lnSpc>
              <a:buFont typeface="Arial" panose="020B0604020202020204" pitchFamily="34" charset="0"/>
              <a:buChar char="•"/>
            </a:pPr>
            <a:r>
              <a:rPr lang="en-GB" sz="2400" dirty="0"/>
              <a:t>Being a metal is magnetic in nature.</a:t>
            </a:r>
            <a:endParaRPr lang="en-GB" sz="2400" b="0" i="0" dirty="0">
              <a:effectLst/>
            </a:endParaRPr>
          </a:p>
        </p:txBody>
      </p:sp>
    </p:spTree>
    <p:extLst>
      <p:ext uri="{BB962C8B-B14F-4D97-AF65-F5344CB8AC3E}">
        <p14:creationId xmlns:p14="http://schemas.microsoft.com/office/powerpoint/2010/main" val="797050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39150" y="628952"/>
            <a:ext cx="11718388" cy="5632311"/>
          </a:xfrm>
          <a:prstGeom prst="rect">
            <a:avLst/>
          </a:prstGeom>
        </p:spPr>
        <p:txBody>
          <a:bodyPr wrap="square">
            <a:spAutoFit/>
          </a:bodyPr>
          <a:lstStyle/>
          <a:p>
            <a:pPr algn="just">
              <a:lnSpc>
                <a:spcPct val="150000"/>
              </a:lnSpc>
            </a:pPr>
            <a:r>
              <a:rPr lang="en-GB" sz="2400" b="1" dirty="0" smtClean="0"/>
              <a:t>USES OF IRON</a:t>
            </a:r>
          </a:p>
          <a:p>
            <a:pPr algn="just">
              <a:lnSpc>
                <a:spcPct val="150000"/>
              </a:lnSpc>
              <a:buFont typeface="Arial" panose="020B0604020202020204" pitchFamily="34" charset="0"/>
              <a:buChar char="•"/>
            </a:pPr>
            <a:r>
              <a:rPr lang="en-GB" sz="2400" dirty="0" smtClean="0"/>
              <a:t>It </a:t>
            </a:r>
            <a:r>
              <a:rPr lang="en-GB" sz="2400" dirty="0"/>
              <a:t>is used to manufacture steel and also used in civil engineering like reinforced concrete, girders etc.</a:t>
            </a:r>
          </a:p>
          <a:p>
            <a:pPr algn="just">
              <a:lnSpc>
                <a:spcPct val="150000"/>
              </a:lnSpc>
              <a:buFont typeface="Arial" panose="020B0604020202020204" pitchFamily="34" charset="0"/>
              <a:buChar char="•"/>
            </a:pPr>
            <a:r>
              <a:rPr lang="en-GB" sz="2400" dirty="0"/>
              <a:t>Iron is used to make alloy steels like carbon steels with additives such as nickel, chromium, vanadium, tungsten, and manganese.</a:t>
            </a:r>
          </a:p>
          <a:p>
            <a:pPr algn="just">
              <a:lnSpc>
                <a:spcPct val="150000"/>
              </a:lnSpc>
              <a:buFont typeface="Arial" panose="020B0604020202020204" pitchFamily="34" charset="0"/>
              <a:buChar char="•"/>
            </a:pPr>
            <a:r>
              <a:rPr lang="en-GB" sz="2400" dirty="0"/>
              <a:t>These are used to make bridges, electricity pylons, bicycle chains, cutting tools and rifle barrels.</a:t>
            </a:r>
          </a:p>
          <a:p>
            <a:pPr algn="just">
              <a:lnSpc>
                <a:spcPct val="150000"/>
              </a:lnSpc>
              <a:buFont typeface="Arial" panose="020B0604020202020204" pitchFamily="34" charset="0"/>
              <a:buChar char="•"/>
            </a:pPr>
            <a:r>
              <a:rPr lang="en-GB" sz="2400" dirty="0"/>
              <a:t>Cast iron contains </a:t>
            </a:r>
            <a:r>
              <a:rPr lang="en-GB" sz="2400" dirty="0" smtClean="0"/>
              <a:t>2–5</a:t>
            </a:r>
            <a:r>
              <a:rPr lang="en-GB" sz="2400" dirty="0"/>
              <a:t>% carbon. It is used for pipes, valves, and pumps.</a:t>
            </a:r>
          </a:p>
          <a:p>
            <a:pPr algn="just">
              <a:lnSpc>
                <a:spcPct val="150000"/>
              </a:lnSpc>
              <a:buFont typeface="Arial" panose="020B0604020202020204" pitchFamily="34" charset="0"/>
              <a:buChar char="•"/>
            </a:pPr>
            <a:r>
              <a:rPr lang="en-GB" sz="2400" dirty="0"/>
              <a:t>Iron catalysts are used in the Haber process for producing ammonia.</a:t>
            </a:r>
          </a:p>
          <a:p>
            <a:pPr algn="just">
              <a:lnSpc>
                <a:spcPct val="150000"/>
              </a:lnSpc>
              <a:buFont typeface="Arial" panose="020B0604020202020204" pitchFamily="34" charset="0"/>
              <a:buChar char="•"/>
            </a:pPr>
            <a:r>
              <a:rPr lang="en-GB" sz="2400" dirty="0"/>
              <a:t>Magnets can be made of this metal and its alloys and compounds.</a:t>
            </a:r>
            <a:endParaRPr lang="en-GB" sz="2400" b="0" i="0" dirty="0">
              <a:effectLst/>
            </a:endParaRPr>
          </a:p>
        </p:txBody>
      </p:sp>
    </p:spTree>
    <p:extLst>
      <p:ext uri="{BB962C8B-B14F-4D97-AF65-F5344CB8AC3E}">
        <p14:creationId xmlns:p14="http://schemas.microsoft.com/office/powerpoint/2010/main" val="1261589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56273" y="540603"/>
            <a:ext cx="1295739" cy="461665"/>
          </a:xfrm>
          <a:prstGeom prst="rect">
            <a:avLst/>
          </a:prstGeom>
        </p:spPr>
        <p:txBody>
          <a:bodyPr wrap="none">
            <a:spAutoFit/>
          </a:bodyPr>
          <a:lstStyle/>
          <a:p>
            <a:r>
              <a:rPr lang="en-GB" sz="2400" b="1" spc="600" dirty="0" smtClean="0"/>
              <a:t>STEEL</a:t>
            </a:r>
            <a:endParaRPr lang="en-GB" sz="2400" b="1" spc="600" dirty="0"/>
          </a:p>
        </p:txBody>
      </p:sp>
      <p:sp>
        <p:nvSpPr>
          <p:cNvPr id="7" name="Rectangle 6"/>
          <p:cNvSpPr/>
          <p:nvPr/>
        </p:nvSpPr>
        <p:spPr>
          <a:xfrm>
            <a:off x="0" y="1002268"/>
            <a:ext cx="12069871" cy="2123658"/>
          </a:xfrm>
          <a:prstGeom prst="rect">
            <a:avLst/>
          </a:prstGeom>
        </p:spPr>
        <p:txBody>
          <a:bodyPr wrap="square">
            <a:spAutoFit/>
          </a:bodyPr>
          <a:lstStyle/>
          <a:p>
            <a:pPr algn="just">
              <a:lnSpc>
                <a:spcPct val="150000"/>
              </a:lnSpc>
            </a:pPr>
            <a:r>
              <a:rPr lang="en-GB" sz="2200" dirty="0"/>
              <a:t>Steel is a strong alloy of iron and carbon, with varying carbon content affecting its strength and hardness. It's widely used across industries due to its durability and versatility, seen in structures, machinery, vehicles, and tools. Its composition can be adjusted to achieve specific properties, making it a cornerstone material in modern construction and manufacturing.</a:t>
            </a:r>
          </a:p>
        </p:txBody>
      </p:sp>
    </p:spTree>
    <p:extLst>
      <p:ext uri="{BB962C8B-B14F-4D97-AF65-F5344CB8AC3E}">
        <p14:creationId xmlns:p14="http://schemas.microsoft.com/office/powerpoint/2010/main" val="1419621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5" name="Diagram 4"/>
          <p:cNvGraphicFramePr/>
          <p:nvPr>
            <p:extLst>
              <p:ext uri="{D42A27DB-BD31-4B8C-83A1-F6EECF244321}">
                <p14:modId xmlns:p14="http://schemas.microsoft.com/office/powerpoint/2010/main" val="430457565"/>
              </p:ext>
            </p:extLst>
          </p:nvPr>
        </p:nvGraphicFramePr>
        <p:xfrm>
          <a:off x="154745" y="604911"/>
          <a:ext cx="11798105" cy="5641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1201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4098" name="Picture 2" descr="https://www.researchgate.net/profile/Novan-Tofany/publication/267147558/figure/tbl1/AS:392168033275923@1470511553615/Physical-properties-of-stee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4901" y="665508"/>
            <a:ext cx="7004881" cy="55410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82880" y="562707"/>
            <a:ext cx="3742006" cy="523220"/>
          </a:xfrm>
          <a:prstGeom prst="rect">
            <a:avLst/>
          </a:prstGeom>
          <a:noFill/>
        </p:spPr>
        <p:txBody>
          <a:bodyPr wrap="square" rtlCol="0">
            <a:spAutoFit/>
          </a:bodyPr>
          <a:lstStyle/>
          <a:p>
            <a:r>
              <a:rPr lang="en-IN" sz="2800" b="1" dirty="0" smtClean="0"/>
              <a:t>STEEL PROPERTIES</a:t>
            </a:r>
            <a:endParaRPr lang="en-GB" sz="2800" b="1" dirty="0"/>
          </a:p>
        </p:txBody>
      </p:sp>
    </p:spTree>
    <p:extLst>
      <p:ext uri="{BB962C8B-B14F-4D97-AF65-F5344CB8AC3E}">
        <p14:creationId xmlns:p14="http://schemas.microsoft.com/office/powerpoint/2010/main" val="4201845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5122" name="Picture 2" descr="https://1.bp.blogspot.com/-2lqkteZms4E/VQNLV0hWGvI/AAAAAAAAA9U/9INDmQTZYYo/s1600/20140222_1528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2271" y="776812"/>
            <a:ext cx="8929729" cy="531844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82880" y="562707"/>
            <a:ext cx="3742006" cy="523220"/>
          </a:xfrm>
          <a:prstGeom prst="rect">
            <a:avLst/>
          </a:prstGeom>
          <a:noFill/>
        </p:spPr>
        <p:txBody>
          <a:bodyPr wrap="square" rtlCol="0">
            <a:spAutoFit/>
          </a:bodyPr>
          <a:lstStyle/>
          <a:p>
            <a:r>
              <a:rPr lang="en-IN" sz="2800" b="1" dirty="0" smtClean="0"/>
              <a:t>STEEL PROPERTIES</a:t>
            </a:r>
            <a:endParaRPr lang="en-GB" sz="2800" b="1" dirty="0"/>
          </a:p>
        </p:txBody>
      </p:sp>
    </p:spTree>
    <p:extLst>
      <p:ext uri="{BB962C8B-B14F-4D97-AF65-F5344CB8AC3E}">
        <p14:creationId xmlns:p14="http://schemas.microsoft.com/office/powerpoint/2010/main" val="399450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581</Words>
  <Application>Microsoft Office PowerPoint</Application>
  <PresentationFormat>Widescreen</PresentationFormat>
  <Paragraphs>57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Cambria</vt:lpstr>
      <vt:lpstr>Roboto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95</cp:revision>
  <dcterms:created xsi:type="dcterms:W3CDTF">2023-09-04T08:52:27Z</dcterms:created>
  <dcterms:modified xsi:type="dcterms:W3CDTF">2023-10-11T06:15:48Z</dcterms:modified>
</cp:coreProperties>
</file>