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51" r:id="rId3"/>
    <p:sldId id="352" r:id="rId4"/>
    <p:sldId id="337" r:id="rId5"/>
    <p:sldId id="338" r:id="rId6"/>
    <p:sldId id="339" r:id="rId7"/>
    <p:sldId id="340" r:id="rId8"/>
    <p:sldId id="341" r:id="rId9"/>
    <p:sldId id="342" r:id="rId10"/>
    <p:sldId id="343" r:id="rId11"/>
    <p:sldId id="353" r:id="rId12"/>
    <p:sldId id="35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26" autoAdjust="0"/>
    <p:restoredTop sz="94660"/>
  </p:normalViewPr>
  <p:slideViewPr>
    <p:cSldViewPr snapToGrid="0">
      <p:cViewPr varScale="1">
        <p:scale>
          <a:sx n="68" d="100"/>
          <a:sy n="68" d="100"/>
        </p:scale>
        <p:origin x="73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B06F013-52CD-40EC-97F2-03C7997577F3}" type="datetimeFigureOut">
              <a:rPr lang="en-GB" smtClean="0"/>
              <a:t>08/12/2023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F1F852-797F-484A-B1A8-98410FCE6D25}" type="slidenum">
              <a:rPr lang="en-GB" smtClean="0"/>
              <a:t>‹#›</a:t>
            </a:fld>
            <a:endParaRPr lang="en-GB"/>
          </a:p>
        </p:txBody>
      </p:sp>
    </p:spTree>
    <p:extLst>
      <p:ext uri="{BB962C8B-B14F-4D97-AF65-F5344CB8AC3E}">
        <p14:creationId xmlns:p14="http://schemas.microsoft.com/office/powerpoint/2010/main" val="1872804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06F013-52CD-40EC-97F2-03C7997577F3}" type="datetimeFigureOut">
              <a:rPr lang="en-GB" smtClean="0"/>
              <a:t>08/12/2023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F1F852-797F-484A-B1A8-98410FCE6D25}" type="slidenum">
              <a:rPr lang="en-GB" smtClean="0"/>
              <a:t>‹#›</a:t>
            </a:fld>
            <a:endParaRPr lang="en-GB"/>
          </a:p>
        </p:txBody>
      </p:sp>
    </p:spTree>
    <p:extLst>
      <p:ext uri="{BB962C8B-B14F-4D97-AF65-F5344CB8AC3E}">
        <p14:creationId xmlns:p14="http://schemas.microsoft.com/office/powerpoint/2010/main" val="159003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06F013-52CD-40EC-97F2-03C7997577F3}" type="datetimeFigureOut">
              <a:rPr lang="en-GB" smtClean="0"/>
              <a:t>08/12/2023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F1F852-797F-484A-B1A8-98410FCE6D25}" type="slidenum">
              <a:rPr lang="en-GB" smtClean="0"/>
              <a:t>‹#›</a:t>
            </a:fld>
            <a:endParaRPr lang="en-GB"/>
          </a:p>
        </p:txBody>
      </p:sp>
    </p:spTree>
    <p:extLst>
      <p:ext uri="{BB962C8B-B14F-4D97-AF65-F5344CB8AC3E}">
        <p14:creationId xmlns:p14="http://schemas.microsoft.com/office/powerpoint/2010/main" val="1478785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06F013-52CD-40EC-97F2-03C7997577F3}" type="datetimeFigureOut">
              <a:rPr lang="en-GB" smtClean="0"/>
              <a:t>08/12/2023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F1F852-797F-484A-B1A8-98410FCE6D25}" type="slidenum">
              <a:rPr lang="en-GB" smtClean="0"/>
              <a:t>‹#›</a:t>
            </a:fld>
            <a:endParaRPr lang="en-GB"/>
          </a:p>
        </p:txBody>
      </p:sp>
    </p:spTree>
    <p:extLst>
      <p:ext uri="{BB962C8B-B14F-4D97-AF65-F5344CB8AC3E}">
        <p14:creationId xmlns:p14="http://schemas.microsoft.com/office/powerpoint/2010/main" val="3723106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06F013-52CD-40EC-97F2-03C7997577F3}" type="datetimeFigureOut">
              <a:rPr lang="en-GB" smtClean="0"/>
              <a:t>08/12/2023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F1F852-797F-484A-B1A8-98410FCE6D25}" type="slidenum">
              <a:rPr lang="en-GB" smtClean="0"/>
              <a:t>‹#›</a:t>
            </a:fld>
            <a:endParaRPr lang="en-GB"/>
          </a:p>
        </p:txBody>
      </p:sp>
    </p:spTree>
    <p:extLst>
      <p:ext uri="{BB962C8B-B14F-4D97-AF65-F5344CB8AC3E}">
        <p14:creationId xmlns:p14="http://schemas.microsoft.com/office/powerpoint/2010/main" val="1653880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B06F013-52CD-40EC-97F2-03C7997577F3}" type="datetimeFigureOut">
              <a:rPr lang="en-GB" smtClean="0"/>
              <a:t>08/12/2023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F1F852-797F-484A-B1A8-98410FCE6D25}" type="slidenum">
              <a:rPr lang="en-GB" smtClean="0"/>
              <a:t>‹#›</a:t>
            </a:fld>
            <a:endParaRPr lang="en-GB"/>
          </a:p>
        </p:txBody>
      </p:sp>
    </p:spTree>
    <p:extLst>
      <p:ext uri="{BB962C8B-B14F-4D97-AF65-F5344CB8AC3E}">
        <p14:creationId xmlns:p14="http://schemas.microsoft.com/office/powerpoint/2010/main" val="3477498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B06F013-52CD-40EC-97F2-03C7997577F3}" type="datetimeFigureOut">
              <a:rPr lang="en-GB" smtClean="0"/>
              <a:t>08/12/2023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AF1F852-797F-484A-B1A8-98410FCE6D25}" type="slidenum">
              <a:rPr lang="en-GB" smtClean="0"/>
              <a:t>‹#›</a:t>
            </a:fld>
            <a:endParaRPr lang="en-GB"/>
          </a:p>
        </p:txBody>
      </p:sp>
    </p:spTree>
    <p:extLst>
      <p:ext uri="{BB962C8B-B14F-4D97-AF65-F5344CB8AC3E}">
        <p14:creationId xmlns:p14="http://schemas.microsoft.com/office/powerpoint/2010/main" val="176441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B06F013-52CD-40EC-97F2-03C7997577F3}" type="datetimeFigureOut">
              <a:rPr lang="en-GB" smtClean="0"/>
              <a:t>08/12/2023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AF1F852-797F-484A-B1A8-98410FCE6D25}" type="slidenum">
              <a:rPr lang="en-GB" smtClean="0"/>
              <a:t>‹#›</a:t>
            </a:fld>
            <a:endParaRPr lang="en-GB"/>
          </a:p>
        </p:txBody>
      </p:sp>
    </p:spTree>
    <p:extLst>
      <p:ext uri="{BB962C8B-B14F-4D97-AF65-F5344CB8AC3E}">
        <p14:creationId xmlns:p14="http://schemas.microsoft.com/office/powerpoint/2010/main" val="525409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06F013-52CD-40EC-97F2-03C7997577F3}" type="datetimeFigureOut">
              <a:rPr lang="en-GB" smtClean="0"/>
              <a:t>08/12/2023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AF1F852-797F-484A-B1A8-98410FCE6D25}" type="slidenum">
              <a:rPr lang="en-GB" smtClean="0"/>
              <a:t>‹#›</a:t>
            </a:fld>
            <a:endParaRPr lang="en-GB"/>
          </a:p>
        </p:txBody>
      </p:sp>
    </p:spTree>
    <p:extLst>
      <p:ext uri="{BB962C8B-B14F-4D97-AF65-F5344CB8AC3E}">
        <p14:creationId xmlns:p14="http://schemas.microsoft.com/office/powerpoint/2010/main" val="935860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06F013-52CD-40EC-97F2-03C7997577F3}" type="datetimeFigureOut">
              <a:rPr lang="en-GB" smtClean="0"/>
              <a:t>08/12/2023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F1F852-797F-484A-B1A8-98410FCE6D25}" type="slidenum">
              <a:rPr lang="en-GB" smtClean="0"/>
              <a:t>‹#›</a:t>
            </a:fld>
            <a:endParaRPr lang="en-GB"/>
          </a:p>
        </p:txBody>
      </p:sp>
    </p:spTree>
    <p:extLst>
      <p:ext uri="{BB962C8B-B14F-4D97-AF65-F5344CB8AC3E}">
        <p14:creationId xmlns:p14="http://schemas.microsoft.com/office/powerpoint/2010/main" val="2923613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06F013-52CD-40EC-97F2-03C7997577F3}" type="datetimeFigureOut">
              <a:rPr lang="en-GB" smtClean="0"/>
              <a:t>08/12/2023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F1F852-797F-484A-B1A8-98410FCE6D25}" type="slidenum">
              <a:rPr lang="en-GB" smtClean="0"/>
              <a:t>‹#›</a:t>
            </a:fld>
            <a:endParaRPr lang="en-GB"/>
          </a:p>
        </p:txBody>
      </p:sp>
    </p:spTree>
    <p:extLst>
      <p:ext uri="{BB962C8B-B14F-4D97-AF65-F5344CB8AC3E}">
        <p14:creationId xmlns:p14="http://schemas.microsoft.com/office/powerpoint/2010/main" val="429037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06F013-52CD-40EC-97F2-03C7997577F3}" type="datetimeFigureOut">
              <a:rPr lang="en-GB" smtClean="0"/>
              <a:t>08/12/2023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F1F852-797F-484A-B1A8-98410FCE6D25}" type="slidenum">
              <a:rPr lang="en-GB" smtClean="0"/>
              <a:t>‹#›</a:t>
            </a:fld>
            <a:endParaRPr lang="en-GB"/>
          </a:p>
        </p:txBody>
      </p:sp>
    </p:spTree>
    <p:extLst>
      <p:ext uri="{BB962C8B-B14F-4D97-AF65-F5344CB8AC3E}">
        <p14:creationId xmlns:p14="http://schemas.microsoft.com/office/powerpoint/2010/main" val="18182400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6872068"/>
            <a:chOff x="0" y="0"/>
            <a:chExt cx="12192000" cy="6872068"/>
          </a:xfrm>
        </p:grpSpPr>
        <p:sp>
          <p:nvSpPr>
            <p:cNvPr id="2" name="Rectangle 1"/>
            <p:cNvSpPr/>
            <p:nvPr/>
          </p:nvSpPr>
          <p:spPr>
            <a:xfrm>
              <a:off x="0" y="0"/>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0" y="6440068"/>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extBox 4"/>
          <p:cNvSpPr txBox="1"/>
          <p:nvPr/>
        </p:nvSpPr>
        <p:spPr>
          <a:xfrm>
            <a:off x="1892104" y="1095494"/>
            <a:ext cx="8407791" cy="1015663"/>
          </a:xfrm>
          <a:prstGeom prst="rect">
            <a:avLst/>
          </a:prstGeom>
          <a:noFill/>
        </p:spPr>
        <p:txBody>
          <a:bodyPr wrap="square" rtlCol="0">
            <a:spAutoFit/>
          </a:bodyPr>
          <a:lstStyle/>
          <a:p>
            <a:r>
              <a:rPr lang="en-IN" sz="6000" dirty="0" smtClean="0">
                <a:latin typeface="Cambria" panose="02040503050406030204" pitchFamily="18" charset="0"/>
              </a:rPr>
              <a:t>ENGINEERING SCIENCES</a:t>
            </a:r>
          </a:p>
        </p:txBody>
      </p:sp>
      <p:sp>
        <p:nvSpPr>
          <p:cNvPr id="6" name="TextBox 5"/>
          <p:cNvSpPr txBox="1"/>
          <p:nvPr/>
        </p:nvSpPr>
        <p:spPr>
          <a:xfrm>
            <a:off x="4815840" y="2111157"/>
            <a:ext cx="2560320" cy="646331"/>
          </a:xfrm>
          <a:prstGeom prst="rect">
            <a:avLst/>
          </a:prstGeom>
          <a:noFill/>
        </p:spPr>
        <p:txBody>
          <a:bodyPr wrap="square" rtlCol="0">
            <a:spAutoFit/>
          </a:bodyPr>
          <a:lstStyle/>
          <a:p>
            <a:r>
              <a:rPr lang="en-IN" sz="3600" dirty="0" smtClean="0">
                <a:latin typeface="Cambria" panose="02040503050406030204" pitchFamily="18" charset="0"/>
              </a:rPr>
              <a:t>(BME 2105)</a:t>
            </a:r>
            <a:endParaRPr lang="en-GB" sz="3600" dirty="0">
              <a:latin typeface="Cambria" panose="02040503050406030204" pitchFamily="18" charset="0"/>
            </a:endParaRPr>
          </a:p>
        </p:txBody>
      </p:sp>
      <p:sp>
        <p:nvSpPr>
          <p:cNvPr id="7" name="TextBox 6"/>
          <p:cNvSpPr txBox="1"/>
          <p:nvPr/>
        </p:nvSpPr>
        <p:spPr>
          <a:xfrm>
            <a:off x="4248441" y="2774651"/>
            <a:ext cx="3695115" cy="523220"/>
          </a:xfrm>
          <a:prstGeom prst="rect">
            <a:avLst/>
          </a:prstGeom>
          <a:noFill/>
        </p:spPr>
        <p:txBody>
          <a:bodyPr wrap="square" rtlCol="0">
            <a:spAutoFit/>
          </a:bodyPr>
          <a:lstStyle/>
          <a:p>
            <a:r>
              <a:rPr lang="en-IN" sz="2800" dirty="0" smtClean="0"/>
              <a:t>LECTURE 10 MODULE </a:t>
            </a:r>
            <a:r>
              <a:rPr lang="en-IN" sz="2800" dirty="0"/>
              <a:t>2</a:t>
            </a:r>
            <a:endParaRPr lang="en-GB" sz="2800" dirty="0"/>
          </a:p>
        </p:txBody>
      </p:sp>
      <p:sp>
        <p:nvSpPr>
          <p:cNvPr id="8" name="TextBox 7"/>
          <p:cNvSpPr txBox="1"/>
          <p:nvPr/>
        </p:nvSpPr>
        <p:spPr>
          <a:xfrm>
            <a:off x="9304606" y="4723792"/>
            <a:ext cx="2726788" cy="1477328"/>
          </a:xfrm>
          <a:prstGeom prst="rect">
            <a:avLst/>
          </a:prstGeom>
          <a:noFill/>
        </p:spPr>
        <p:txBody>
          <a:bodyPr wrap="square" rtlCol="0">
            <a:spAutoFit/>
          </a:bodyPr>
          <a:lstStyle/>
          <a:p>
            <a:pPr>
              <a:lnSpc>
                <a:spcPct val="150000"/>
              </a:lnSpc>
            </a:pPr>
            <a:r>
              <a:rPr lang="en-IN" sz="2000" dirty="0" smtClean="0">
                <a:latin typeface="Times New Roman" panose="02020603050405020304" pitchFamily="18" charset="0"/>
                <a:cs typeface="Times New Roman" panose="02020603050405020304" pitchFamily="18" charset="0"/>
              </a:rPr>
              <a:t>Dinesh Kumar</a:t>
            </a:r>
          </a:p>
          <a:p>
            <a:pPr>
              <a:lnSpc>
                <a:spcPct val="150000"/>
              </a:lnSpc>
            </a:pPr>
            <a:r>
              <a:rPr lang="en-IN" sz="2000" dirty="0" smtClean="0">
                <a:latin typeface="Times New Roman" panose="02020603050405020304" pitchFamily="18" charset="0"/>
                <a:cs typeface="Times New Roman" panose="02020603050405020304" pitchFamily="18" charset="0"/>
              </a:rPr>
              <a:t>Assistant Professor</a:t>
            </a:r>
          </a:p>
          <a:p>
            <a:pPr>
              <a:lnSpc>
                <a:spcPct val="150000"/>
              </a:lnSpc>
            </a:pPr>
            <a:r>
              <a:rPr lang="en-IN" sz="2000" dirty="0" smtClean="0">
                <a:latin typeface="Times New Roman" panose="02020603050405020304" pitchFamily="18" charset="0"/>
                <a:cs typeface="Times New Roman" panose="02020603050405020304" pitchFamily="18" charset="0"/>
              </a:rPr>
              <a:t>School of Engineering</a:t>
            </a:r>
          </a:p>
        </p:txBody>
      </p:sp>
    </p:spTree>
    <p:extLst>
      <p:ext uri="{BB962C8B-B14F-4D97-AF65-F5344CB8AC3E}">
        <p14:creationId xmlns:p14="http://schemas.microsoft.com/office/powerpoint/2010/main" val="23227817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6872068"/>
            <a:chOff x="0" y="0"/>
            <a:chExt cx="12192000" cy="6872068"/>
          </a:xfrm>
        </p:grpSpPr>
        <p:sp>
          <p:nvSpPr>
            <p:cNvPr id="2" name="Rectangle 1"/>
            <p:cNvSpPr/>
            <p:nvPr/>
          </p:nvSpPr>
          <p:spPr>
            <a:xfrm>
              <a:off x="0" y="0"/>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0" y="6440068"/>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Rectangle 4"/>
          <p:cNvSpPr/>
          <p:nvPr/>
        </p:nvSpPr>
        <p:spPr>
          <a:xfrm>
            <a:off x="276665" y="593248"/>
            <a:ext cx="11666806" cy="4832092"/>
          </a:xfrm>
          <a:prstGeom prst="rect">
            <a:avLst/>
          </a:prstGeom>
        </p:spPr>
        <p:txBody>
          <a:bodyPr wrap="square">
            <a:spAutoFit/>
          </a:bodyPr>
          <a:lstStyle/>
          <a:p>
            <a:pPr algn="just">
              <a:lnSpc>
                <a:spcPct val="200000"/>
              </a:lnSpc>
            </a:pPr>
            <a:r>
              <a:rPr lang="en-GB" sz="2200" b="1" dirty="0" smtClean="0">
                <a:solidFill>
                  <a:srgbClr val="FF0000"/>
                </a:solidFill>
              </a:rPr>
              <a:t>3. Separator</a:t>
            </a:r>
            <a:r>
              <a:rPr lang="en-GB" sz="2200" b="1" dirty="0">
                <a:solidFill>
                  <a:srgbClr val="FF0000"/>
                </a:solidFill>
              </a:rPr>
              <a:t>:</a:t>
            </a:r>
            <a:endParaRPr lang="en-GB" sz="2200" dirty="0">
              <a:solidFill>
                <a:srgbClr val="FF0000"/>
              </a:solidFill>
            </a:endParaRPr>
          </a:p>
          <a:p>
            <a:pPr lvl="1" algn="just">
              <a:lnSpc>
                <a:spcPct val="200000"/>
              </a:lnSpc>
            </a:pPr>
            <a:r>
              <a:rPr lang="en-GB" sz="2200" dirty="0"/>
              <a:t>Separators made of porous materials are placed between the cathode and anode to prevent short circuits while allowing the flow of ions between them.</a:t>
            </a:r>
          </a:p>
          <a:p>
            <a:pPr algn="just">
              <a:lnSpc>
                <a:spcPct val="200000"/>
              </a:lnSpc>
            </a:pPr>
            <a:r>
              <a:rPr lang="en-GB" sz="2200" b="1" dirty="0" smtClean="0">
                <a:solidFill>
                  <a:srgbClr val="FF0000"/>
                </a:solidFill>
              </a:rPr>
              <a:t>4. Electrolyte</a:t>
            </a:r>
            <a:r>
              <a:rPr lang="en-GB" sz="2200" b="1" dirty="0">
                <a:solidFill>
                  <a:srgbClr val="FF0000"/>
                </a:solidFill>
              </a:rPr>
              <a:t>:</a:t>
            </a:r>
            <a:endParaRPr lang="en-GB" sz="2200" dirty="0">
              <a:solidFill>
                <a:srgbClr val="FF0000"/>
              </a:solidFill>
            </a:endParaRPr>
          </a:p>
          <a:p>
            <a:pPr lvl="1" algn="just">
              <a:lnSpc>
                <a:spcPct val="200000"/>
              </a:lnSpc>
            </a:pPr>
            <a:r>
              <a:rPr lang="en-GB" sz="2200" dirty="0"/>
              <a:t>The electrolyte in NiMH batteries is typically an alkaline solution, commonly potassium hydroxide (KOH) or sodium hydroxide (</a:t>
            </a:r>
            <a:r>
              <a:rPr lang="en-GB" sz="2200" dirty="0" err="1"/>
              <a:t>NaOH</a:t>
            </a:r>
            <a:r>
              <a:rPr lang="en-GB" sz="2200" dirty="0"/>
              <a:t>), facilitating the movement of ions between electrodes during charging and discharging.</a:t>
            </a:r>
            <a:endParaRPr lang="en-GB" sz="2200" b="0" i="0" dirty="0">
              <a:effectLst/>
            </a:endParaRPr>
          </a:p>
        </p:txBody>
      </p:sp>
    </p:spTree>
    <p:extLst>
      <p:ext uri="{BB962C8B-B14F-4D97-AF65-F5344CB8AC3E}">
        <p14:creationId xmlns:p14="http://schemas.microsoft.com/office/powerpoint/2010/main" val="1073217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6872068"/>
            <a:chOff x="0" y="0"/>
            <a:chExt cx="12192000" cy="6872068"/>
          </a:xfrm>
        </p:grpSpPr>
        <p:sp>
          <p:nvSpPr>
            <p:cNvPr id="2" name="Rectangle 1"/>
            <p:cNvSpPr/>
            <p:nvPr/>
          </p:nvSpPr>
          <p:spPr>
            <a:xfrm>
              <a:off x="0" y="0"/>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0" y="6440068"/>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Rectangle 5"/>
          <p:cNvSpPr/>
          <p:nvPr/>
        </p:nvSpPr>
        <p:spPr>
          <a:xfrm>
            <a:off x="290732" y="539154"/>
            <a:ext cx="11793415" cy="5509200"/>
          </a:xfrm>
          <a:prstGeom prst="rect">
            <a:avLst/>
          </a:prstGeom>
        </p:spPr>
        <p:txBody>
          <a:bodyPr wrap="square">
            <a:spAutoFit/>
          </a:bodyPr>
          <a:lstStyle/>
          <a:p>
            <a:pPr algn="just">
              <a:lnSpc>
                <a:spcPct val="200000"/>
              </a:lnSpc>
            </a:pPr>
            <a:r>
              <a:rPr lang="en-GB" sz="2200" b="1" dirty="0" smtClean="0"/>
              <a:t>WORKING PRINCIPLE:</a:t>
            </a:r>
          </a:p>
          <a:p>
            <a:pPr algn="just">
              <a:lnSpc>
                <a:spcPct val="200000"/>
              </a:lnSpc>
            </a:pPr>
            <a:r>
              <a:rPr lang="en-GB" sz="2200" b="1" dirty="0" smtClean="0">
                <a:solidFill>
                  <a:srgbClr val="FF0000"/>
                </a:solidFill>
              </a:rPr>
              <a:t>Charging</a:t>
            </a:r>
            <a:r>
              <a:rPr lang="en-GB" sz="2200" b="1" dirty="0">
                <a:solidFill>
                  <a:srgbClr val="FF0000"/>
                </a:solidFill>
              </a:rPr>
              <a:t>:</a:t>
            </a:r>
            <a:endParaRPr lang="en-GB" sz="2200" dirty="0">
              <a:solidFill>
                <a:srgbClr val="FF0000"/>
              </a:solidFill>
            </a:endParaRPr>
          </a:p>
          <a:p>
            <a:pPr marL="457200" indent="-457200" algn="just">
              <a:lnSpc>
                <a:spcPct val="200000"/>
              </a:lnSpc>
              <a:buFont typeface="+mj-lt"/>
              <a:buAutoNum type="arabicPeriod"/>
            </a:pPr>
            <a:r>
              <a:rPr lang="en-GB" sz="2200" dirty="0"/>
              <a:t>During the charging process, an external electrical current is applied to the battery. This forces electrons to flow from the external circuit through the battery, causing a chemical reaction.</a:t>
            </a:r>
          </a:p>
          <a:p>
            <a:pPr marL="457200" indent="-457200" algn="just">
              <a:lnSpc>
                <a:spcPct val="200000"/>
              </a:lnSpc>
              <a:buFont typeface="+mj-lt"/>
              <a:buAutoNum type="arabicPeriod"/>
            </a:pPr>
            <a:r>
              <a:rPr lang="en-GB" sz="2200" dirty="0"/>
              <a:t>At the cathode, nickel hydroxide undergoes an oxidation reaction, releasing oxygen ions and accepting electrons, turning into nickel oxyhydroxide (</a:t>
            </a:r>
            <a:r>
              <a:rPr lang="en-GB" sz="2200" dirty="0" err="1"/>
              <a:t>NiOOH</a:t>
            </a:r>
            <a:r>
              <a:rPr lang="en-GB" sz="2200" dirty="0"/>
              <a:t>).</a:t>
            </a:r>
          </a:p>
          <a:p>
            <a:pPr marL="457200" indent="-457200" algn="just">
              <a:lnSpc>
                <a:spcPct val="200000"/>
              </a:lnSpc>
              <a:buFont typeface="+mj-lt"/>
              <a:buAutoNum type="arabicPeriod"/>
            </a:pPr>
            <a:r>
              <a:rPr lang="en-GB" sz="2200" dirty="0"/>
              <a:t>Meanwhile, at the anode, the hydrogen-absorbing alloy absorbs hydrogen ions (H⁺) and electrons, forming a hydride compound.</a:t>
            </a:r>
            <a:endParaRPr lang="en-GB" sz="2200" b="0" i="0" dirty="0">
              <a:effectLst/>
            </a:endParaRPr>
          </a:p>
        </p:txBody>
      </p:sp>
    </p:spTree>
    <p:extLst>
      <p:ext uri="{BB962C8B-B14F-4D97-AF65-F5344CB8AC3E}">
        <p14:creationId xmlns:p14="http://schemas.microsoft.com/office/powerpoint/2010/main" val="1290696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6872068"/>
            <a:chOff x="0" y="0"/>
            <a:chExt cx="12192000" cy="6872068"/>
          </a:xfrm>
        </p:grpSpPr>
        <p:sp>
          <p:nvSpPr>
            <p:cNvPr id="2" name="Rectangle 1"/>
            <p:cNvSpPr/>
            <p:nvPr/>
          </p:nvSpPr>
          <p:spPr>
            <a:xfrm>
              <a:off x="0" y="0"/>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0" y="6440068"/>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Rectangle 4"/>
          <p:cNvSpPr/>
          <p:nvPr/>
        </p:nvSpPr>
        <p:spPr>
          <a:xfrm>
            <a:off x="234460" y="432000"/>
            <a:ext cx="11765281" cy="4832092"/>
          </a:xfrm>
          <a:prstGeom prst="rect">
            <a:avLst/>
          </a:prstGeom>
        </p:spPr>
        <p:txBody>
          <a:bodyPr wrap="square">
            <a:spAutoFit/>
          </a:bodyPr>
          <a:lstStyle/>
          <a:p>
            <a:pPr algn="just">
              <a:lnSpc>
                <a:spcPct val="200000"/>
              </a:lnSpc>
            </a:pPr>
            <a:r>
              <a:rPr lang="en-GB" sz="2200" b="1" dirty="0">
                <a:solidFill>
                  <a:srgbClr val="FF0000"/>
                </a:solidFill>
              </a:rPr>
              <a:t>Discharging:</a:t>
            </a:r>
            <a:endParaRPr lang="en-GB" sz="2200" dirty="0">
              <a:solidFill>
                <a:srgbClr val="FF0000"/>
              </a:solidFill>
            </a:endParaRPr>
          </a:p>
          <a:p>
            <a:pPr marL="457200" indent="-457200" algn="just">
              <a:lnSpc>
                <a:spcPct val="200000"/>
              </a:lnSpc>
              <a:buFont typeface="+mj-lt"/>
              <a:buAutoNum type="arabicPeriod"/>
            </a:pPr>
            <a:r>
              <a:rPr lang="en-GB" sz="2200" dirty="0"/>
              <a:t>When the battery is in use, the stored chemical energy is converted back into electrical energy.</a:t>
            </a:r>
          </a:p>
          <a:p>
            <a:pPr marL="457200" indent="-457200" algn="just">
              <a:lnSpc>
                <a:spcPct val="200000"/>
              </a:lnSpc>
              <a:buFont typeface="+mj-lt"/>
              <a:buAutoNum type="arabicPeriod"/>
            </a:pPr>
            <a:r>
              <a:rPr lang="en-GB" sz="2200" dirty="0"/>
              <a:t>Electrons flow through the external circuit, providing power for devices.</a:t>
            </a:r>
          </a:p>
          <a:p>
            <a:pPr marL="457200" indent="-457200" algn="just">
              <a:lnSpc>
                <a:spcPct val="200000"/>
              </a:lnSpc>
              <a:buFont typeface="+mj-lt"/>
              <a:buAutoNum type="arabicPeriod"/>
            </a:pPr>
            <a:r>
              <a:rPr lang="en-GB" sz="2200" dirty="0"/>
              <a:t>At the cathode, the nickel oxyhydroxide reacts with the hydrogen ions and electrons from the anode, reverting back to nickel hydroxide.</a:t>
            </a:r>
          </a:p>
          <a:p>
            <a:pPr marL="457200" indent="-457200" algn="just">
              <a:lnSpc>
                <a:spcPct val="200000"/>
              </a:lnSpc>
              <a:buFont typeface="+mj-lt"/>
              <a:buAutoNum type="arabicPeriod"/>
            </a:pPr>
            <a:r>
              <a:rPr lang="en-GB" sz="2200" dirty="0"/>
              <a:t>Simultaneously, at the anode, the hydrogen-absorbing alloy releases the stored hydrogen ions and electrons, reforming into its original state.</a:t>
            </a:r>
            <a:endParaRPr lang="en-GB" sz="2200" b="0" i="0" dirty="0">
              <a:effectLst/>
            </a:endParaRPr>
          </a:p>
        </p:txBody>
      </p:sp>
    </p:spTree>
    <p:extLst>
      <p:ext uri="{BB962C8B-B14F-4D97-AF65-F5344CB8AC3E}">
        <p14:creationId xmlns:p14="http://schemas.microsoft.com/office/powerpoint/2010/main" val="830948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6872068"/>
            <a:chOff x="0" y="0"/>
            <a:chExt cx="12192000" cy="6872068"/>
          </a:xfrm>
        </p:grpSpPr>
        <p:sp>
          <p:nvSpPr>
            <p:cNvPr id="2" name="Rectangle 1"/>
            <p:cNvSpPr/>
            <p:nvPr/>
          </p:nvSpPr>
          <p:spPr>
            <a:xfrm>
              <a:off x="0" y="0"/>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0" y="6440068"/>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Rectangle 4"/>
          <p:cNvSpPr/>
          <p:nvPr/>
        </p:nvSpPr>
        <p:spPr>
          <a:xfrm>
            <a:off x="152137" y="599608"/>
            <a:ext cx="4420762" cy="461665"/>
          </a:xfrm>
          <a:prstGeom prst="rect">
            <a:avLst/>
          </a:prstGeom>
        </p:spPr>
        <p:txBody>
          <a:bodyPr wrap="none">
            <a:spAutoFit/>
          </a:bodyPr>
          <a:lstStyle/>
          <a:p>
            <a:r>
              <a:rPr lang="en-GB" sz="2400" b="1" dirty="0" smtClean="0"/>
              <a:t>LEADING BATTERY ALTERNATIVES</a:t>
            </a:r>
            <a:endParaRPr lang="en-GB" sz="2400" b="1" dirty="0"/>
          </a:p>
        </p:txBody>
      </p:sp>
      <p:sp>
        <p:nvSpPr>
          <p:cNvPr id="6" name="Rectangle 5"/>
          <p:cNvSpPr/>
          <p:nvPr/>
        </p:nvSpPr>
        <p:spPr>
          <a:xfrm>
            <a:off x="506438" y="911432"/>
            <a:ext cx="6400800" cy="5678478"/>
          </a:xfrm>
          <a:prstGeom prst="rect">
            <a:avLst/>
          </a:prstGeom>
        </p:spPr>
        <p:txBody>
          <a:bodyPr wrap="square">
            <a:spAutoFit/>
          </a:bodyPr>
          <a:lstStyle/>
          <a:p>
            <a:pPr algn="just">
              <a:lnSpc>
                <a:spcPct val="150000"/>
              </a:lnSpc>
            </a:pPr>
            <a:r>
              <a:rPr lang="en-GB" sz="2200" b="1" dirty="0" smtClean="0">
                <a:ea typeface="Segoe UI Black" panose="020B0A02040204020203" pitchFamily="34" charset="0"/>
              </a:rPr>
              <a:t>1. SOLID-STATE BATTERIES:</a:t>
            </a:r>
            <a:endParaRPr lang="en-GB" sz="2200" dirty="0" smtClean="0">
              <a:ea typeface="Segoe UI Black" panose="020B0A02040204020203" pitchFamily="34" charset="0"/>
            </a:endParaRPr>
          </a:p>
          <a:p>
            <a:pPr marL="342900" indent="-342900" algn="just">
              <a:lnSpc>
                <a:spcPct val="150000"/>
              </a:lnSpc>
              <a:buFont typeface="Arial" panose="020B0604020202020204" pitchFamily="34" charset="0"/>
              <a:buChar char="•"/>
            </a:pPr>
            <a:r>
              <a:rPr lang="en-GB" sz="2200" dirty="0" smtClean="0">
                <a:ea typeface="Segoe UI Black" panose="020B0A02040204020203" pitchFamily="34" charset="0"/>
              </a:rPr>
              <a:t>These </a:t>
            </a:r>
            <a:r>
              <a:rPr lang="en-GB" sz="2200" dirty="0">
                <a:ea typeface="Segoe UI Black" panose="020B0A02040204020203" pitchFamily="34" charset="0"/>
              </a:rPr>
              <a:t>batteries replace the liquid or gel electrolytes found in conventional lithium-ion batteries with solid electrolytes. Solid-state batteries offer higher energy density, reducing the risk of fire and allowing for faster charging.</a:t>
            </a:r>
          </a:p>
          <a:p>
            <a:pPr marL="342900" indent="-342900" algn="just">
              <a:lnSpc>
                <a:spcPct val="150000"/>
              </a:lnSpc>
              <a:buFont typeface="Arial" panose="020B0604020202020204" pitchFamily="34" charset="0"/>
              <a:buChar char="•"/>
            </a:pPr>
            <a:r>
              <a:rPr lang="en-GB" sz="2200" dirty="0">
                <a:ea typeface="Segoe UI Black" panose="020B0A02040204020203" pitchFamily="34" charset="0"/>
              </a:rPr>
              <a:t>Benefits include increased safety, longer lifespan, and potentially higher energy density. However, challenges such as manufacturing costs and scalability need to be addressed for wider adoption.</a:t>
            </a:r>
            <a:endParaRPr lang="en-GB" sz="2200" b="0" i="0" dirty="0">
              <a:effectLst/>
              <a:ea typeface="Segoe UI Black" panose="020B0A02040204020203" pitchFamily="34" charset="0"/>
            </a:endParaRPr>
          </a:p>
        </p:txBody>
      </p:sp>
      <p:pic>
        <p:nvPicPr>
          <p:cNvPr id="1028" name="Picture 4" descr="What are Solid-State Batteries? - Civilsdaily"/>
          <p:cNvPicPr>
            <a:picLocks noChangeAspect="1" noChangeArrowheads="1"/>
          </p:cNvPicPr>
          <p:nvPr/>
        </p:nvPicPr>
        <p:blipFill rotWithShape="1">
          <a:blip r:embed="rId2">
            <a:extLst>
              <a:ext uri="{28A0092B-C50C-407E-A947-70E740481C1C}">
                <a14:useLocalDpi xmlns:a14="http://schemas.microsoft.com/office/drawing/2010/main" val="0"/>
              </a:ext>
            </a:extLst>
          </a:blip>
          <a:srcRect r="49037"/>
          <a:stretch/>
        </p:blipFill>
        <p:spPr bwMode="auto">
          <a:xfrm>
            <a:off x="8254087" y="599608"/>
            <a:ext cx="2451427" cy="277655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hat are Solid-State Batteries? - Civilsdaily"/>
          <p:cNvPicPr>
            <a:picLocks noChangeAspect="1" noChangeArrowheads="1"/>
          </p:cNvPicPr>
          <p:nvPr/>
        </p:nvPicPr>
        <p:blipFill rotWithShape="1">
          <a:blip r:embed="rId2">
            <a:extLst>
              <a:ext uri="{28A0092B-C50C-407E-A947-70E740481C1C}">
                <a14:useLocalDpi xmlns:a14="http://schemas.microsoft.com/office/drawing/2010/main" val="0"/>
              </a:ext>
            </a:extLst>
          </a:blip>
          <a:srcRect l="52059"/>
          <a:stretch/>
        </p:blipFill>
        <p:spPr bwMode="auto">
          <a:xfrm>
            <a:off x="8242691" y="3474767"/>
            <a:ext cx="2462823" cy="2827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97738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6872068"/>
            <a:chOff x="0" y="0"/>
            <a:chExt cx="12192000" cy="6872068"/>
          </a:xfrm>
        </p:grpSpPr>
        <p:sp>
          <p:nvSpPr>
            <p:cNvPr id="2" name="Rectangle 1"/>
            <p:cNvSpPr/>
            <p:nvPr/>
          </p:nvSpPr>
          <p:spPr>
            <a:xfrm>
              <a:off x="0" y="0"/>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0" y="6440068"/>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Rectangle 4"/>
          <p:cNvSpPr/>
          <p:nvPr/>
        </p:nvSpPr>
        <p:spPr>
          <a:xfrm>
            <a:off x="164123" y="572647"/>
            <a:ext cx="5716172" cy="5170646"/>
          </a:xfrm>
          <a:prstGeom prst="rect">
            <a:avLst/>
          </a:prstGeom>
        </p:spPr>
        <p:txBody>
          <a:bodyPr wrap="square">
            <a:spAutoFit/>
          </a:bodyPr>
          <a:lstStyle/>
          <a:p>
            <a:pPr algn="just">
              <a:lnSpc>
                <a:spcPct val="150000"/>
              </a:lnSpc>
            </a:pPr>
            <a:r>
              <a:rPr lang="en-GB" sz="2200" b="1" dirty="0" smtClean="0"/>
              <a:t>2. LITHIUM-SULFUR BATTERIES:</a:t>
            </a:r>
            <a:endParaRPr lang="en-GB" sz="2200" dirty="0" smtClean="0"/>
          </a:p>
          <a:p>
            <a:pPr marL="285750" indent="-285750" algn="just">
              <a:lnSpc>
                <a:spcPct val="150000"/>
              </a:lnSpc>
              <a:buFont typeface="Arial" panose="020B0604020202020204" pitchFamily="34" charset="0"/>
              <a:buChar char="•"/>
            </a:pPr>
            <a:r>
              <a:rPr lang="en-GB" sz="2200" dirty="0" smtClean="0"/>
              <a:t>Lithium-sulfur </a:t>
            </a:r>
            <a:r>
              <a:rPr lang="en-GB" sz="2200" dirty="0"/>
              <a:t>batteries use sulfur as a cathode material, offering higher theoretical energy density compared to lithium-ion batteries. They are lighter and potentially more cost-effective.</a:t>
            </a:r>
          </a:p>
          <a:p>
            <a:pPr marL="285750" indent="-285750" algn="just">
              <a:lnSpc>
                <a:spcPct val="150000"/>
              </a:lnSpc>
              <a:buFont typeface="Arial" panose="020B0604020202020204" pitchFamily="34" charset="0"/>
              <a:buChar char="•"/>
            </a:pPr>
            <a:r>
              <a:rPr lang="en-GB" sz="2200" dirty="0"/>
              <a:t>Challenges include the degradation of sulfur cathodes over charge cycles, which reduces lifespan. Research is ongoing to overcome these limitations.</a:t>
            </a:r>
            <a:endParaRPr lang="en-GB" sz="2200" b="0" i="0" dirty="0">
              <a:effectLst/>
            </a:endParaRPr>
          </a:p>
        </p:txBody>
      </p:sp>
      <p:pic>
        <p:nvPicPr>
          <p:cNvPr id="2050" name="Picture 2" descr="Lithium–sulfur battery -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7730" y="719827"/>
            <a:ext cx="4374222" cy="4876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52942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6872068"/>
            <a:chOff x="0" y="0"/>
            <a:chExt cx="12192000" cy="6872068"/>
          </a:xfrm>
        </p:grpSpPr>
        <p:sp>
          <p:nvSpPr>
            <p:cNvPr id="2" name="Rectangle 1"/>
            <p:cNvSpPr/>
            <p:nvPr/>
          </p:nvSpPr>
          <p:spPr>
            <a:xfrm>
              <a:off x="0" y="0"/>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0" y="6440068"/>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Rectangle 4"/>
          <p:cNvSpPr/>
          <p:nvPr/>
        </p:nvSpPr>
        <p:spPr>
          <a:xfrm>
            <a:off x="234461" y="642986"/>
            <a:ext cx="6096000" cy="5170646"/>
          </a:xfrm>
          <a:prstGeom prst="rect">
            <a:avLst/>
          </a:prstGeom>
        </p:spPr>
        <p:txBody>
          <a:bodyPr>
            <a:spAutoFit/>
          </a:bodyPr>
          <a:lstStyle/>
          <a:p>
            <a:pPr algn="just">
              <a:lnSpc>
                <a:spcPct val="150000"/>
              </a:lnSpc>
            </a:pPr>
            <a:r>
              <a:rPr lang="en-GB" sz="2200" b="1" dirty="0" smtClean="0"/>
              <a:t>3.  FLOW BATTERIES:</a:t>
            </a:r>
            <a:endParaRPr lang="en-GB" sz="2200" dirty="0" smtClean="0"/>
          </a:p>
          <a:p>
            <a:pPr marL="342900" indent="-342900" algn="just">
              <a:lnSpc>
                <a:spcPct val="150000"/>
              </a:lnSpc>
              <a:buFont typeface="Arial" panose="020B0604020202020204" pitchFamily="34" charset="0"/>
              <a:buChar char="•"/>
            </a:pPr>
            <a:r>
              <a:rPr lang="en-GB" sz="2200" dirty="0" smtClean="0"/>
              <a:t>Flow </a:t>
            </a:r>
            <a:r>
              <a:rPr lang="en-GB" sz="2200" dirty="0"/>
              <a:t>batteries store energy in chemical fluids contained in external tanks. They are scalable and offer longer cycle life since their energy capacity is independent of the charge-discharge cycle.</a:t>
            </a:r>
          </a:p>
          <a:p>
            <a:pPr marL="342900" indent="-342900" algn="just">
              <a:lnSpc>
                <a:spcPct val="150000"/>
              </a:lnSpc>
              <a:buFont typeface="Arial" panose="020B0604020202020204" pitchFamily="34" charset="0"/>
              <a:buChar char="•"/>
            </a:pPr>
            <a:r>
              <a:rPr lang="en-GB" sz="2200" dirty="0"/>
              <a:t>They are suitable for grid-scale energy storage but are less energy-dense compared to lithium-ion batteries, making them less suitable for portable applications.</a:t>
            </a:r>
            <a:endParaRPr lang="en-GB" sz="2200" b="0" i="0" dirty="0">
              <a:effectLst/>
            </a:endParaRPr>
          </a:p>
        </p:txBody>
      </p:sp>
      <p:pic>
        <p:nvPicPr>
          <p:cNvPr id="3074" name="Picture 2" descr="Solid dispersion redox flow battery - Wikiped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40781" y="1786904"/>
            <a:ext cx="5190148" cy="2844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961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6872068"/>
            <a:chOff x="0" y="0"/>
            <a:chExt cx="12192000" cy="6872068"/>
          </a:xfrm>
        </p:grpSpPr>
        <p:sp>
          <p:nvSpPr>
            <p:cNvPr id="2" name="Rectangle 1"/>
            <p:cNvSpPr/>
            <p:nvPr/>
          </p:nvSpPr>
          <p:spPr>
            <a:xfrm>
              <a:off x="0" y="0"/>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0" y="6440068"/>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Rectangle 4"/>
          <p:cNvSpPr/>
          <p:nvPr/>
        </p:nvSpPr>
        <p:spPr>
          <a:xfrm>
            <a:off x="290732" y="657053"/>
            <a:ext cx="5378548" cy="5170646"/>
          </a:xfrm>
          <a:prstGeom prst="rect">
            <a:avLst/>
          </a:prstGeom>
        </p:spPr>
        <p:txBody>
          <a:bodyPr wrap="square">
            <a:spAutoFit/>
          </a:bodyPr>
          <a:lstStyle/>
          <a:p>
            <a:pPr algn="just">
              <a:lnSpc>
                <a:spcPct val="150000"/>
              </a:lnSpc>
            </a:pPr>
            <a:r>
              <a:rPr lang="en-GB" sz="2200" b="1" dirty="0" smtClean="0"/>
              <a:t>4.  GRAPHENE-BASED BATTERIES:</a:t>
            </a:r>
            <a:endParaRPr lang="en-GB" sz="2200" dirty="0" smtClean="0"/>
          </a:p>
          <a:p>
            <a:pPr marL="285750" indent="-285750" algn="just">
              <a:lnSpc>
                <a:spcPct val="150000"/>
              </a:lnSpc>
              <a:buFont typeface="Arial" panose="020B0604020202020204" pitchFamily="34" charset="0"/>
              <a:buChar char="•"/>
            </a:pPr>
            <a:r>
              <a:rPr lang="en-GB" sz="2200" dirty="0" smtClean="0"/>
              <a:t>Graphene</a:t>
            </a:r>
            <a:r>
              <a:rPr lang="en-GB" sz="2200" dirty="0"/>
              <a:t>, a single layer of carbon atoms, shows promise in battery technology due to its excellent conductivity and strength. Batteries incorporating graphene may offer faster charging rates and higher energy densities.</a:t>
            </a:r>
          </a:p>
          <a:p>
            <a:pPr marL="285750" indent="-285750" algn="just">
              <a:lnSpc>
                <a:spcPct val="150000"/>
              </a:lnSpc>
              <a:buFont typeface="Arial" panose="020B0604020202020204" pitchFamily="34" charset="0"/>
              <a:buChar char="•"/>
            </a:pPr>
            <a:r>
              <a:rPr lang="en-GB" sz="2200" dirty="0"/>
              <a:t>Challenges involve the cost of large-scale production and the integration of graphene into battery architectures.</a:t>
            </a:r>
            <a:endParaRPr lang="en-GB" sz="2200" b="0" i="0" dirty="0">
              <a:effectLst/>
            </a:endParaRPr>
          </a:p>
        </p:txBody>
      </p:sp>
      <p:pic>
        <p:nvPicPr>
          <p:cNvPr id="4098" name="Picture 2" descr="Graphene-based anode materials for lithium-ion batteries - ScienceDire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4000" y="1854883"/>
            <a:ext cx="4305300" cy="3162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234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6872068"/>
            <a:chOff x="0" y="0"/>
            <a:chExt cx="12192000" cy="6872068"/>
          </a:xfrm>
        </p:grpSpPr>
        <p:sp>
          <p:nvSpPr>
            <p:cNvPr id="2" name="Rectangle 1"/>
            <p:cNvSpPr/>
            <p:nvPr/>
          </p:nvSpPr>
          <p:spPr>
            <a:xfrm>
              <a:off x="0" y="0"/>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0" y="6440068"/>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Rectangle 4"/>
          <p:cNvSpPr/>
          <p:nvPr/>
        </p:nvSpPr>
        <p:spPr>
          <a:xfrm>
            <a:off x="347002" y="596428"/>
            <a:ext cx="11638671" cy="2123658"/>
          </a:xfrm>
          <a:prstGeom prst="rect">
            <a:avLst/>
          </a:prstGeom>
        </p:spPr>
        <p:txBody>
          <a:bodyPr wrap="square">
            <a:spAutoFit/>
          </a:bodyPr>
          <a:lstStyle/>
          <a:p>
            <a:pPr algn="just">
              <a:lnSpc>
                <a:spcPct val="150000"/>
              </a:lnSpc>
            </a:pPr>
            <a:r>
              <a:rPr lang="en-GB" sz="2200" b="1" dirty="0" smtClean="0"/>
              <a:t>5. LITHIUM-AIR BATTERIES:</a:t>
            </a:r>
            <a:endParaRPr lang="en-GB" sz="2200" dirty="0" smtClean="0"/>
          </a:p>
          <a:p>
            <a:pPr marL="342900" indent="-342900" algn="just">
              <a:lnSpc>
                <a:spcPct val="150000"/>
              </a:lnSpc>
              <a:buFont typeface="Arial" panose="020B0604020202020204" pitchFamily="34" charset="0"/>
              <a:buChar char="•"/>
            </a:pPr>
            <a:r>
              <a:rPr lang="en-GB" sz="2200" dirty="0" smtClean="0"/>
              <a:t>Lithium-air batteries use oxygen from the air to react with lithium, theoretically offering extremely high energy densities. However, challenges related to stability, efficiency, and lifespan need to be addressed for practical applications.</a:t>
            </a:r>
            <a:endParaRPr lang="en-GB" sz="2200" b="0" i="0" dirty="0">
              <a:effectLst/>
            </a:endParaRPr>
          </a:p>
        </p:txBody>
      </p:sp>
      <p:pic>
        <p:nvPicPr>
          <p:cNvPr id="5122" name="Picture 2" descr="Researchers Report Progress On A Solid-State Lithium-Air Battery With High  Energy Density - CleanTechnica"/>
          <p:cNvPicPr>
            <a:picLocks noChangeAspect="1" noChangeArrowheads="1"/>
          </p:cNvPicPr>
          <p:nvPr/>
        </p:nvPicPr>
        <p:blipFill rotWithShape="1">
          <a:blip r:embed="rId2">
            <a:extLst>
              <a:ext uri="{28A0092B-C50C-407E-A947-70E740481C1C}">
                <a14:useLocalDpi xmlns:a14="http://schemas.microsoft.com/office/drawing/2010/main" val="0"/>
              </a:ext>
            </a:extLst>
          </a:blip>
          <a:srcRect b="6517"/>
          <a:stretch/>
        </p:blipFill>
        <p:spPr bwMode="auto">
          <a:xfrm>
            <a:off x="3052896" y="2720086"/>
            <a:ext cx="6086208" cy="3385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9526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6872068"/>
            <a:chOff x="0" y="0"/>
            <a:chExt cx="12192000" cy="6872068"/>
          </a:xfrm>
        </p:grpSpPr>
        <p:sp>
          <p:nvSpPr>
            <p:cNvPr id="2" name="Rectangle 1"/>
            <p:cNvSpPr/>
            <p:nvPr/>
          </p:nvSpPr>
          <p:spPr>
            <a:xfrm>
              <a:off x="0" y="0"/>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0" y="6440068"/>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Rectangle 4"/>
          <p:cNvSpPr/>
          <p:nvPr/>
        </p:nvSpPr>
        <p:spPr>
          <a:xfrm>
            <a:off x="318867" y="586715"/>
            <a:ext cx="11709010" cy="2631490"/>
          </a:xfrm>
          <a:prstGeom prst="rect">
            <a:avLst/>
          </a:prstGeom>
        </p:spPr>
        <p:txBody>
          <a:bodyPr wrap="square">
            <a:spAutoFit/>
          </a:bodyPr>
          <a:lstStyle/>
          <a:p>
            <a:pPr algn="just">
              <a:lnSpc>
                <a:spcPct val="150000"/>
              </a:lnSpc>
            </a:pPr>
            <a:r>
              <a:rPr lang="en-GB" sz="2200" b="1" dirty="0" smtClean="0"/>
              <a:t>6. SODIUM-ION BATTERIES:</a:t>
            </a:r>
            <a:endParaRPr lang="en-GB" sz="2200" dirty="0" smtClean="0"/>
          </a:p>
          <a:p>
            <a:pPr marL="342900" indent="-342900" algn="just">
              <a:lnSpc>
                <a:spcPct val="150000"/>
              </a:lnSpc>
              <a:buFont typeface="Arial" panose="020B0604020202020204" pitchFamily="34" charset="0"/>
              <a:buChar char="•"/>
            </a:pPr>
            <a:r>
              <a:rPr lang="en-GB" sz="2200" dirty="0" smtClean="0"/>
              <a:t>These </a:t>
            </a:r>
            <a:r>
              <a:rPr lang="en-GB" sz="2200" dirty="0"/>
              <a:t>batteries use sodium ions instead of lithium ions, offering a potential alternative due to the abundance of sodium resources. They might be more cost-effective than lithium-ion batteries.</a:t>
            </a:r>
          </a:p>
          <a:p>
            <a:pPr marL="342900" indent="-342900" algn="just">
              <a:lnSpc>
                <a:spcPct val="150000"/>
              </a:lnSpc>
              <a:buFont typeface="Arial" panose="020B0604020202020204" pitchFamily="34" charset="0"/>
              <a:buChar char="•"/>
            </a:pPr>
            <a:r>
              <a:rPr lang="en-GB" sz="2200" dirty="0"/>
              <a:t>Challenges include lower energy density and issues related to the larger size of sodium ions compared to lithium ions.</a:t>
            </a:r>
            <a:endParaRPr lang="en-GB" sz="2200" b="0" i="0" dirty="0">
              <a:effectLst/>
            </a:endParaRPr>
          </a:p>
        </p:txBody>
      </p:sp>
      <p:pic>
        <p:nvPicPr>
          <p:cNvPr id="6146" name="Picture 2" descr="Improve Sodium-ion Batteries Using Carbon Anod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8425" y="2808406"/>
            <a:ext cx="5823194" cy="3165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7665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6872068"/>
            <a:chOff x="0" y="0"/>
            <a:chExt cx="12192000" cy="6872068"/>
          </a:xfrm>
        </p:grpSpPr>
        <p:sp>
          <p:nvSpPr>
            <p:cNvPr id="2" name="Rectangle 1"/>
            <p:cNvSpPr/>
            <p:nvPr/>
          </p:nvSpPr>
          <p:spPr>
            <a:xfrm>
              <a:off x="0" y="0"/>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0" y="6440068"/>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Rectangle 4"/>
          <p:cNvSpPr/>
          <p:nvPr/>
        </p:nvSpPr>
        <p:spPr>
          <a:xfrm>
            <a:off x="125699" y="599608"/>
            <a:ext cx="4305859" cy="461665"/>
          </a:xfrm>
          <a:prstGeom prst="rect">
            <a:avLst/>
          </a:prstGeom>
        </p:spPr>
        <p:txBody>
          <a:bodyPr wrap="none">
            <a:spAutoFit/>
          </a:bodyPr>
          <a:lstStyle/>
          <a:p>
            <a:r>
              <a:rPr lang="en-GB" sz="2400" b="1" dirty="0" smtClean="0"/>
              <a:t>NICKEL METAL HYDRIDE (NMH</a:t>
            </a:r>
            <a:r>
              <a:rPr lang="en-GB" sz="2400" b="1" dirty="0" smtClean="0"/>
              <a:t>) </a:t>
            </a:r>
            <a:endParaRPr lang="en-GB" sz="2400" b="1" dirty="0"/>
          </a:p>
        </p:txBody>
      </p:sp>
      <p:sp>
        <p:nvSpPr>
          <p:cNvPr id="6" name="Rectangle 5"/>
          <p:cNvSpPr/>
          <p:nvPr/>
        </p:nvSpPr>
        <p:spPr>
          <a:xfrm>
            <a:off x="125698" y="1061273"/>
            <a:ext cx="11845907" cy="1055545"/>
          </a:xfrm>
          <a:prstGeom prst="rect">
            <a:avLst/>
          </a:prstGeom>
        </p:spPr>
        <p:txBody>
          <a:bodyPr wrap="square">
            <a:spAutoFit/>
          </a:bodyPr>
          <a:lstStyle/>
          <a:p>
            <a:pPr algn="just">
              <a:lnSpc>
                <a:spcPct val="150000"/>
              </a:lnSpc>
            </a:pPr>
            <a:r>
              <a:rPr lang="en-GB" sz="2200" dirty="0"/>
              <a:t>Nickel Metal Hydride (NiMH) battery is a type of rechargeable battery that utilizes a Nickel Hydroxide (Ni(OH)</a:t>
            </a:r>
            <a:r>
              <a:rPr lang="en-GB" sz="2200" baseline="-25000" dirty="0"/>
              <a:t>2</a:t>
            </a:r>
            <a:r>
              <a:rPr lang="en-GB" sz="2200" dirty="0"/>
              <a:t>) cathode and a hydrogen-absorbing alloy as the anode, usually made of a metal hydride. </a:t>
            </a:r>
          </a:p>
        </p:txBody>
      </p:sp>
      <p:pic>
        <p:nvPicPr>
          <p:cNvPr id="10" name="Picture 9"/>
          <p:cNvPicPr>
            <a:picLocks noChangeAspect="1"/>
          </p:cNvPicPr>
          <p:nvPr/>
        </p:nvPicPr>
        <p:blipFill rotWithShape="1">
          <a:blip r:embed="rId2"/>
          <a:srcRect r="918" b="1037"/>
          <a:stretch/>
        </p:blipFill>
        <p:spPr>
          <a:xfrm>
            <a:off x="3080826" y="2371725"/>
            <a:ext cx="5683346" cy="3761790"/>
          </a:xfrm>
          <a:prstGeom prst="rect">
            <a:avLst/>
          </a:prstGeom>
        </p:spPr>
      </p:pic>
    </p:spTree>
    <p:extLst>
      <p:ext uri="{BB962C8B-B14F-4D97-AF65-F5344CB8AC3E}">
        <p14:creationId xmlns:p14="http://schemas.microsoft.com/office/powerpoint/2010/main" val="2412799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6872068"/>
            <a:chOff x="0" y="0"/>
            <a:chExt cx="12192000" cy="6872068"/>
          </a:xfrm>
        </p:grpSpPr>
        <p:sp>
          <p:nvSpPr>
            <p:cNvPr id="2" name="Rectangle 1"/>
            <p:cNvSpPr/>
            <p:nvPr/>
          </p:nvSpPr>
          <p:spPr>
            <a:xfrm>
              <a:off x="0" y="0"/>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0" y="6440068"/>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Rectangle 4"/>
          <p:cNvSpPr/>
          <p:nvPr/>
        </p:nvSpPr>
        <p:spPr>
          <a:xfrm>
            <a:off x="164123" y="432000"/>
            <a:ext cx="11877822" cy="5893921"/>
          </a:xfrm>
          <a:prstGeom prst="rect">
            <a:avLst/>
          </a:prstGeom>
        </p:spPr>
        <p:txBody>
          <a:bodyPr wrap="square">
            <a:spAutoFit/>
          </a:bodyPr>
          <a:lstStyle/>
          <a:p>
            <a:pPr algn="just">
              <a:lnSpc>
                <a:spcPct val="150000"/>
              </a:lnSpc>
            </a:pPr>
            <a:r>
              <a:rPr lang="en-GB" sz="2400" b="1" dirty="0" smtClean="0"/>
              <a:t>CONSTRUCTION:</a:t>
            </a:r>
          </a:p>
          <a:p>
            <a:pPr algn="just">
              <a:lnSpc>
                <a:spcPct val="150000"/>
              </a:lnSpc>
              <a:buFont typeface="+mj-lt"/>
              <a:buAutoNum type="arabicPeriod"/>
            </a:pPr>
            <a:r>
              <a:rPr lang="en-GB" sz="2200" b="1" dirty="0" smtClean="0">
                <a:solidFill>
                  <a:srgbClr val="FF0000"/>
                </a:solidFill>
              </a:rPr>
              <a:t>Positive </a:t>
            </a:r>
            <a:r>
              <a:rPr lang="en-GB" sz="2200" b="1" dirty="0">
                <a:solidFill>
                  <a:srgbClr val="FF0000"/>
                </a:solidFill>
              </a:rPr>
              <a:t>Electrode (Cathode):</a:t>
            </a:r>
            <a:endParaRPr lang="en-GB" sz="2200" dirty="0">
              <a:solidFill>
                <a:srgbClr val="FF0000"/>
              </a:solidFill>
            </a:endParaRPr>
          </a:p>
          <a:p>
            <a:pPr lvl="1" algn="just">
              <a:lnSpc>
                <a:spcPct val="200000"/>
              </a:lnSpc>
            </a:pPr>
            <a:r>
              <a:rPr lang="en-GB" sz="2200" dirty="0"/>
              <a:t>The cathode of a NiMH battery typically consists of a nickel hydroxide (Ni(OH)2) compound. This material provides the basis for storing and releasing the positive charge during the battery's operation.</a:t>
            </a:r>
          </a:p>
          <a:p>
            <a:pPr algn="just">
              <a:lnSpc>
                <a:spcPct val="200000"/>
              </a:lnSpc>
              <a:buFont typeface="+mj-lt"/>
              <a:buAutoNum type="arabicPeriod"/>
            </a:pPr>
            <a:r>
              <a:rPr lang="en-GB" sz="2200" b="1" dirty="0">
                <a:solidFill>
                  <a:srgbClr val="FF0000"/>
                </a:solidFill>
              </a:rPr>
              <a:t>Negative Electrode (Anode):</a:t>
            </a:r>
            <a:endParaRPr lang="en-GB" sz="2200" dirty="0">
              <a:solidFill>
                <a:srgbClr val="FF0000"/>
              </a:solidFill>
            </a:endParaRPr>
          </a:p>
          <a:p>
            <a:pPr lvl="1" algn="just">
              <a:lnSpc>
                <a:spcPct val="200000"/>
              </a:lnSpc>
            </a:pPr>
            <a:r>
              <a:rPr lang="en-GB" sz="2200" dirty="0"/>
              <a:t>NiMH batteries use a hydrogen-absorbing alloy as the anode. This alloy, often composed of a mixture of metals such as nickel, cobalt, manganese, and rare earth metals, stores hydrogen ions during charging.</a:t>
            </a:r>
            <a:endParaRPr lang="en-GB" sz="2200" b="0" i="0" dirty="0">
              <a:effectLst/>
            </a:endParaRPr>
          </a:p>
        </p:txBody>
      </p:sp>
    </p:spTree>
    <p:extLst>
      <p:ext uri="{BB962C8B-B14F-4D97-AF65-F5344CB8AC3E}">
        <p14:creationId xmlns:p14="http://schemas.microsoft.com/office/powerpoint/2010/main" val="17847340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TotalTime>
  <Words>723</Words>
  <Application>Microsoft Office PowerPoint</Application>
  <PresentationFormat>Widescreen</PresentationFormat>
  <Paragraphs>45</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Cambria</vt:lpstr>
      <vt:lpstr>Segoe UI Black</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Doctor_Strange</dc:creator>
  <cp:lastModifiedBy>Doctor_Strange</cp:lastModifiedBy>
  <cp:revision>323</cp:revision>
  <dcterms:created xsi:type="dcterms:W3CDTF">2023-09-04T08:52:27Z</dcterms:created>
  <dcterms:modified xsi:type="dcterms:W3CDTF">2023-12-08T10:06:24Z</dcterms:modified>
</cp:coreProperties>
</file>