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6" roundtripDataSignature="AMtx7mj0DzGU1jMpExSPLtQkinxHnGyLb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6"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1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1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1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1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2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1"/>
          <p:cNvSpPr/>
          <p:nvPr>
            <p:ph idx="2" type="pic"/>
          </p:nvPr>
        </p:nvSpPr>
        <p:spPr>
          <a:xfrm>
            <a:off x="5183188" y="987425"/>
            <a:ext cx="6172200" cy="4873625"/>
          </a:xfrm>
          <a:prstGeom prst="rect">
            <a:avLst/>
          </a:prstGeom>
          <a:noFill/>
          <a:ln>
            <a:noFill/>
          </a:ln>
        </p:spPr>
      </p:sp>
      <p:sp>
        <p:nvSpPr>
          <p:cNvPr id="64" name="Google Shape;64;p2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grpSp>
        <p:nvGrpSpPr>
          <p:cNvPr id="84" name="Google Shape;84;p1"/>
          <p:cNvGrpSpPr/>
          <p:nvPr/>
        </p:nvGrpSpPr>
        <p:grpSpPr>
          <a:xfrm>
            <a:off x="0" y="0"/>
            <a:ext cx="12192000" cy="6872068"/>
            <a:chOff x="0" y="0"/>
            <a:chExt cx="12192000" cy="6872068"/>
          </a:xfrm>
        </p:grpSpPr>
        <p:sp>
          <p:nvSpPr>
            <p:cNvPr id="85" name="Google Shape;85;p1"/>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7" name="Google Shape;87;p1"/>
          <p:cNvSpPr txBox="1"/>
          <p:nvPr/>
        </p:nvSpPr>
        <p:spPr>
          <a:xfrm>
            <a:off x="1892104" y="1095494"/>
            <a:ext cx="8407791" cy="101566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GB" sz="6000" u="none" cap="none" strike="noStrike">
                <a:solidFill>
                  <a:schemeClr val="dk1"/>
                </a:solidFill>
                <a:latin typeface="Cambria"/>
                <a:ea typeface="Cambria"/>
                <a:cs typeface="Cambria"/>
                <a:sym typeface="Cambria"/>
              </a:rPr>
              <a:t>ENGINEERING SCIENCES</a:t>
            </a:r>
            <a:endParaRPr/>
          </a:p>
        </p:txBody>
      </p:sp>
      <p:sp>
        <p:nvSpPr>
          <p:cNvPr id="88" name="Google Shape;88;p1"/>
          <p:cNvSpPr txBox="1"/>
          <p:nvPr/>
        </p:nvSpPr>
        <p:spPr>
          <a:xfrm>
            <a:off x="4815840" y="2111157"/>
            <a:ext cx="2560320"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3600">
                <a:solidFill>
                  <a:schemeClr val="dk1"/>
                </a:solidFill>
                <a:latin typeface="Cambria"/>
                <a:ea typeface="Cambria"/>
                <a:cs typeface="Cambria"/>
                <a:sym typeface="Cambria"/>
              </a:rPr>
              <a:t>(BME 2105)</a:t>
            </a:r>
            <a:endParaRPr sz="3600">
              <a:solidFill>
                <a:schemeClr val="dk1"/>
              </a:solidFill>
              <a:latin typeface="Cambria"/>
              <a:ea typeface="Cambria"/>
              <a:cs typeface="Cambria"/>
              <a:sym typeface="Cambria"/>
            </a:endParaRPr>
          </a:p>
        </p:txBody>
      </p:sp>
      <p:sp>
        <p:nvSpPr>
          <p:cNvPr id="89" name="Google Shape;89;p1"/>
          <p:cNvSpPr txBox="1"/>
          <p:nvPr/>
        </p:nvSpPr>
        <p:spPr>
          <a:xfrm>
            <a:off x="4297678" y="2757488"/>
            <a:ext cx="3596700" cy="954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2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2800">
              <a:solidFill>
                <a:schemeClr val="dk1"/>
              </a:solidFill>
              <a:latin typeface="Calibri"/>
              <a:ea typeface="Calibri"/>
              <a:cs typeface="Calibri"/>
              <a:sym typeface="Calibri"/>
            </a:endParaRPr>
          </a:p>
        </p:txBody>
      </p:sp>
      <p:sp>
        <p:nvSpPr>
          <p:cNvPr id="90" name="Google Shape;90;p1"/>
          <p:cNvSpPr txBox="1"/>
          <p:nvPr/>
        </p:nvSpPr>
        <p:spPr>
          <a:xfrm>
            <a:off x="9304606" y="4723792"/>
            <a:ext cx="2726788" cy="1477328"/>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lang="en-GB" sz="2000">
                <a:solidFill>
                  <a:schemeClr val="dk1"/>
                </a:solidFill>
                <a:latin typeface="Times New Roman"/>
                <a:ea typeface="Times New Roman"/>
                <a:cs typeface="Times New Roman"/>
                <a:sym typeface="Times New Roman"/>
              </a:rPr>
              <a:t>Dinesh Kumar</a:t>
            </a:r>
            <a:endParaRPr/>
          </a:p>
          <a:p>
            <a:pPr indent="0" lvl="0" marL="0" marR="0" rtl="0" algn="l">
              <a:lnSpc>
                <a:spcPct val="150000"/>
              </a:lnSpc>
              <a:spcBef>
                <a:spcPts val="0"/>
              </a:spcBef>
              <a:spcAft>
                <a:spcPts val="0"/>
              </a:spcAft>
              <a:buNone/>
            </a:pPr>
            <a:r>
              <a:rPr lang="en-GB" sz="2000">
                <a:solidFill>
                  <a:schemeClr val="dk1"/>
                </a:solidFill>
                <a:latin typeface="Times New Roman"/>
                <a:ea typeface="Times New Roman"/>
                <a:cs typeface="Times New Roman"/>
                <a:sym typeface="Times New Roman"/>
              </a:rPr>
              <a:t>Assistant Professor</a:t>
            </a:r>
            <a:endParaRPr/>
          </a:p>
          <a:p>
            <a:pPr indent="0" lvl="0" marL="0" marR="0" rtl="0" algn="l">
              <a:lnSpc>
                <a:spcPct val="150000"/>
              </a:lnSpc>
              <a:spcBef>
                <a:spcPts val="0"/>
              </a:spcBef>
              <a:spcAft>
                <a:spcPts val="0"/>
              </a:spcAft>
              <a:buNone/>
            </a:pPr>
            <a:r>
              <a:rPr lang="en-GB" sz="2000">
                <a:solidFill>
                  <a:schemeClr val="dk1"/>
                </a:solidFill>
                <a:latin typeface="Times New Roman"/>
                <a:ea typeface="Times New Roman"/>
                <a:cs typeface="Times New Roman"/>
                <a:sym typeface="Times New Roman"/>
              </a:rPr>
              <a:t>School of Engineering</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grpSp>
        <p:nvGrpSpPr>
          <p:cNvPr id="171" name="Google Shape;171;p10"/>
          <p:cNvGrpSpPr/>
          <p:nvPr/>
        </p:nvGrpSpPr>
        <p:grpSpPr>
          <a:xfrm>
            <a:off x="0" y="0"/>
            <a:ext cx="12192000" cy="6872068"/>
            <a:chOff x="0" y="0"/>
            <a:chExt cx="12192000" cy="6872068"/>
          </a:xfrm>
        </p:grpSpPr>
        <p:sp>
          <p:nvSpPr>
            <p:cNvPr id="172" name="Google Shape;172;p10"/>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3" name="Google Shape;173;p10"/>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74" name="Google Shape;174;p10"/>
          <p:cNvSpPr/>
          <p:nvPr/>
        </p:nvSpPr>
        <p:spPr>
          <a:xfrm>
            <a:off x="255563" y="586745"/>
            <a:ext cx="11680874" cy="4154984"/>
          </a:xfrm>
          <a:prstGeom prst="rect">
            <a:avLst/>
          </a:prstGeom>
          <a:noFill/>
          <a:ln>
            <a:noFill/>
          </a:ln>
        </p:spPr>
        <p:txBody>
          <a:bodyPr anchorCtr="0" anchor="t" bIns="45700" lIns="91425" spcFirstLastPara="1" rIns="91425" wrap="square" tIns="45700">
            <a:spAutoFit/>
          </a:bodyPr>
          <a:lstStyle/>
          <a:p>
            <a:pPr indent="0" lvl="0" marL="0" marR="0" rtl="0" algn="just">
              <a:lnSpc>
                <a:spcPct val="200000"/>
              </a:lnSpc>
              <a:spcBef>
                <a:spcPts val="0"/>
              </a:spcBef>
              <a:spcAft>
                <a:spcPts val="0"/>
              </a:spcAft>
              <a:buNone/>
            </a:pPr>
            <a:r>
              <a:rPr b="1" lang="en-GB" sz="2200">
                <a:solidFill>
                  <a:schemeClr val="dk1"/>
                </a:solidFill>
                <a:latin typeface="Calibri"/>
                <a:ea typeface="Calibri"/>
                <a:cs typeface="Calibri"/>
                <a:sym typeface="Calibri"/>
              </a:rPr>
              <a:t>COMPOSITE ELECTROLYTES:</a:t>
            </a:r>
            <a:endParaRPr sz="2200">
              <a:solidFill>
                <a:schemeClr val="dk1"/>
              </a:solidFill>
              <a:latin typeface="Calibri"/>
              <a:ea typeface="Calibri"/>
              <a:cs typeface="Calibri"/>
              <a:sym typeface="Calibri"/>
            </a:endParaRPr>
          </a:p>
          <a:p>
            <a:pPr indent="-342900" lvl="0" marL="342900" marR="0" rtl="0" algn="just">
              <a:lnSpc>
                <a:spcPct val="200000"/>
              </a:lnSpc>
              <a:spcBef>
                <a:spcPts val="0"/>
              </a:spcBef>
              <a:spcAft>
                <a:spcPts val="0"/>
              </a:spcAft>
              <a:buClr>
                <a:schemeClr val="dk1"/>
              </a:buClr>
              <a:buSzPts val="2200"/>
              <a:buFont typeface="Arial"/>
              <a:buChar char="•"/>
            </a:pPr>
            <a:r>
              <a:rPr lang="en-GB" sz="2200">
                <a:solidFill>
                  <a:schemeClr val="dk1"/>
                </a:solidFill>
                <a:latin typeface="Calibri"/>
                <a:ea typeface="Calibri"/>
                <a:cs typeface="Calibri"/>
                <a:sym typeface="Calibri"/>
              </a:rPr>
              <a:t>Composite electrolytes combine different types of solid materials, such as ceramics and polymers, to leverage their individual advantages. These hybrids aim to optimize both ionic conductivity and mechanical properties.</a:t>
            </a:r>
            <a:endParaRPr/>
          </a:p>
          <a:p>
            <a:pPr indent="-342900" lvl="0" marL="342900" marR="0" rtl="0" algn="just">
              <a:lnSpc>
                <a:spcPct val="200000"/>
              </a:lnSpc>
              <a:spcBef>
                <a:spcPts val="0"/>
              </a:spcBef>
              <a:spcAft>
                <a:spcPts val="0"/>
              </a:spcAft>
              <a:buClr>
                <a:schemeClr val="dk1"/>
              </a:buClr>
              <a:buSzPts val="2200"/>
              <a:buFont typeface="Arial"/>
              <a:buChar char="•"/>
            </a:pPr>
            <a:r>
              <a:rPr lang="en-GB" sz="2200">
                <a:solidFill>
                  <a:schemeClr val="dk1"/>
                </a:solidFill>
                <a:latin typeface="Calibri"/>
                <a:ea typeface="Calibri"/>
                <a:cs typeface="Calibri"/>
                <a:sym typeface="Calibri"/>
              </a:rPr>
              <a:t>The goal is to create materials that exhibit higher conductivity while maintaining desirable mechanical characteristics, addressing the limitations of individual solid-state electrolyte types.</a:t>
            </a:r>
            <a:endParaRPr b="0" i="0" sz="220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grpSp>
        <p:nvGrpSpPr>
          <p:cNvPr id="179" name="Google Shape;179;p11"/>
          <p:cNvGrpSpPr/>
          <p:nvPr/>
        </p:nvGrpSpPr>
        <p:grpSpPr>
          <a:xfrm>
            <a:off x="0" y="0"/>
            <a:ext cx="12192000" cy="6872068"/>
            <a:chOff x="0" y="0"/>
            <a:chExt cx="12192000" cy="6872068"/>
          </a:xfrm>
        </p:grpSpPr>
        <p:sp>
          <p:nvSpPr>
            <p:cNvPr id="180" name="Google Shape;180;p11"/>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1" name="Google Shape;181;p11"/>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82" name="Google Shape;182;p11"/>
          <p:cNvSpPr/>
          <p:nvPr/>
        </p:nvSpPr>
        <p:spPr>
          <a:xfrm>
            <a:off x="220394" y="389046"/>
            <a:ext cx="11751212" cy="6093976"/>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None/>
            </a:pPr>
            <a:r>
              <a:rPr b="1" lang="en-GB" sz="2000">
                <a:solidFill>
                  <a:schemeClr val="dk1"/>
                </a:solidFill>
                <a:latin typeface="Calibri"/>
                <a:ea typeface="Calibri"/>
                <a:cs typeface="Calibri"/>
                <a:sym typeface="Calibri"/>
              </a:rPr>
              <a:t>ADVANTAGES OF SOLID-STATE ELECTROLYTES:</a:t>
            </a:r>
            <a:endParaRPr/>
          </a:p>
          <a:p>
            <a:pPr indent="-127000" lvl="0" marL="0" marR="0" rtl="0" algn="just">
              <a:lnSpc>
                <a:spcPct val="150000"/>
              </a:lnSpc>
              <a:spcBef>
                <a:spcPts val="0"/>
              </a:spcBef>
              <a:spcAft>
                <a:spcPts val="0"/>
              </a:spcAft>
              <a:buClr>
                <a:schemeClr val="dk1"/>
              </a:buClr>
              <a:buSzPts val="2000"/>
              <a:buFont typeface="Calibri"/>
              <a:buAutoNum type="arabicPeriod"/>
            </a:pPr>
            <a:r>
              <a:rPr b="1" lang="en-GB" sz="2000">
                <a:solidFill>
                  <a:schemeClr val="dk1"/>
                </a:solidFill>
                <a:latin typeface="Calibri"/>
                <a:ea typeface="Calibri"/>
                <a:cs typeface="Calibri"/>
                <a:sym typeface="Calibri"/>
              </a:rPr>
              <a:t>Improved Safety:</a:t>
            </a:r>
            <a:endParaRPr sz="2000">
              <a:solidFill>
                <a:schemeClr val="dk1"/>
              </a:solidFill>
              <a:latin typeface="Calibri"/>
              <a:ea typeface="Calibri"/>
              <a:cs typeface="Calibri"/>
              <a:sym typeface="Calibri"/>
            </a:endParaRPr>
          </a:p>
          <a:p>
            <a:pPr indent="-342900" lvl="1" marL="800100" marR="0" rtl="0" algn="just">
              <a:lnSpc>
                <a:spcPct val="150000"/>
              </a:lnSpc>
              <a:spcBef>
                <a:spcPts val="0"/>
              </a:spcBef>
              <a:spcAft>
                <a:spcPts val="0"/>
              </a:spcAft>
              <a:buClr>
                <a:schemeClr val="dk1"/>
              </a:buClr>
              <a:buSzPts val="2000"/>
              <a:buFont typeface="Arial"/>
              <a:buChar char="•"/>
            </a:pPr>
            <a:r>
              <a:rPr b="0" i="0" lang="en-GB" sz="2000" u="none" cap="none" strike="noStrike">
                <a:solidFill>
                  <a:schemeClr val="dk1"/>
                </a:solidFill>
                <a:latin typeface="Calibri"/>
                <a:ea typeface="Calibri"/>
                <a:cs typeface="Calibri"/>
                <a:sym typeface="Calibri"/>
              </a:rPr>
              <a:t>Solid-state electrolytes are less prone to leakage and thermal runaway compared to liquid electrolytes, enhancing battery safety.</a:t>
            </a:r>
            <a:endParaRPr/>
          </a:p>
          <a:p>
            <a:pPr indent="-127000" lvl="0" marL="0" marR="0" rtl="0" algn="just">
              <a:lnSpc>
                <a:spcPct val="150000"/>
              </a:lnSpc>
              <a:spcBef>
                <a:spcPts val="0"/>
              </a:spcBef>
              <a:spcAft>
                <a:spcPts val="0"/>
              </a:spcAft>
              <a:buClr>
                <a:schemeClr val="dk1"/>
              </a:buClr>
              <a:buSzPts val="2000"/>
              <a:buFont typeface="Calibri"/>
              <a:buAutoNum type="arabicPeriod"/>
            </a:pPr>
            <a:r>
              <a:rPr b="1" lang="en-GB" sz="2000">
                <a:solidFill>
                  <a:schemeClr val="dk1"/>
                </a:solidFill>
                <a:latin typeface="Calibri"/>
                <a:ea typeface="Calibri"/>
                <a:cs typeface="Calibri"/>
                <a:sym typeface="Calibri"/>
              </a:rPr>
              <a:t>Higher Energy Density:</a:t>
            </a:r>
            <a:endParaRPr sz="2000">
              <a:solidFill>
                <a:schemeClr val="dk1"/>
              </a:solidFill>
              <a:latin typeface="Calibri"/>
              <a:ea typeface="Calibri"/>
              <a:cs typeface="Calibri"/>
              <a:sym typeface="Calibri"/>
            </a:endParaRPr>
          </a:p>
          <a:p>
            <a:pPr indent="-342900" lvl="1" marL="800100" marR="0" rtl="0" algn="just">
              <a:lnSpc>
                <a:spcPct val="150000"/>
              </a:lnSpc>
              <a:spcBef>
                <a:spcPts val="0"/>
              </a:spcBef>
              <a:spcAft>
                <a:spcPts val="0"/>
              </a:spcAft>
              <a:buClr>
                <a:schemeClr val="dk1"/>
              </a:buClr>
              <a:buSzPts val="2000"/>
              <a:buFont typeface="Arial"/>
              <a:buChar char="•"/>
            </a:pPr>
            <a:r>
              <a:rPr b="0" i="0" lang="en-GB" sz="2000" u="none" cap="none" strike="noStrike">
                <a:solidFill>
                  <a:schemeClr val="dk1"/>
                </a:solidFill>
                <a:latin typeface="Calibri"/>
                <a:ea typeface="Calibri"/>
                <a:cs typeface="Calibri"/>
                <a:sym typeface="Calibri"/>
              </a:rPr>
              <a:t>Solid-state electrolytes enable the use of higher energy-dense materials and reduce the need for additional safety components, potentially increasing overall battery energy density.</a:t>
            </a:r>
            <a:endParaRPr/>
          </a:p>
          <a:p>
            <a:pPr indent="-127000" lvl="0" marL="0" marR="0" rtl="0" algn="just">
              <a:lnSpc>
                <a:spcPct val="150000"/>
              </a:lnSpc>
              <a:spcBef>
                <a:spcPts val="0"/>
              </a:spcBef>
              <a:spcAft>
                <a:spcPts val="0"/>
              </a:spcAft>
              <a:buClr>
                <a:schemeClr val="dk1"/>
              </a:buClr>
              <a:buSzPts val="2000"/>
              <a:buFont typeface="Calibri"/>
              <a:buAutoNum type="arabicPeriod"/>
            </a:pPr>
            <a:r>
              <a:rPr b="1" lang="en-GB" sz="2000">
                <a:solidFill>
                  <a:schemeClr val="dk1"/>
                </a:solidFill>
                <a:latin typeface="Calibri"/>
                <a:ea typeface="Calibri"/>
                <a:cs typeface="Calibri"/>
                <a:sym typeface="Calibri"/>
              </a:rPr>
              <a:t>Stability and Longevity:</a:t>
            </a:r>
            <a:endParaRPr sz="2000">
              <a:solidFill>
                <a:schemeClr val="dk1"/>
              </a:solidFill>
              <a:latin typeface="Calibri"/>
              <a:ea typeface="Calibri"/>
              <a:cs typeface="Calibri"/>
              <a:sym typeface="Calibri"/>
            </a:endParaRPr>
          </a:p>
          <a:p>
            <a:pPr indent="-342900" lvl="1" marL="800100" marR="0" rtl="0" algn="just">
              <a:lnSpc>
                <a:spcPct val="150000"/>
              </a:lnSpc>
              <a:spcBef>
                <a:spcPts val="0"/>
              </a:spcBef>
              <a:spcAft>
                <a:spcPts val="0"/>
              </a:spcAft>
              <a:buClr>
                <a:schemeClr val="dk1"/>
              </a:buClr>
              <a:buSzPts val="2000"/>
              <a:buFont typeface="Arial"/>
              <a:buChar char="•"/>
            </a:pPr>
            <a:r>
              <a:rPr b="0" i="0" lang="en-GB" sz="2000" u="none" cap="none" strike="noStrike">
                <a:solidFill>
                  <a:schemeClr val="dk1"/>
                </a:solidFill>
                <a:latin typeface="Calibri"/>
                <a:ea typeface="Calibri"/>
                <a:cs typeface="Calibri"/>
                <a:sym typeface="Calibri"/>
              </a:rPr>
              <a:t>Solid-state electrolytes can offer improved chemical and electrochemical stability, potentially extending battery lifespan.</a:t>
            </a:r>
            <a:endParaRPr/>
          </a:p>
          <a:p>
            <a:pPr indent="-127000" lvl="0" marL="0" marR="0" rtl="0" algn="just">
              <a:lnSpc>
                <a:spcPct val="150000"/>
              </a:lnSpc>
              <a:spcBef>
                <a:spcPts val="0"/>
              </a:spcBef>
              <a:spcAft>
                <a:spcPts val="0"/>
              </a:spcAft>
              <a:buClr>
                <a:schemeClr val="dk1"/>
              </a:buClr>
              <a:buSzPts val="2000"/>
              <a:buFont typeface="Calibri"/>
              <a:buAutoNum type="arabicPeriod"/>
            </a:pPr>
            <a:r>
              <a:rPr b="1" lang="en-GB" sz="2000">
                <a:solidFill>
                  <a:schemeClr val="dk1"/>
                </a:solidFill>
                <a:latin typeface="Calibri"/>
                <a:ea typeface="Calibri"/>
                <a:cs typeface="Calibri"/>
                <a:sym typeface="Calibri"/>
              </a:rPr>
              <a:t>Flexibility in Design:</a:t>
            </a:r>
            <a:endParaRPr sz="2000">
              <a:solidFill>
                <a:schemeClr val="dk1"/>
              </a:solidFill>
              <a:latin typeface="Calibri"/>
              <a:ea typeface="Calibri"/>
              <a:cs typeface="Calibri"/>
              <a:sym typeface="Calibri"/>
            </a:endParaRPr>
          </a:p>
          <a:p>
            <a:pPr indent="-342900" lvl="1" marL="800100" marR="0" rtl="0" algn="just">
              <a:lnSpc>
                <a:spcPct val="150000"/>
              </a:lnSpc>
              <a:spcBef>
                <a:spcPts val="0"/>
              </a:spcBef>
              <a:spcAft>
                <a:spcPts val="0"/>
              </a:spcAft>
              <a:buClr>
                <a:schemeClr val="dk1"/>
              </a:buClr>
              <a:buSzPts val="2000"/>
              <a:buFont typeface="Arial"/>
              <a:buChar char="•"/>
            </a:pPr>
            <a:r>
              <a:rPr b="0" i="0" lang="en-GB" sz="2000" u="none" cap="none" strike="noStrike">
                <a:solidFill>
                  <a:schemeClr val="dk1"/>
                </a:solidFill>
                <a:latin typeface="Calibri"/>
                <a:ea typeface="Calibri"/>
                <a:cs typeface="Calibri"/>
                <a:sym typeface="Calibri"/>
              </a:rPr>
              <a:t>Solid-state electrolytes allow for more flexible battery designs, potentially enabling thinner and more customizable shapes.</a:t>
            </a:r>
            <a:endParaRPr b="0" i="0" sz="20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grpSp>
        <p:nvGrpSpPr>
          <p:cNvPr id="95" name="Google Shape;95;p2"/>
          <p:cNvGrpSpPr/>
          <p:nvPr/>
        </p:nvGrpSpPr>
        <p:grpSpPr>
          <a:xfrm>
            <a:off x="0" y="0"/>
            <a:ext cx="12192000" cy="6872068"/>
            <a:chOff x="0" y="0"/>
            <a:chExt cx="12192000" cy="6872068"/>
          </a:xfrm>
        </p:grpSpPr>
        <p:sp>
          <p:nvSpPr>
            <p:cNvPr id="96" name="Google Shape;96;p2"/>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 name="Google Shape;97;p2"/>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8" name="Google Shape;98;p2"/>
          <p:cNvSpPr/>
          <p:nvPr/>
        </p:nvSpPr>
        <p:spPr>
          <a:xfrm>
            <a:off x="276664" y="600812"/>
            <a:ext cx="11638671" cy="4060214"/>
          </a:xfrm>
          <a:prstGeom prst="rect">
            <a:avLst/>
          </a:prstGeom>
          <a:noFill/>
          <a:ln>
            <a:noFill/>
          </a:ln>
        </p:spPr>
        <p:txBody>
          <a:bodyPr anchorCtr="0" anchor="t" bIns="45700" lIns="91425" spcFirstLastPara="1" rIns="91425" wrap="square" tIns="45700">
            <a:spAutoFit/>
          </a:bodyPr>
          <a:lstStyle/>
          <a:p>
            <a:pPr indent="0" lvl="0" marL="0" marR="0" rtl="0" algn="just">
              <a:lnSpc>
                <a:spcPct val="200000"/>
              </a:lnSpc>
              <a:spcBef>
                <a:spcPts val="0"/>
              </a:spcBef>
              <a:spcAft>
                <a:spcPts val="0"/>
              </a:spcAft>
              <a:buNone/>
            </a:pPr>
            <a:r>
              <a:rPr b="1" lang="en-GB" sz="2200">
                <a:solidFill>
                  <a:schemeClr val="dk1"/>
                </a:solidFill>
                <a:latin typeface="Calibri"/>
                <a:ea typeface="Calibri"/>
                <a:cs typeface="Calibri"/>
                <a:sym typeface="Calibri"/>
              </a:rPr>
              <a:t>ADVANTAGES AND LIMITATIONS:</a:t>
            </a:r>
            <a:endParaRPr/>
          </a:p>
          <a:p>
            <a:pPr indent="0" lvl="0" marL="0" marR="0" rtl="0" algn="just">
              <a:lnSpc>
                <a:spcPct val="200000"/>
              </a:lnSpc>
              <a:spcBef>
                <a:spcPts val="0"/>
              </a:spcBef>
              <a:spcAft>
                <a:spcPts val="0"/>
              </a:spcAft>
              <a:buNone/>
            </a:pPr>
            <a:r>
              <a:rPr b="1" lang="en-GB" sz="2200">
                <a:solidFill>
                  <a:schemeClr val="dk1"/>
                </a:solidFill>
                <a:latin typeface="Calibri"/>
                <a:ea typeface="Calibri"/>
                <a:cs typeface="Calibri"/>
                <a:sym typeface="Calibri"/>
              </a:rPr>
              <a:t>Advantages:</a:t>
            </a:r>
            <a:endParaRPr sz="2200">
              <a:solidFill>
                <a:schemeClr val="dk1"/>
              </a:solidFill>
              <a:latin typeface="Calibri"/>
              <a:ea typeface="Calibri"/>
              <a:cs typeface="Calibri"/>
              <a:sym typeface="Calibri"/>
            </a:endParaRPr>
          </a:p>
          <a:p>
            <a:pPr indent="-285750" lvl="1" marL="742950" marR="0" rtl="0" algn="just">
              <a:lnSpc>
                <a:spcPct val="200000"/>
              </a:lnSpc>
              <a:spcBef>
                <a:spcPts val="0"/>
              </a:spcBef>
              <a:spcAft>
                <a:spcPts val="0"/>
              </a:spcAft>
              <a:buClr>
                <a:schemeClr val="dk1"/>
              </a:buClr>
              <a:buSzPts val="2200"/>
              <a:buFont typeface="Arial"/>
              <a:buChar char="•"/>
            </a:pPr>
            <a:r>
              <a:rPr b="0" i="0" lang="en-GB" sz="2200" u="none" cap="none" strike="noStrike">
                <a:solidFill>
                  <a:schemeClr val="dk1"/>
                </a:solidFill>
                <a:latin typeface="Calibri"/>
                <a:ea typeface="Calibri"/>
                <a:cs typeface="Calibri"/>
                <a:sym typeface="Calibri"/>
              </a:rPr>
              <a:t>NiMH batteries have higher energy density compared to Nickel-Cadmium (NiCd) batteries.</a:t>
            </a:r>
            <a:endParaRPr/>
          </a:p>
          <a:p>
            <a:pPr indent="-285750" lvl="1" marL="742950" marR="0" rtl="0" algn="just">
              <a:lnSpc>
                <a:spcPct val="200000"/>
              </a:lnSpc>
              <a:spcBef>
                <a:spcPts val="0"/>
              </a:spcBef>
              <a:spcAft>
                <a:spcPts val="0"/>
              </a:spcAft>
              <a:buClr>
                <a:schemeClr val="dk1"/>
              </a:buClr>
              <a:buSzPts val="2200"/>
              <a:buFont typeface="Arial"/>
              <a:buChar char="•"/>
            </a:pPr>
            <a:r>
              <a:rPr b="0" i="0" lang="en-GB" sz="2200" u="none" cap="none" strike="noStrike">
                <a:solidFill>
                  <a:schemeClr val="dk1"/>
                </a:solidFill>
                <a:latin typeface="Calibri"/>
                <a:ea typeface="Calibri"/>
                <a:cs typeface="Calibri"/>
                <a:sym typeface="Calibri"/>
              </a:rPr>
              <a:t>They are more environmentally friendly due to the absence of toxic cadmium.</a:t>
            </a:r>
            <a:endParaRPr/>
          </a:p>
          <a:p>
            <a:pPr indent="-285750" lvl="1" marL="742950" marR="0" rtl="0" algn="just">
              <a:lnSpc>
                <a:spcPct val="200000"/>
              </a:lnSpc>
              <a:spcBef>
                <a:spcPts val="0"/>
              </a:spcBef>
              <a:spcAft>
                <a:spcPts val="0"/>
              </a:spcAft>
              <a:buClr>
                <a:schemeClr val="dk1"/>
              </a:buClr>
              <a:buSzPts val="2200"/>
              <a:buFont typeface="Arial"/>
              <a:buChar char="•"/>
            </a:pPr>
            <a:r>
              <a:rPr b="0" i="0" lang="en-GB" sz="2200" u="none" cap="none" strike="noStrike">
                <a:solidFill>
                  <a:schemeClr val="dk1"/>
                </a:solidFill>
                <a:latin typeface="Calibri"/>
                <a:ea typeface="Calibri"/>
                <a:cs typeface="Calibri"/>
                <a:sym typeface="Calibri"/>
              </a:rPr>
              <a:t>NiMH batteries are relatively inexpensive and have better capacity retention than NiCd batteries.</a:t>
            </a:r>
            <a:endParaRPr b="0" i="0" sz="22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grpSp>
        <p:nvGrpSpPr>
          <p:cNvPr id="103" name="Google Shape;103;p3"/>
          <p:cNvGrpSpPr/>
          <p:nvPr/>
        </p:nvGrpSpPr>
        <p:grpSpPr>
          <a:xfrm>
            <a:off x="0" y="0"/>
            <a:ext cx="12192000" cy="6872068"/>
            <a:chOff x="0" y="0"/>
            <a:chExt cx="12192000" cy="6872068"/>
          </a:xfrm>
        </p:grpSpPr>
        <p:sp>
          <p:nvSpPr>
            <p:cNvPr id="104" name="Google Shape;104;p3"/>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 name="Google Shape;105;p3"/>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6" name="Google Shape;106;p3"/>
          <p:cNvSpPr/>
          <p:nvPr/>
        </p:nvSpPr>
        <p:spPr>
          <a:xfrm>
            <a:off x="192259" y="572647"/>
            <a:ext cx="11751212" cy="3477875"/>
          </a:xfrm>
          <a:prstGeom prst="rect">
            <a:avLst/>
          </a:prstGeom>
          <a:noFill/>
          <a:ln>
            <a:noFill/>
          </a:ln>
        </p:spPr>
        <p:txBody>
          <a:bodyPr anchorCtr="0" anchor="t" bIns="45700" lIns="91425" spcFirstLastPara="1" rIns="91425" wrap="square" tIns="45700">
            <a:spAutoFit/>
          </a:bodyPr>
          <a:lstStyle/>
          <a:p>
            <a:pPr indent="0" lvl="0" marL="0" marR="0" rtl="0" algn="just">
              <a:lnSpc>
                <a:spcPct val="200000"/>
              </a:lnSpc>
              <a:spcBef>
                <a:spcPts val="0"/>
              </a:spcBef>
              <a:spcAft>
                <a:spcPts val="0"/>
              </a:spcAft>
              <a:buNone/>
            </a:pPr>
            <a:r>
              <a:rPr b="1" lang="en-GB" sz="2200">
                <a:solidFill>
                  <a:schemeClr val="dk1"/>
                </a:solidFill>
                <a:latin typeface="Calibri"/>
                <a:ea typeface="Calibri"/>
                <a:cs typeface="Calibri"/>
                <a:sym typeface="Calibri"/>
              </a:rPr>
              <a:t>Limitations:</a:t>
            </a:r>
            <a:endParaRPr sz="2200">
              <a:solidFill>
                <a:schemeClr val="dk1"/>
              </a:solidFill>
              <a:latin typeface="Calibri"/>
              <a:ea typeface="Calibri"/>
              <a:cs typeface="Calibri"/>
              <a:sym typeface="Calibri"/>
            </a:endParaRPr>
          </a:p>
          <a:p>
            <a:pPr indent="-342900" lvl="0" marL="342900" marR="0" rtl="0" algn="just">
              <a:lnSpc>
                <a:spcPct val="200000"/>
              </a:lnSpc>
              <a:spcBef>
                <a:spcPts val="0"/>
              </a:spcBef>
              <a:spcAft>
                <a:spcPts val="0"/>
              </a:spcAft>
              <a:buClr>
                <a:schemeClr val="dk1"/>
              </a:buClr>
              <a:buSzPts val="2200"/>
              <a:buFont typeface="Arial"/>
              <a:buChar char="•"/>
            </a:pPr>
            <a:r>
              <a:rPr lang="en-GB" sz="2200">
                <a:solidFill>
                  <a:schemeClr val="dk1"/>
                </a:solidFill>
                <a:latin typeface="Calibri"/>
                <a:ea typeface="Calibri"/>
                <a:cs typeface="Calibri"/>
                <a:sym typeface="Calibri"/>
              </a:rPr>
              <a:t>They are prone to self-discharge, losing charge even when not in use.</a:t>
            </a:r>
            <a:endParaRPr/>
          </a:p>
          <a:p>
            <a:pPr indent="-342900" lvl="0" marL="342900" marR="0" rtl="0" algn="just">
              <a:lnSpc>
                <a:spcPct val="200000"/>
              </a:lnSpc>
              <a:spcBef>
                <a:spcPts val="0"/>
              </a:spcBef>
              <a:spcAft>
                <a:spcPts val="0"/>
              </a:spcAft>
              <a:buClr>
                <a:schemeClr val="dk1"/>
              </a:buClr>
              <a:buSzPts val="2200"/>
              <a:buFont typeface="Arial"/>
              <a:buChar char="•"/>
            </a:pPr>
            <a:r>
              <a:rPr lang="en-GB" sz="2200">
                <a:solidFill>
                  <a:schemeClr val="dk1"/>
                </a:solidFill>
                <a:latin typeface="Calibri"/>
                <a:ea typeface="Calibri"/>
                <a:cs typeface="Calibri"/>
                <a:sym typeface="Calibri"/>
              </a:rPr>
              <a:t>NiMH batteries exhibit a lower self-life compared to some other rechargeable batteries.</a:t>
            </a:r>
            <a:endParaRPr/>
          </a:p>
          <a:p>
            <a:pPr indent="-342900" lvl="0" marL="342900" marR="0" rtl="0" algn="just">
              <a:lnSpc>
                <a:spcPct val="200000"/>
              </a:lnSpc>
              <a:spcBef>
                <a:spcPts val="0"/>
              </a:spcBef>
              <a:spcAft>
                <a:spcPts val="0"/>
              </a:spcAft>
              <a:buClr>
                <a:schemeClr val="dk1"/>
              </a:buClr>
              <a:buSzPts val="2200"/>
              <a:buFont typeface="Arial"/>
              <a:buChar char="•"/>
            </a:pPr>
            <a:r>
              <a:rPr lang="en-GB" sz="2200">
                <a:solidFill>
                  <a:schemeClr val="dk1"/>
                </a:solidFill>
                <a:latin typeface="Calibri"/>
                <a:ea typeface="Calibri"/>
                <a:cs typeface="Calibri"/>
                <a:sym typeface="Calibri"/>
              </a:rPr>
              <a:t>Their energy density is lower compared to lithium-ion batteries, limiting their use in high-demand applications like electric vehicles.</a:t>
            </a:r>
            <a:endParaRPr b="0" i="0" sz="220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grpSp>
        <p:nvGrpSpPr>
          <p:cNvPr id="111" name="Google Shape;111;p4"/>
          <p:cNvGrpSpPr/>
          <p:nvPr/>
        </p:nvGrpSpPr>
        <p:grpSpPr>
          <a:xfrm>
            <a:off x="0" y="0"/>
            <a:ext cx="12192000" cy="6872068"/>
            <a:chOff x="0" y="0"/>
            <a:chExt cx="12192000" cy="6872068"/>
          </a:xfrm>
        </p:grpSpPr>
        <p:sp>
          <p:nvSpPr>
            <p:cNvPr id="112" name="Google Shape;112;p4"/>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 name="Google Shape;113;p4"/>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4" name="Google Shape;114;p4"/>
          <p:cNvSpPr/>
          <p:nvPr/>
        </p:nvSpPr>
        <p:spPr>
          <a:xfrm>
            <a:off x="227427" y="713353"/>
            <a:ext cx="11737145" cy="4801314"/>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None/>
            </a:pPr>
            <a:r>
              <a:rPr b="1" lang="en-GB" sz="2400">
                <a:solidFill>
                  <a:schemeClr val="dk1"/>
                </a:solidFill>
                <a:latin typeface="Calibri"/>
                <a:ea typeface="Calibri"/>
                <a:cs typeface="Calibri"/>
                <a:sym typeface="Calibri"/>
              </a:rPr>
              <a:t>CHARGING REACTION:</a:t>
            </a:r>
            <a:endParaRPr/>
          </a:p>
          <a:p>
            <a:pPr indent="0" lvl="0" marL="0" marR="0" rtl="0" algn="just">
              <a:lnSpc>
                <a:spcPct val="150000"/>
              </a:lnSpc>
              <a:spcBef>
                <a:spcPts val="0"/>
              </a:spcBef>
              <a:spcAft>
                <a:spcPts val="0"/>
              </a:spcAft>
              <a:buNone/>
            </a:pPr>
            <a:r>
              <a:rPr b="1" lang="en-GB" sz="2000">
                <a:solidFill>
                  <a:schemeClr val="dk1"/>
                </a:solidFill>
                <a:latin typeface="Calibri"/>
                <a:ea typeface="Calibri"/>
                <a:cs typeface="Calibri"/>
                <a:sym typeface="Calibri"/>
              </a:rPr>
              <a:t>Cathode:</a:t>
            </a:r>
            <a:endParaRPr sz="2000">
              <a:solidFill>
                <a:schemeClr val="dk1"/>
              </a:solidFill>
              <a:latin typeface="Calibri"/>
              <a:ea typeface="Calibri"/>
              <a:cs typeface="Calibri"/>
              <a:sym typeface="Calibri"/>
            </a:endParaRPr>
          </a:p>
          <a:p>
            <a:pPr indent="0" lvl="0" marL="0" marR="0" rtl="0" algn="ctr">
              <a:lnSpc>
                <a:spcPct val="150000"/>
              </a:lnSpc>
              <a:spcBef>
                <a:spcPts val="0"/>
              </a:spcBef>
              <a:spcAft>
                <a:spcPts val="0"/>
              </a:spcAft>
              <a:buNone/>
            </a:pPr>
            <a:r>
              <a:rPr b="1" lang="en-GB" sz="2800">
                <a:solidFill>
                  <a:srgbClr val="FF0000"/>
                </a:solidFill>
                <a:latin typeface="Calibri"/>
                <a:ea typeface="Calibri"/>
                <a:cs typeface="Calibri"/>
                <a:sym typeface="Calibri"/>
              </a:rPr>
              <a:t>Ni(OH)</a:t>
            </a:r>
            <a:r>
              <a:rPr b="1" baseline="-25000" lang="en-GB" sz="2800">
                <a:solidFill>
                  <a:srgbClr val="FF0000"/>
                </a:solidFill>
                <a:latin typeface="Calibri"/>
                <a:ea typeface="Calibri"/>
                <a:cs typeface="Calibri"/>
                <a:sym typeface="Calibri"/>
              </a:rPr>
              <a:t>2 </a:t>
            </a:r>
            <a:r>
              <a:rPr b="1" lang="en-GB" sz="2800">
                <a:solidFill>
                  <a:srgbClr val="FF0000"/>
                </a:solidFill>
                <a:latin typeface="Calibri"/>
                <a:ea typeface="Calibri"/>
                <a:cs typeface="Calibri"/>
                <a:sym typeface="Calibri"/>
              </a:rPr>
              <a:t>→ NiOOH + H</a:t>
            </a:r>
            <a:r>
              <a:rPr b="1" baseline="-25000" lang="en-GB" sz="2800">
                <a:solidFill>
                  <a:srgbClr val="FF0000"/>
                </a:solidFill>
                <a:latin typeface="Calibri"/>
                <a:ea typeface="Calibri"/>
                <a:cs typeface="Calibri"/>
                <a:sym typeface="Calibri"/>
              </a:rPr>
              <a:t>2</a:t>
            </a:r>
            <a:r>
              <a:rPr b="1" lang="en-GB" sz="2800">
                <a:solidFill>
                  <a:srgbClr val="FF0000"/>
                </a:solidFill>
                <a:latin typeface="Calibri"/>
                <a:ea typeface="Calibri"/>
                <a:cs typeface="Calibri"/>
                <a:sym typeface="Calibri"/>
              </a:rPr>
              <a:t>O + e</a:t>
            </a:r>
            <a:r>
              <a:rPr b="1" baseline="30000" lang="en-GB" sz="2800">
                <a:solidFill>
                  <a:srgbClr val="FF0000"/>
                </a:solidFill>
                <a:latin typeface="Calibri"/>
                <a:ea typeface="Calibri"/>
                <a:cs typeface="Calibri"/>
                <a:sym typeface="Calibri"/>
              </a:rPr>
              <a:t>−</a:t>
            </a:r>
            <a:endParaRPr/>
          </a:p>
          <a:p>
            <a:pPr indent="0" lvl="0" marL="0" marR="0" rtl="0" algn="just">
              <a:lnSpc>
                <a:spcPct val="150000"/>
              </a:lnSpc>
              <a:spcBef>
                <a:spcPts val="0"/>
              </a:spcBef>
              <a:spcAft>
                <a:spcPts val="0"/>
              </a:spcAft>
              <a:buNone/>
            </a:pPr>
            <a:r>
              <a:rPr lang="en-GB" sz="2000">
                <a:solidFill>
                  <a:schemeClr val="dk1"/>
                </a:solidFill>
                <a:latin typeface="Calibri"/>
                <a:ea typeface="Calibri"/>
                <a:cs typeface="Calibri"/>
                <a:sym typeface="Calibri"/>
              </a:rPr>
              <a:t>The nickel hydroxide (Ni(OH)</a:t>
            </a:r>
            <a:r>
              <a:rPr baseline="-25000" lang="en-GB" sz="2000">
                <a:solidFill>
                  <a:schemeClr val="dk1"/>
                </a:solidFill>
                <a:latin typeface="Calibri"/>
                <a:ea typeface="Calibri"/>
                <a:cs typeface="Calibri"/>
                <a:sym typeface="Calibri"/>
              </a:rPr>
              <a:t>2</a:t>
            </a:r>
            <a:r>
              <a:rPr lang="en-GB" sz="2000">
                <a:solidFill>
                  <a:schemeClr val="dk1"/>
                </a:solidFill>
                <a:latin typeface="Calibri"/>
                <a:ea typeface="Calibri"/>
                <a:cs typeface="Calibri"/>
                <a:sym typeface="Calibri"/>
              </a:rPr>
              <a:t>​) at the cathode undergoes oxidation, releasing oxygen ions and accepting electrons, transforming into nickel oxyhydroxide (NiOOH).</a:t>
            </a:r>
            <a:endParaRPr sz="2000">
              <a:solidFill>
                <a:schemeClr val="dk1"/>
              </a:solidFill>
              <a:latin typeface="Calibri"/>
              <a:ea typeface="Calibri"/>
              <a:cs typeface="Calibri"/>
              <a:sym typeface="Calibri"/>
            </a:endParaRPr>
          </a:p>
          <a:p>
            <a:pPr indent="0" lvl="0" marL="0" marR="0" rtl="0" algn="just">
              <a:lnSpc>
                <a:spcPct val="150000"/>
              </a:lnSpc>
              <a:spcBef>
                <a:spcPts val="0"/>
              </a:spcBef>
              <a:spcAft>
                <a:spcPts val="0"/>
              </a:spcAft>
              <a:buNone/>
            </a:pPr>
            <a:r>
              <a:rPr b="1" lang="en-GB" sz="2000">
                <a:solidFill>
                  <a:schemeClr val="dk1"/>
                </a:solidFill>
                <a:latin typeface="Calibri"/>
                <a:ea typeface="Calibri"/>
                <a:cs typeface="Calibri"/>
                <a:sym typeface="Calibri"/>
              </a:rPr>
              <a:t>Anode:</a:t>
            </a:r>
            <a:endParaRPr sz="2000">
              <a:solidFill>
                <a:schemeClr val="dk1"/>
              </a:solidFill>
              <a:latin typeface="Calibri"/>
              <a:ea typeface="Calibri"/>
              <a:cs typeface="Calibri"/>
              <a:sym typeface="Calibri"/>
            </a:endParaRPr>
          </a:p>
          <a:p>
            <a:pPr indent="0" lvl="0" marL="0" marR="0" rtl="0" algn="ctr">
              <a:lnSpc>
                <a:spcPct val="150000"/>
              </a:lnSpc>
              <a:spcBef>
                <a:spcPts val="0"/>
              </a:spcBef>
              <a:spcAft>
                <a:spcPts val="0"/>
              </a:spcAft>
              <a:buNone/>
            </a:pPr>
            <a:r>
              <a:rPr b="1" lang="en-GB" sz="2800">
                <a:solidFill>
                  <a:srgbClr val="FF0000"/>
                </a:solidFill>
                <a:latin typeface="Calibri"/>
                <a:ea typeface="Calibri"/>
                <a:cs typeface="Calibri"/>
                <a:sym typeface="Calibri"/>
              </a:rPr>
              <a:t>MH + H</a:t>
            </a:r>
            <a:r>
              <a:rPr b="1" baseline="-25000" lang="en-GB" sz="2800">
                <a:solidFill>
                  <a:srgbClr val="FF0000"/>
                </a:solidFill>
                <a:latin typeface="Calibri"/>
                <a:ea typeface="Calibri"/>
                <a:cs typeface="Calibri"/>
                <a:sym typeface="Calibri"/>
              </a:rPr>
              <a:t>2</a:t>
            </a:r>
            <a:r>
              <a:rPr b="1" lang="en-GB" sz="2800">
                <a:solidFill>
                  <a:srgbClr val="FF0000"/>
                </a:solidFill>
                <a:latin typeface="Calibri"/>
                <a:ea typeface="Calibri"/>
                <a:cs typeface="Calibri"/>
                <a:sym typeface="Calibri"/>
              </a:rPr>
              <a:t>O + e</a:t>
            </a:r>
            <a:r>
              <a:rPr b="1" baseline="30000" lang="en-GB" sz="2800">
                <a:solidFill>
                  <a:srgbClr val="FF0000"/>
                </a:solidFill>
                <a:latin typeface="Calibri"/>
                <a:ea typeface="Calibri"/>
                <a:cs typeface="Calibri"/>
                <a:sym typeface="Calibri"/>
              </a:rPr>
              <a:t>− </a:t>
            </a:r>
            <a:r>
              <a:rPr b="1" lang="en-GB" sz="2800">
                <a:solidFill>
                  <a:srgbClr val="FF0000"/>
                </a:solidFill>
                <a:latin typeface="Calibri"/>
                <a:ea typeface="Calibri"/>
                <a:cs typeface="Calibri"/>
                <a:sym typeface="Calibri"/>
              </a:rPr>
              <a:t>→ M + OH</a:t>
            </a:r>
            <a:r>
              <a:rPr b="1" baseline="30000" lang="en-GB" sz="2800">
                <a:solidFill>
                  <a:srgbClr val="FF0000"/>
                </a:solidFill>
                <a:latin typeface="Calibri"/>
                <a:ea typeface="Calibri"/>
                <a:cs typeface="Calibri"/>
                <a:sym typeface="Calibri"/>
              </a:rPr>
              <a:t>−</a:t>
            </a:r>
            <a:endParaRPr/>
          </a:p>
          <a:p>
            <a:pPr indent="0" lvl="0" marL="0" marR="0" rtl="0" algn="just">
              <a:lnSpc>
                <a:spcPct val="150000"/>
              </a:lnSpc>
              <a:spcBef>
                <a:spcPts val="0"/>
              </a:spcBef>
              <a:spcAft>
                <a:spcPts val="0"/>
              </a:spcAft>
              <a:buNone/>
            </a:pPr>
            <a:r>
              <a:rPr lang="en-GB" sz="2000">
                <a:solidFill>
                  <a:schemeClr val="dk1"/>
                </a:solidFill>
                <a:latin typeface="Calibri"/>
                <a:ea typeface="Calibri"/>
                <a:cs typeface="Calibri"/>
                <a:sym typeface="Calibri"/>
              </a:rPr>
              <a:t>The metal hydride compound (MH) in the anode releases hydrogen ions (H⁺) and electrons (e⁻), reverting back to its original metal state (M) while forming hydroxide ions (OH</a:t>
            </a:r>
            <a:r>
              <a:rPr baseline="30000" lang="en-GB" sz="2000">
                <a:solidFill>
                  <a:schemeClr val="dk1"/>
                </a:solidFill>
                <a:latin typeface="Calibri"/>
                <a:ea typeface="Calibri"/>
                <a:cs typeface="Calibri"/>
                <a:sym typeface="Calibri"/>
              </a:rPr>
              <a:t>−</a:t>
            </a:r>
            <a:r>
              <a:rPr lang="en-GB" sz="2000">
                <a:solidFill>
                  <a:schemeClr val="dk1"/>
                </a:solidFill>
                <a:latin typeface="Calibri"/>
                <a:ea typeface="Calibri"/>
                <a:cs typeface="Calibri"/>
                <a:sym typeface="Calibri"/>
              </a:rPr>
              <a:t>).</a:t>
            </a:r>
            <a:endParaRPr b="0" i="0" sz="20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grpSp>
        <p:nvGrpSpPr>
          <p:cNvPr id="119" name="Google Shape;119;p5"/>
          <p:cNvGrpSpPr/>
          <p:nvPr/>
        </p:nvGrpSpPr>
        <p:grpSpPr>
          <a:xfrm>
            <a:off x="0" y="0"/>
            <a:ext cx="12192000" cy="6872068"/>
            <a:chOff x="0" y="0"/>
            <a:chExt cx="12192000" cy="6872068"/>
          </a:xfrm>
        </p:grpSpPr>
        <p:sp>
          <p:nvSpPr>
            <p:cNvPr id="120" name="Google Shape;120;p5"/>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1" name="Google Shape;121;p5"/>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22" name="Google Shape;122;p5"/>
          <p:cNvSpPr/>
          <p:nvPr/>
        </p:nvSpPr>
        <p:spPr>
          <a:xfrm>
            <a:off x="332934" y="432000"/>
            <a:ext cx="11666807" cy="5816977"/>
          </a:xfrm>
          <a:prstGeom prst="rect">
            <a:avLst/>
          </a:prstGeom>
          <a:noFill/>
          <a:ln>
            <a:noFill/>
          </a:ln>
        </p:spPr>
        <p:txBody>
          <a:bodyPr anchorCtr="0" anchor="t" bIns="45700" lIns="91425" spcFirstLastPara="1" rIns="91425" wrap="square" tIns="45700">
            <a:spAutoFit/>
          </a:bodyPr>
          <a:lstStyle/>
          <a:p>
            <a:pPr indent="0" lvl="0" marL="0" marR="0" rtl="0" algn="just">
              <a:lnSpc>
                <a:spcPct val="200000"/>
              </a:lnSpc>
              <a:spcBef>
                <a:spcPts val="0"/>
              </a:spcBef>
              <a:spcAft>
                <a:spcPts val="0"/>
              </a:spcAft>
              <a:buNone/>
            </a:pPr>
            <a:r>
              <a:rPr b="1" lang="en-GB" sz="2400">
                <a:solidFill>
                  <a:schemeClr val="dk1"/>
                </a:solidFill>
                <a:latin typeface="Calibri"/>
                <a:ea typeface="Calibri"/>
                <a:cs typeface="Calibri"/>
                <a:sym typeface="Calibri"/>
              </a:rPr>
              <a:t>DISCHARGING REACTION:</a:t>
            </a:r>
            <a:endParaRPr/>
          </a:p>
          <a:p>
            <a:pPr indent="0" lvl="0" marL="0" marR="0" rtl="0" algn="just">
              <a:lnSpc>
                <a:spcPct val="200000"/>
              </a:lnSpc>
              <a:spcBef>
                <a:spcPts val="0"/>
              </a:spcBef>
              <a:spcAft>
                <a:spcPts val="0"/>
              </a:spcAft>
              <a:buNone/>
            </a:pPr>
            <a:r>
              <a:rPr b="1" lang="en-GB" sz="2000">
                <a:solidFill>
                  <a:schemeClr val="dk1"/>
                </a:solidFill>
                <a:latin typeface="Calibri"/>
                <a:ea typeface="Calibri"/>
                <a:cs typeface="Calibri"/>
                <a:sym typeface="Calibri"/>
              </a:rPr>
              <a:t>Cathode:</a:t>
            </a:r>
            <a:r>
              <a:rPr lang="en-GB" sz="2000">
                <a:solidFill>
                  <a:schemeClr val="dk1"/>
                </a:solidFill>
                <a:latin typeface="Calibri"/>
                <a:ea typeface="Calibri"/>
                <a:cs typeface="Calibri"/>
                <a:sym typeface="Calibri"/>
              </a:rPr>
              <a:t> </a:t>
            </a:r>
            <a:endParaRPr/>
          </a:p>
          <a:p>
            <a:pPr indent="0" lvl="0" marL="0" marR="0" rtl="0" algn="ctr">
              <a:lnSpc>
                <a:spcPct val="150000"/>
              </a:lnSpc>
              <a:spcBef>
                <a:spcPts val="0"/>
              </a:spcBef>
              <a:spcAft>
                <a:spcPts val="0"/>
              </a:spcAft>
              <a:buNone/>
            </a:pPr>
            <a:r>
              <a:rPr b="1" lang="en-GB" sz="2800">
                <a:solidFill>
                  <a:srgbClr val="FF0000"/>
                </a:solidFill>
                <a:latin typeface="Calibri"/>
                <a:ea typeface="Calibri"/>
                <a:cs typeface="Calibri"/>
                <a:sym typeface="Calibri"/>
              </a:rPr>
              <a:t>NiOOH + H</a:t>
            </a:r>
            <a:r>
              <a:rPr b="1" baseline="-25000" lang="en-GB" sz="2800">
                <a:solidFill>
                  <a:srgbClr val="FF0000"/>
                </a:solidFill>
                <a:latin typeface="Calibri"/>
                <a:ea typeface="Calibri"/>
                <a:cs typeface="Calibri"/>
                <a:sym typeface="Calibri"/>
              </a:rPr>
              <a:t>2</a:t>
            </a:r>
            <a:r>
              <a:rPr b="1" lang="en-GB" sz="2800">
                <a:solidFill>
                  <a:srgbClr val="FF0000"/>
                </a:solidFill>
                <a:latin typeface="Calibri"/>
                <a:ea typeface="Calibri"/>
                <a:cs typeface="Calibri"/>
                <a:sym typeface="Calibri"/>
              </a:rPr>
              <a:t>O + e</a:t>
            </a:r>
            <a:r>
              <a:rPr b="1" baseline="30000" lang="en-GB" sz="2800">
                <a:solidFill>
                  <a:srgbClr val="FF0000"/>
                </a:solidFill>
                <a:latin typeface="Calibri"/>
                <a:ea typeface="Calibri"/>
                <a:cs typeface="Calibri"/>
                <a:sym typeface="Calibri"/>
              </a:rPr>
              <a:t>− </a:t>
            </a:r>
            <a:r>
              <a:rPr b="1" lang="en-GB" sz="2800">
                <a:solidFill>
                  <a:srgbClr val="FF0000"/>
                </a:solidFill>
                <a:latin typeface="Calibri"/>
                <a:ea typeface="Calibri"/>
                <a:cs typeface="Calibri"/>
                <a:sym typeface="Calibri"/>
              </a:rPr>
              <a:t>→ Ni(OH)</a:t>
            </a:r>
            <a:r>
              <a:rPr b="1" baseline="-25000" lang="en-GB" sz="2800">
                <a:solidFill>
                  <a:srgbClr val="FF0000"/>
                </a:solidFill>
                <a:latin typeface="Calibri"/>
                <a:ea typeface="Calibri"/>
                <a:cs typeface="Calibri"/>
                <a:sym typeface="Calibri"/>
              </a:rPr>
              <a:t>2</a:t>
            </a:r>
            <a:endParaRPr/>
          </a:p>
          <a:p>
            <a:pPr indent="0" lvl="0" marL="0" marR="0" rtl="0" algn="just">
              <a:lnSpc>
                <a:spcPct val="200000"/>
              </a:lnSpc>
              <a:spcBef>
                <a:spcPts val="0"/>
              </a:spcBef>
              <a:spcAft>
                <a:spcPts val="0"/>
              </a:spcAft>
              <a:buNone/>
            </a:pPr>
            <a:r>
              <a:rPr lang="en-GB" sz="2000">
                <a:solidFill>
                  <a:schemeClr val="dk1"/>
                </a:solidFill>
                <a:latin typeface="Calibri"/>
                <a:ea typeface="Calibri"/>
                <a:cs typeface="Calibri"/>
                <a:sym typeface="Calibri"/>
              </a:rPr>
              <a:t>The nickel oxyhydroxide (NiOOH) at the cathode reacts with water and electrons from the anode, converting back to nickel hydroxide (Ni(OH)</a:t>
            </a:r>
            <a:r>
              <a:rPr baseline="-25000" lang="en-GB" sz="2000">
                <a:solidFill>
                  <a:schemeClr val="dk1"/>
                </a:solidFill>
                <a:latin typeface="Calibri"/>
                <a:ea typeface="Calibri"/>
                <a:cs typeface="Calibri"/>
                <a:sym typeface="Calibri"/>
              </a:rPr>
              <a:t>2</a:t>
            </a:r>
            <a:r>
              <a:rPr lang="en-GB" sz="2000">
                <a:solidFill>
                  <a:schemeClr val="dk1"/>
                </a:solidFill>
                <a:latin typeface="Calibri"/>
                <a:ea typeface="Calibri"/>
                <a:cs typeface="Calibri"/>
                <a:sym typeface="Calibri"/>
              </a:rPr>
              <a:t>).</a:t>
            </a:r>
            <a:endParaRPr sz="2000">
              <a:solidFill>
                <a:schemeClr val="dk1"/>
              </a:solidFill>
              <a:latin typeface="Calibri"/>
              <a:ea typeface="Calibri"/>
              <a:cs typeface="Calibri"/>
              <a:sym typeface="Calibri"/>
            </a:endParaRPr>
          </a:p>
          <a:p>
            <a:pPr indent="0" lvl="0" marL="0" marR="0" rtl="0" algn="just">
              <a:lnSpc>
                <a:spcPct val="200000"/>
              </a:lnSpc>
              <a:spcBef>
                <a:spcPts val="0"/>
              </a:spcBef>
              <a:spcAft>
                <a:spcPts val="0"/>
              </a:spcAft>
              <a:buNone/>
            </a:pPr>
            <a:r>
              <a:rPr b="1" lang="en-GB" sz="2000">
                <a:solidFill>
                  <a:schemeClr val="dk1"/>
                </a:solidFill>
                <a:latin typeface="Calibri"/>
                <a:ea typeface="Calibri"/>
                <a:cs typeface="Calibri"/>
                <a:sym typeface="Calibri"/>
              </a:rPr>
              <a:t>Anode:</a:t>
            </a:r>
            <a:r>
              <a:rPr lang="en-GB" sz="2000">
                <a:solidFill>
                  <a:schemeClr val="dk1"/>
                </a:solidFill>
                <a:latin typeface="Calibri"/>
                <a:ea typeface="Calibri"/>
                <a:cs typeface="Calibri"/>
                <a:sym typeface="Calibri"/>
              </a:rPr>
              <a:t> </a:t>
            </a:r>
            <a:endParaRPr/>
          </a:p>
          <a:p>
            <a:pPr indent="0" lvl="0" marL="0" marR="0" rtl="0" algn="ctr">
              <a:lnSpc>
                <a:spcPct val="150000"/>
              </a:lnSpc>
              <a:spcBef>
                <a:spcPts val="0"/>
              </a:spcBef>
              <a:spcAft>
                <a:spcPts val="0"/>
              </a:spcAft>
              <a:buNone/>
            </a:pPr>
            <a:r>
              <a:rPr b="1" lang="en-GB" sz="2800">
                <a:solidFill>
                  <a:srgbClr val="FF0000"/>
                </a:solidFill>
                <a:latin typeface="Calibri"/>
                <a:ea typeface="Calibri"/>
                <a:cs typeface="Calibri"/>
                <a:sym typeface="Calibri"/>
              </a:rPr>
              <a:t>M + OH</a:t>
            </a:r>
            <a:r>
              <a:rPr b="1" baseline="30000" lang="en-GB" sz="2800">
                <a:solidFill>
                  <a:srgbClr val="FF0000"/>
                </a:solidFill>
                <a:latin typeface="Calibri"/>
                <a:ea typeface="Calibri"/>
                <a:cs typeface="Calibri"/>
                <a:sym typeface="Calibri"/>
              </a:rPr>
              <a:t>− </a:t>
            </a:r>
            <a:r>
              <a:rPr b="1" lang="en-GB" sz="2800">
                <a:solidFill>
                  <a:srgbClr val="FF0000"/>
                </a:solidFill>
                <a:latin typeface="Calibri"/>
                <a:ea typeface="Calibri"/>
                <a:cs typeface="Calibri"/>
                <a:sym typeface="Calibri"/>
              </a:rPr>
              <a:t>→ MH + H</a:t>
            </a:r>
            <a:r>
              <a:rPr b="1" baseline="-25000" lang="en-GB" sz="2800">
                <a:solidFill>
                  <a:srgbClr val="FF0000"/>
                </a:solidFill>
                <a:latin typeface="Calibri"/>
                <a:ea typeface="Calibri"/>
                <a:cs typeface="Calibri"/>
                <a:sym typeface="Calibri"/>
              </a:rPr>
              <a:t>2</a:t>
            </a:r>
            <a:r>
              <a:rPr b="1" lang="en-GB" sz="2800">
                <a:solidFill>
                  <a:srgbClr val="FF0000"/>
                </a:solidFill>
                <a:latin typeface="Calibri"/>
                <a:ea typeface="Calibri"/>
                <a:cs typeface="Calibri"/>
                <a:sym typeface="Calibri"/>
              </a:rPr>
              <a:t>O + e</a:t>
            </a:r>
            <a:r>
              <a:rPr b="1" baseline="30000" lang="en-GB" sz="2800">
                <a:solidFill>
                  <a:srgbClr val="FF0000"/>
                </a:solidFill>
                <a:latin typeface="Calibri"/>
                <a:ea typeface="Calibri"/>
                <a:cs typeface="Calibri"/>
                <a:sym typeface="Calibri"/>
              </a:rPr>
              <a:t>−</a:t>
            </a:r>
            <a:endParaRPr/>
          </a:p>
          <a:p>
            <a:pPr indent="0" lvl="0" marL="0" marR="0" rtl="0" algn="just">
              <a:lnSpc>
                <a:spcPct val="200000"/>
              </a:lnSpc>
              <a:spcBef>
                <a:spcPts val="0"/>
              </a:spcBef>
              <a:spcAft>
                <a:spcPts val="0"/>
              </a:spcAft>
              <a:buNone/>
            </a:pPr>
            <a:r>
              <a:rPr lang="en-GB" sz="2000">
                <a:solidFill>
                  <a:schemeClr val="dk1"/>
                </a:solidFill>
                <a:latin typeface="Calibri"/>
                <a:ea typeface="Calibri"/>
                <a:cs typeface="Calibri"/>
                <a:sym typeface="Calibri"/>
              </a:rPr>
              <a:t>The metal (M) in the anode reacts with hydroxide ions (OH</a:t>
            </a:r>
            <a:r>
              <a:rPr baseline="30000" lang="en-GB" sz="2000">
                <a:solidFill>
                  <a:schemeClr val="dk1"/>
                </a:solidFill>
                <a:latin typeface="Calibri"/>
                <a:ea typeface="Calibri"/>
                <a:cs typeface="Calibri"/>
                <a:sym typeface="Calibri"/>
              </a:rPr>
              <a:t>−</a:t>
            </a:r>
            <a:r>
              <a:rPr lang="en-GB" sz="2000">
                <a:solidFill>
                  <a:schemeClr val="dk1"/>
                </a:solidFill>
                <a:latin typeface="Calibri"/>
                <a:ea typeface="Calibri"/>
                <a:cs typeface="Calibri"/>
                <a:sym typeface="Calibri"/>
              </a:rPr>
              <a:t>) and captures electrons (e⁻), reforming the metal hydride (MH) and generating water.</a:t>
            </a:r>
            <a:endParaRPr b="0" i="0" sz="20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grpSp>
        <p:nvGrpSpPr>
          <p:cNvPr id="127" name="Google Shape;127;p6"/>
          <p:cNvGrpSpPr/>
          <p:nvPr/>
        </p:nvGrpSpPr>
        <p:grpSpPr>
          <a:xfrm>
            <a:off x="0" y="0"/>
            <a:ext cx="12192000" cy="6872068"/>
            <a:chOff x="0" y="0"/>
            <a:chExt cx="12192000" cy="6872068"/>
          </a:xfrm>
        </p:grpSpPr>
        <p:sp>
          <p:nvSpPr>
            <p:cNvPr id="128" name="Google Shape;128;p6"/>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29" name="Google Shape;129;p6"/>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30" name="Google Shape;130;p6"/>
          <p:cNvSpPr/>
          <p:nvPr/>
        </p:nvSpPr>
        <p:spPr>
          <a:xfrm>
            <a:off x="140676" y="599608"/>
            <a:ext cx="3649589"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2400">
                <a:solidFill>
                  <a:schemeClr val="dk1"/>
                </a:solidFill>
                <a:latin typeface="Calibri"/>
                <a:ea typeface="Calibri"/>
                <a:cs typeface="Calibri"/>
                <a:sym typeface="Calibri"/>
              </a:rPr>
              <a:t>SOLID STATE ELECTROLYTES</a:t>
            </a:r>
            <a:endParaRPr b="1" sz="2400">
              <a:solidFill>
                <a:schemeClr val="dk1"/>
              </a:solidFill>
              <a:latin typeface="Calibri"/>
              <a:ea typeface="Calibri"/>
              <a:cs typeface="Calibri"/>
              <a:sym typeface="Calibri"/>
            </a:endParaRPr>
          </a:p>
        </p:txBody>
      </p:sp>
      <p:sp>
        <p:nvSpPr>
          <p:cNvPr id="131" name="Google Shape;131;p6"/>
          <p:cNvSpPr/>
          <p:nvPr/>
        </p:nvSpPr>
        <p:spPr>
          <a:xfrm>
            <a:off x="140675" y="1061273"/>
            <a:ext cx="11901269" cy="1615827"/>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None/>
            </a:pPr>
            <a:r>
              <a:rPr lang="en-GB" sz="2200">
                <a:solidFill>
                  <a:schemeClr val="dk1"/>
                </a:solidFill>
                <a:latin typeface="Calibri"/>
                <a:ea typeface="Calibri"/>
                <a:cs typeface="Calibri"/>
                <a:sym typeface="Calibri"/>
              </a:rPr>
              <a:t>Solid-state electrolytes replace the liquid or gel electrolytes found in conventional batteries with solid materials that conduct ions. They serve as the medium through which ions travel between the cathode and anode, enabling the flow of charge during the battery's charge and discharge cycles.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grpSp>
        <p:nvGrpSpPr>
          <p:cNvPr id="136" name="Google Shape;136;p7"/>
          <p:cNvGrpSpPr/>
          <p:nvPr/>
        </p:nvGrpSpPr>
        <p:grpSpPr>
          <a:xfrm>
            <a:off x="0" y="0"/>
            <a:ext cx="12192000" cy="6872068"/>
            <a:chOff x="0" y="0"/>
            <a:chExt cx="12192000" cy="6872068"/>
          </a:xfrm>
        </p:grpSpPr>
        <p:sp>
          <p:nvSpPr>
            <p:cNvPr id="137" name="Google Shape;137;p7"/>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38" name="Google Shape;138;p7"/>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39" name="Google Shape;139;p7"/>
          <p:cNvGrpSpPr/>
          <p:nvPr/>
        </p:nvGrpSpPr>
        <p:grpSpPr>
          <a:xfrm>
            <a:off x="1097976" y="1517349"/>
            <a:ext cx="10380562" cy="3672655"/>
            <a:chOff x="697" y="1250063"/>
            <a:chExt cx="10380562" cy="3672655"/>
          </a:xfrm>
        </p:grpSpPr>
        <p:sp>
          <p:nvSpPr>
            <p:cNvPr id="140" name="Google Shape;140;p7"/>
            <p:cNvSpPr/>
            <p:nvPr/>
          </p:nvSpPr>
          <p:spPr>
            <a:xfrm>
              <a:off x="5190978" y="2767689"/>
              <a:ext cx="3672655" cy="637402"/>
            </a:xfrm>
            <a:custGeom>
              <a:rect b="b" l="l" r="r" t="t"/>
              <a:pathLst>
                <a:path extrusionOk="0" h="120000" w="120000">
                  <a:moveTo>
                    <a:pt x="0" y="0"/>
                  </a:moveTo>
                  <a:lnTo>
                    <a:pt x="0" y="60000"/>
                  </a:lnTo>
                  <a:lnTo>
                    <a:pt x="120000" y="60000"/>
                  </a:lnTo>
                  <a:lnTo>
                    <a:pt x="120000" y="120000"/>
                  </a:lnTo>
                </a:path>
              </a:pathLst>
            </a:custGeom>
            <a:noFill/>
            <a:ln cap="flat" cmpd="sng" w="12700">
              <a:solidFill>
                <a:srgbClr val="354254"/>
              </a:solidFill>
              <a:prstDash val="solid"/>
              <a:miter lim="800000"/>
              <a:headEnd len="sm" w="sm" type="none"/>
              <a:tailEnd len="sm" w="sm" type="none"/>
            </a:ln>
          </p:spPr>
        </p:sp>
        <p:sp>
          <p:nvSpPr>
            <p:cNvPr id="141" name="Google Shape;141;p7"/>
            <p:cNvSpPr/>
            <p:nvPr/>
          </p:nvSpPr>
          <p:spPr>
            <a:xfrm>
              <a:off x="5145258" y="2767689"/>
              <a:ext cx="91440" cy="637402"/>
            </a:xfrm>
            <a:custGeom>
              <a:rect b="b" l="l" r="r" t="t"/>
              <a:pathLst>
                <a:path extrusionOk="0" h="120000" w="120000">
                  <a:moveTo>
                    <a:pt x="60000" y="0"/>
                  </a:moveTo>
                  <a:lnTo>
                    <a:pt x="60000" y="120000"/>
                  </a:lnTo>
                </a:path>
              </a:pathLst>
            </a:custGeom>
            <a:noFill/>
            <a:ln cap="flat" cmpd="sng" w="12700">
              <a:solidFill>
                <a:srgbClr val="354254"/>
              </a:solidFill>
              <a:prstDash val="solid"/>
              <a:miter lim="800000"/>
              <a:headEnd len="sm" w="sm" type="none"/>
              <a:tailEnd len="sm" w="sm" type="none"/>
            </a:ln>
          </p:spPr>
        </p:sp>
        <p:sp>
          <p:nvSpPr>
            <p:cNvPr id="142" name="Google Shape;142;p7"/>
            <p:cNvSpPr/>
            <p:nvPr/>
          </p:nvSpPr>
          <p:spPr>
            <a:xfrm>
              <a:off x="1518323" y="2767689"/>
              <a:ext cx="3672655" cy="637402"/>
            </a:xfrm>
            <a:custGeom>
              <a:rect b="b" l="l" r="r" t="t"/>
              <a:pathLst>
                <a:path extrusionOk="0" h="120000" w="120000">
                  <a:moveTo>
                    <a:pt x="120000" y="0"/>
                  </a:moveTo>
                  <a:lnTo>
                    <a:pt x="120000" y="60000"/>
                  </a:lnTo>
                  <a:lnTo>
                    <a:pt x="0" y="60000"/>
                  </a:lnTo>
                  <a:lnTo>
                    <a:pt x="0" y="120000"/>
                  </a:lnTo>
                </a:path>
              </a:pathLst>
            </a:custGeom>
            <a:noFill/>
            <a:ln cap="flat" cmpd="sng" w="12700">
              <a:solidFill>
                <a:srgbClr val="354254"/>
              </a:solidFill>
              <a:prstDash val="solid"/>
              <a:miter lim="800000"/>
              <a:headEnd len="sm" w="sm" type="none"/>
              <a:tailEnd len="sm" w="sm" type="none"/>
            </a:ln>
          </p:spPr>
        </p:sp>
        <p:sp>
          <p:nvSpPr>
            <p:cNvPr id="143" name="Google Shape;143;p7"/>
            <p:cNvSpPr/>
            <p:nvPr/>
          </p:nvSpPr>
          <p:spPr>
            <a:xfrm>
              <a:off x="3673352" y="1250063"/>
              <a:ext cx="3035252" cy="1517626"/>
            </a:xfrm>
            <a:prstGeom prst="rect">
              <a:avLst/>
            </a:prstGeom>
            <a:solidFill>
              <a:schemeClr val="dk2"/>
            </a:solidFill>
            <a:ln cap="flat" cmpd="sng" w="12700">
              <a:solidFill>
                <a:schemeClr val="lt2"/>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7"/>
            <p:cNvSpPr txBox="1"/>
            <p:nvPr/>
          </p:nvSpPr>
          <p:spPr>
            <a:xfrm>
              <a:off x="3673352" y="1250063"/>
              <a:ext cx="3035252" cy="1517626"/>
            </a:xfrm>
            <a:prstGeom prst="rect">
              <a:avLst/>
            </a:prstGeom>
            <a:noFill/>
            <a:ln>
              <a:noFill/>
            </a:ln>
          </p:spPr>
          <p:txBody>
            <a:bodyPr anchorCtr="0" anchor="ctr" bIns="12700" lIns="12700" spcFirstLastPara="1" rIns="12700" wrap="square" tIns="12700">
              <a:noAutofit/>
            </a:bodyPr>
            <a:lstStyle/>
            <a:p>
              <a:pPr indent="0" lvl="0" marL="0" marR="0" rtl="0" algn="ctr">
                <a:lnSpc>
                  <a:spcPct val="90000"/>
                </a:lnSpc>
                <a:spcBef>
                  <a:spcPts val="0"/>
                </a:spcBef>
                <a:spcAft>
                  <a:spcPts val="0"/>
                </a:spcAft>
                <a:buNone/>
              </a:pPr>
              <a:r>
                <a:rPr b="1" i="0" lang="en-GB" sz="2000">
                  <a:solidFill>
                    <a:schemeClr val="lt1"/>
                  </a:solidFill>
                  <a:latin typeface="Calibri"/>
                  <a:ea typeface="Calibri"/>
                  <a:cs typeface="Calibri"/>
                  <a:sym typeface="Calibri"/>
                </a:rPr>
                <a:t>Types of Solid-State Electrolytes</a:t>
              </a:r>
              <a:endParaRPr sz="2000">
                <a:solidFill>
                  <a:schemeClr val="lt1"/>
                </a:solidFill>
                <a:latin typeface="Calibri"/>
                <a:ea typeface="Calibri"/>
                <a:cs typeface="Calibri"/>
                <a:sym typeface="Calibri"/>
              </a:endParaRPr>
            </a:p>
          </p:txBody>
        </p:sp>
        <p:sp>
          <p:nvSpPr>
            <p:cNvPr id="145" name="Google Shape;145;p7"/>
            <p:cNvSpPr/>
            <p:nvPr/>
          </p:nvSpPr>
          <p:spPr>
            <a:xfrm>
              <a:off x="697" y="3405092"/>
              <a:ext cx="3035252" cy="1517626"/>
            </a:xfrm>
            <a:prstGeom prst="rect">
              <a:avLst/>
            </a:prstGeom>
            <a:solidFill>
              <a:schemeClr val="dk2"/>
            </a:solidFill>
            <a:ln cap="flat" cmpd="sng" w="12700">
              <a:solidFill>
                <a:schemeClr val="lt2"/>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7"/>
            <p:cNvSpPr txBox="1"/>
            <p:nvPr/>
          </p:nvSpPr>
          <p:spPr>
            <a:xfrm>
              <a:off x="697" y="3405092"/>
              <a:ext cx="3035252" cy="1517626"/>
            </a:xfrm>
            <a:prstGeom prst="rect">
              <a:avLst/>
            </a:prstGeom>
            <a:noFill/>
            <a:ln>
              <a:noFill/>
            </a:ln>
          </p:spPr>
          <p:txBody>
            <a:bodyPr anchorCtr="0" anchor="ctr" bIns="12700" lIns="12700" spcFirstLastPara="1" rIns="12700" wrap="square" tIns="12700">
              <a:noAutofit/>
            </a:bodyPr>
            <a:lstStyle/>
            <a:p>
              <a:pPr indent="0" lvl="0" marL="0" marR="0" rtl="0" algn="ctr">
                <a:lnSpc>
                  <a:spcPct val="90000"/>
                </a:lnSpc>
                <a:spcBef>
                  <a:spcPts val="0"/>
                </a:spcBef>
                <a:spcAft>
                  <a:spcPts val="0"/>
                </a:spcAft>
                <a:buNone/>
              </a:pPr>
              <a:r>
                <a:rPr b="1" i="0" lang="en-GB" sz="2000">
                  <a:solidFill>
                    <a:schemeClr val="lt1"/>
                  </a:solidFill>
                  <a:latin typeface="Calibri"/>
                  <a:ea typeface="Calibri"/>
                  <a:cs typeface="Calibri"/>
                  <a:sym typeface="Calibri"/>
                </a:rPr>
                <a:t>Ceramic-Based Electrolytes</a:t>
              </a:r>
              <a:endParaRPr sz="2000">
                <a:solidFill>
                  <a:schemeClr val="lt1"/>
                </a:solidFill>
                <a:latin typeface="Calibri"/>
                <a:ea typeface="Calibri"/>
                <a:cs typeface="Calibri"/>
                <a:sym typeface="Calibri"/>
              </a:endParaRPr>
            </a:p>
          </p:txBody>
        </p:sp>
        <p:sp>
          <p:nvSpPr>
            <p:cNvPr id="147" name="Google Shape;147;p7"/>
            <p:cNvSpPr/>
            <p:nvPr/>
          </p:nvSpPr>
          <p:spPr>
            <a:xfrm>
              <a:off x="3673352" y="3405092"/>
              <a:ext cx="3035252" cy="1517626"/>
            </a:xfrm>
            <a:prstGeom prst="rect">
              <a:avLst/>
            </a:prstGeom>
            <a:solidFill>
              <a:schemeClr val="dk2"/>
            </a:solidFill>
            <a:ln cap="flat" cmpd="sng" w="12700">
              <a:solidFill>
                <a:schemeClr val="lt2"/>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7"/>
            <p:cNvSpPr txBox="1"/>
            <p:nvPr/>
          </p:nvSpPr>
          <p:spPr>
            <a:xfrm>
              <a:off x="3673352" y="3405092"/>
              <a:ext cx="3035252" cy="1517626"/>
            </a:xfrm>
            <a:prstGeom prst="rect">
              <a:avLst/>
            </a:prstGeom>
            <a:noFill/>
            <a:ln>
              <a:noFill/>
            </a:ln>
          </p:spPr>
          <p:txBody>
            <a:bodyPr anchorCtr="0" anchor="ctr" bIns="12700" lIns="12700" spcFirstLastPara="1" rIns="12700" wrap="square" tIns="12700">
              <a:noAutofit/>
            </a:bodyPr>
            <a:lstStyle/>
            <a:p>
              <a:pPr indent="0" lvl="0" marL="0" marR="0" rtl="0" algn="ctr">
                <a:lnSpc>
                  <a:spcPct val="90000"/>
                </a:lnSpc>
                <a:spcBef>
                  <a:spcPts val="0"/>
                </a:spcBef>
                <a:spcAft>
                  <a:spcPts val="0"/>
                </a:spcAft>
                <a:buNone/>
              </a:pPr>
              <a:r>
                <a:rPr b="1" i="0" lang="en-GB" sz="2000">
                  <a:solidFill>
                    <a:schemeClr val="lt1"/>
                  </a:solidFill>
                  <a:latin typeface="Calibri"/>
                  <a:ea typeface="Calibri"/>
                  <a:cs typeface="Calibri"/>
                  <a:sym typeface="Calibri"/>
                </a:rPr>
                <a:t>Polymer-Based Electrolytes</a:t>
              </a:r>
              <a:endParaRPr sz="2000">
                <a:solidFill>
                  <a:schemeClr val="lt1"/>
                </a:solidFill>
                <a:latin typeface="Calibri"/>
                <a:ea typeface="Calibri"/>
                <a:cs typeface="Calibri"/>
                <a:sym typeface="Calibri"/>
              </a:endParaRPr>
            </a:p>
          </p:txBody>
        </p:sp>
        <p:sp>
          <p:nvSpPr>
            <p:cNvPr id="149" name="Google Shape;149;p7"/>
            <p:cNvSpPr/>
            <p:nvPr/>
          </p:nvSpPr>
          <p:spPr>
            <a:xfrm>
              <a:off x="7346007" y="3405092"/>
              <a:ext cx="3035252" cy="1517626"/>
            </a:xfrm>
            <a:prstGeom prst="rect">
              <a:avLst/>
            </a:prstGeom>
            <a:solidFill>
              <a:schemeClr val="dk2"/>
            </a:solidFill>
            <a:ln cap="flat" cmpd="sng" w="12700">
              <a:solidFill>
                <a:schemeClr val="lt2"/>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7"/>
            <p:cNvSpPr txBox="1"/>
            <p:nvPr/>
          </p:nvSpPr>
          <p:spPr>
            <a:xfrm>
              <a:off x="7346007" y="3405092"/>
              <a:ext cx="3035252" cy="1517626"/>
            </a:xfrm>
            <a:prstGeom prst="rect">
              <a:avLst/>
            </a:prstGeom>
            <a:noFill/>
            <a:ln>
              <a:noFill/>
            </a:ln>
          </p:spPr>
          <p:txBody>
            <a:bodyPr anchorCtr="0" anchor="ctr" bIns="12700" lIns="12700" spcFirstLastPara="1" rIns="12700" wrap="square" tIns="12700">
              <a:noAutofit/>
            </a:bodyPr>
            <a:lstStyle/>
            <a:p>
              <a:pPr indent="0" lvl="0" marL="0" marR="0" rtl="0" algn="ctr">
                <a:lnSpc>
                  <a:spcPct val="90000"/>
                </a:lnSpc>
                <a:spcBef>
                  <a:spcPts val="0"/>
                </a:spcBef>
                <a:spcAft>
                  <a:spcPts val="0"/>
                </a:spcAft>
                <a:buNone/>
              </a:pPr>
              <a:r>
                <a:rPr b="1" i="0" lang="en-GB" sz="2000">
                  <a:solidFill>
                    <a:schemeClr val="lt1"/>
                  </a:solidFill>
                  <a:latin typeface="Calibri"/>
                  <a:ea typeface="Calibri"/>
                  <a:cs typeface="Calibri"/>
                  <a:sym typeface="Calibri"/>
                </a:rPr>
                <a:t>Composite Electrolytes</a:t>
              </a:r>
              <a:endParaRPr sz="2000">
                <a:solidFill>
                  <a:schemeClr val="lt1"/>
                </a:solidFill>
                <a:latin typeface="Calibri"/>
                <a:ea typeface="Calibri"/>
                <a:cs typeface="Calibri"/>
                <a:sym typeface="Calibri"/>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grpSp>
        <p:nvGrpSpPr>
          <p:cNvPr id="155" name="Google Shape;155;p8"/>
          <p:cNvGrpSpPr/>
          <p:nvPr/>
        </p:nvGrpSpPr>
        <p:grpSpPr>
          <a:xfrm>
            <a:off x="0" y="0"/>
            <a:ext cx="12192000" cy="6872068"/>
            <a:chOff x="0" y="0"/>
            <a:chExt cx="12192000" cy="6872068"/>
          </a:xfrm>
        </p:grpSpPr>
        <p:sp>
          <p:nvSpPr>
            <p:cNvPr id="156" name="Google Shape;156;p8"/>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7" name="Google Shape;157;p8"/>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58" name="Google Shape;158;p8"/>
          <p:cNvSpPr/>
          <p:nvPr/>
        </p:nvSpPr>
        <p:spPr>
          <a:xfrm>
            <a:off x="417342" y="623020"/>
            <a:ext cx="11666806" cy="4832092"/>
          </a:xfrm>
          <a:prstGeom prst="rect">
            <a:avLst/>
          </a:prstGeom>
          <a:noFill/>
          <a:ln>
            <a:noFill/>
          </a:ln>
        </p:spPr>
        <p:txBody>
          <a:bodyPr anchorCtr="0" anchor="t" bIns="45700" lIns="91425" spcFirstLastPara="1" rIns="91425" wrap="square" tIns="45700">
            <a:spAutoFit/>
          </a:bodyPr>
          <a:lstStyle/>
          <a:p>
            <a:pPr indent="0" lvl="0" marL="0" marR="0" rtl="0" algn="just">
              <a:lnSpc>
                <a:spcPct val="200000"/>
              </a:lnSpc>
              <a:spcBef>
                <a:spcPts val="0"/>
              </a:spcBef>
              <a:spcAft>
                <a:spcPts val="0"/>
              </a:spcAft>
              <a:buNone/>
            </a:pPr>
            <a:r>
              <a:rPr b="1" lang="en-GB" sz="2200">
                <a:solidFill>
                  <a:schemeClr val="dk1"/>
                </a:solidFill>
                <a:latin typeface="Calibri"/>
                <a:ea typeface="Calibri"/>
                <a:cs typeface="Calibri"/>
                <a:sym typeface="Calibri"/>
              </a:rPr>
              <a:t>CERAMIC-BASED ELECTROLYTES:</a:t>
            </a:r>
            <a:endParaRPr sz="2200">
              <a:solidFill>
                <a:schemeClr val="dk1"/>
              </a:solidFill>
              <a:latin typeface="Calibri"/>
              <a:ea typeface="Calibri"/>
              <a:cs typeface="Calibri"/>
              <a:sym typeface="Calibri"/>
            </a:endParaRPr>
          </a:p>
          <a:p>
            <a:pPr indent="-342900" lvl="0" marL="342900" marR="0" rtl="0" algn="just">
              <a:lnSpc>
                <a:spcPct val="200000"/>
              </a:lnSpc>
              <a:spcBef>
                <a:spcPts val="0"/>
              </a:spcBef>
              <a:spcAft>
                <a:spcPts val="0"/>
              </a:spcAft>
              <a:buClr>
                <a:schemeClr val="dk1"/>
              </a:buClr>
              <a:buSzPts val="2200"/>
              <a:buFont typeface="Arial"/>
              <a:buChar char="•"/>
            </a:pPr>
            <a:r>
              <a:rPr lang="en-GB" sz="2200">
                <a:solidFill>
                  <a:schemeClr val="dk1"/>
                </a:solidFill>
                <a:latin typeface="Calibri"/>
                <a:ea typeface="Calibri"/>
                <a:cs typeface="Calibri"/>
                <a:sym typeface="Calibri"/>
              </a:rPr>
              <a:t>Ceramic electrolytes are crystalline materials, often composed of lithium, sodium, or other alkali metals combined with oxides, sulfides, or phosphates. Examples include lithium phosphorus oxynitride (LiPON) and lithium garnet (LLZO).</a:t>
            </a:r>
            <a:endParaRPr/>
          </a:p>
          <a:p>
            <a:pPr indent="-342900" lvl="0" marL="342900" marR="0" rtl="0" algn="just">
              <a:lnSpc>
                <a:spcPct val="200000"/>
              </a:lnSpc>
              <a:spcBef>
                <a:spcPts val="0"/>
              </a:spcBef>
              <a:spcAft>
                <a:spcPts val="0"/>
              </a:spcAft>
              <a:buClr>
                <a:schemeClr val="dk1"/>
              </a:buClr>
              <a:buSzPts val="2200"/>
              <a:buFont typeface="Arial"/>
              <a:buChar char="•"/>
            </a:pPr>
            <a:r>
              <a:rPr lang="en-GB" sz="2200">
                <a:solidFill>
                  <a:schemeClr val="dk1"/>
                </a:solidFill>
                <a:latin typeface="Calibri"/>
                <a:ea typeface="Calibri"/>
                <a:cs typeface="Calibri"/>
                <a:sym typeface="Calibri"/>
              </a:rPr>
              <a:t>These materials offer high ionic conductivity and stability, making them promising for high-energy and high-power applications. However, they can be brittle and challenging to manufacture in large quantities.</a:t>
            </a:r>
            <a:endParaRPr b="0" i="0" sz="220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grpSp>
        <p:nvGrpSpPr>
          <p:cNvPr id="163" name="Google Shape;163;p9"/>
          <p:cNvGrpSpPr/>
          <p:nvPr/>
        </p:nvGrpSpPr>
        <p:grpSpPr>
          <a:xfrm>
            <a:off x="0" y="0"/>
            <a:ext cx="12192000" cy="6872068"/>
            <a:chOff x="0" y="0"/>
            <a:chExt cx="12192000" cy="6872068"/>
          </a:xfrm>
        </p:grpSpPr>
        <p:sp>
          <p:nvSpPr>
            <p:cNvPr id="164" name="Google Shape;164;p9"/>
            <p:cNvSpPr/>
            <p:nvPr/>
          </p:nvSpPr>
          <p:spPr>
            <a:xfrm>
              <a:off x="0" y="0"/>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5" name="Google Shape;165;p9"/>
            <p:cNvSpPr/>
            <p:nvPr/>
          </p:nvSpPr>
          <p:spPr>
            <a:xfrm>
              <a:off x="0" y="6440068"/>
              <a:ext cx="12192000" cy="432000"/>
            </a:xfrm>
            <a:prstGeom prst="rect">
              <a:avLst/>
            </a:prstGeom>
            <a:solidFill>
              <a:srgbClr val="F4B0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66" name="Google Shape;166;p9"/>
          <p:cNvSpPr/>
          <p:nvPr/>
        </p:nvSpPr>
        <p:spPr>
          <a:xfrm>
            <a:off x="332935" y="567963"/>
            <a:ext cx="11526129" cy="3477875"/>
          </a:xfrm>
          <a:prstGeom prst="rect">
            <a:avLst/>
          </a:prstGeom>
          <a:noFill/>
          <a:ln>
            <a:noFill/>
          </a:ln>
        </p:spPr>
        <p:txBody>
          <a:bodyPr anchorCtr="0" anchor="t" bIns="45700" lIns="91425" spcFirstLastPara="1" rIns="91425" wrap="square" tIns="45700">
            <a:spAutoFit/>
          </a:bodyPr>
          <a:lstStyle/>
          <a:p>
            <a:pPr indent="0" lvl="0" marL="0" marR="0" rtl="0" algn="just">
              <a:lnSpc>
                <a:spcPct val="200000"/>
              </a:lnSpc>
              <a:spcBef>
                <a:spcPts val="0"/>
              </a:spcBef>
              <a:spcAft>
                <a:spcPts val="0"/>
              </a:spcAft>
              <a:buNone/>
            </a:pPr>
            <a:r>
              <a:rPr b="1" lang="en-GB" sz="2200">
                <a:solidFill>
                  <a:schemeClr val="dk1"/>
                </a:solidFill>
                <a:latin typeface="Calibri"/>
                <a:ea typeface="Calibri"/>
                <a:cs typeface="Calibri"/>
                <a:sym typeface="Calibri"/>
              </a:rPr>
              <a:t>POLYMER-BASED ELECTROLYTES:</a:t>
            </a:r>
            <a:endParaRPr sz="2200">
              <a:solidFill>
                <a:schemeClr val="dk1"/>
              </a:solidFill>
              <a:latin typeface="Calibri"/>
              <a:ea typeface="Calibri"/>
              <a:cs typeface="Calibri"/>
              <a:sym typeface="Calibri"/>
            </a:endParaRPr>
          </a:p>
          <a:p>
            <a:pPr indent="-342900" lvl="0" marL="342900" marR="0" rtl="0" algn="just">
              <a:lnSpc>
                <a:spcPct val="200000"/>
              </a:lnSpc>
              <a:spcBef>
                <a:spcPts val="0"/>
              </a:spcBef>
              <a:spcAft>
                <a:spcPts val="0"/>
              </a:spcAft>
              <a:buClr>
                <a:schemeClr val="dk1"/>
              </a:buClr>
              <a:buSzPts val="2200"/>
              <a:buFont typeface="Arial"/>
              <a:buChar char="•"/>
            </a:pPr>
            <a:r>
              <a:rPr lang="en-GB" sz="2200">
                <a:solidFill>
                  <a:schemeClr val="dk1"/>
                </a:solidFill>
                <a:latin typeface="Calibri"/>
                <a:ea typeface="Calibri"/>
                <a:cs typeface="Calibri"/>
                <a:sym typeface="Calibri"/>
              </a:rPr>
              <a:t>Polymer electrolytes consist of polymer matrices infused with salts that facilitate ion conduction. They can be flexible and easier to process compared to ceramic alternatives.</a:t>
            </a:r>
            <a:endParaRPr/>
          </a:p>
          <a:p>
            <a:pPr indent="-342900" lvl="0" marL="342900" marR="0" rtl="0" algn="just">
              <a:lnSpc>
                <a:spcPct val="200000"/>
              </a:lnSpc>
              <a:spcBef>
                <a:spcPts val="0"/>
              </a:spcBef>
              <a:spcAft>
                <a:spcPts val="0"/>
              </a:spcAft>
              <a:buClr>
                <a:schemeClr val="dk1"/>
              </a:buClr>
              <a:buSzPts val="2200"/>
              <a:buFont typeface="Arial"/>
              <a:buChar char="•"/>
            </a:pPr>
            <a:r>
              <a:rPr lang="en-GB" sz="2200">
                <a:solidFill>
                  <a:schemeClr val="dk1"/>
                </a:solidFill>
                <a:latin typeface="Calibri"/>
                <a:ea typeface="Calibri"/>
                <a:cs typeface="Calibri"/>
                <a:sym typeface="Calibri"/>
              </a:rPr>
              <a:t>Polymer electrolytes show potential for improved safety and flexibility in design. However, achieving high conductivity at room temperature remains a challenge.</a:t>
            </a:r>
            <a:endParaRPr b="0" i="0" sz="22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2023-09-04T08:52:27Z</dcterms:created>
  <dc:creator>Doctor_Strange</dc:creator>
</cp:coreProperties>
</file>