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36" r:id="rId3"/>
    <p:sldId id="338" r:id="rId4"/>
    <p:sldId id="337" r:id="rId5"/>
    <p:sldId id="339" r:id="rId6"/>
    <p:sldId id="340" r:id="rId7"/>
    <p:sldId id="341" r:id="rId8"/>
    <p:sldId id="342" r:id="rId9"/>
    <p:sldId id="343" r:id="rId10"/>
    <p:sldId id="344" r:id="rId11"/>
    <p:sldId id="345" r:id="rId12"/>
    <p:sldId id="346" r:id="rId13"/>
    <p:sldId id="34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14/12/2023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14/12/2023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14/12/2023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14/12/2023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14/12/2023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407876" y="2774651"/>
            <a:ext cx="3709182" cy="523220"/>
          </a:xfrm>
          <a:prstGeom prst="rect">
            <a:avLst/>
          </a:prstGeom>
          <a:noFill/>
        </p:spPr>
        <p:txBody>
          <a:bodyPr wrap="square" rtlCol="0">
            <a:spAutoFit/>
          </a:bodyPr>
          <a:lstStyle/>
          <a:p>
            <a:r>
              <a:rPr lang="en-IN" sz="2800" dirty="0" smtClean="0"/>
              <a:t>LECTURE </a:t>
            </a:r>
            <a:r>
              <a:rPr lang="en-IN" sz="2800" dirty="0" smtClean="0"/>
              <a:t>12 </a:t>
            </a:r>
            <a:r>
              <a:rPr lang="en-IN" sz="2800" dirty="0" smtClean="0"/>
              <a:t>MODULE </a:t>
            </a:r>
            <a:r>
              <a:rPr lang="en-IN" sz="2800" dirty="0"/>
              <a:t>2</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97766" y="727422"/>
            <a:ext cx="11596468" cy="3477875"/>
          </a:xfrm>
          <a:prstGeom prst="rect">
            <a:avLst/>
          </a:prstGeom>
        </p:spPr>
        <p:txBody>
          <a:bodyPr wrap="square">
            <a:spAutoFit/>
          </a:bodyPr>
          <a:lstStyle/>
          <a:p>
            <a:pPr algn="just">
              <a:lnSpc>
                <a:spcPct val="200000"/>
              </a:lnSpc>
            </a:pPr>
            <a:r>
              <a:rPr lang="en-GB" sz="2200" b="1" dirty="0" smtClean="0">
                <a:solidFill>
                  <a:srgbClr val="FF0000"/>
                </a:solidFill>
              </a:rPr>
              <a:t>Battery </a:t>
            </a:r>
            <a:r>
              <a:rPr lang="en-GB" sz="2200" b="1" dirty="0">
                <a:solidFill>
                  <a:srgbClr val="FF0000"/>
                </a:solidFill>
              </a:rPr>
              <a:t>Electric Vehicles (BEVs):</a:t>
            </a:r>
            <a:endParaRPr lang="en-GB" sz="2200" dirty="0">
              <a:solidFill>
                <a:srgbClr val="FF0000"/>
              </a:solidFill>
            </a:endParaRPr>
          </a:p>
          <a:p>
            <a:pPr marL="342900" indent="-342900" algn="just">
              <a:lnSpc>
                <a:spcPct val="200000"/>
              </a:lnSpc>
              <a:buFont typeface="Arial" panose="020B0604020202020204" pitchFamily="34" charset="0"/>
              <a:buChar char="•"/>
            </a:pPr>
            <a:r>
              <a:rPr lang="en-GB" sz="2200" dirty="0"/>
              <a:t>BEVs operate solely on electric power stored in their batteries. They do not have an internal combustion engine and rely entirely on electric motors for propulsion.</a:t>
            </a:r>
          </a:p>
          <a:p>
            <a:pPr marL="342900" indent="-342900" algn="just">
              <a:lnSpc>
                <a:spcPct val="200000"/>
              </a:lnSpc>
              <a:buFont typeface="Arial" panose="020B0604020202020204" pitchFamily="34" charset="0"/>
              <a:buChar char="•"/>
            </a:pPr>
            <a:r>
              <a:rPr lang="en-GB" sz="2200" dirty="0"/>
              <a:t>These cars are charged by plugging into an electrical outlet or dedicated charging stations, offering zero tailpipe emissions and lower operational costs compared to traditional ICE vehicles.</a:t>
            </a:r>
            <a:endParaRPr lang="en-GB" sz="2200" b="0" i="0" dirty="0">
              <a:effectLst/>
            </a:endParaRPr>
          </a:p>
        </p:txBody>
      </p:sp>
    </p:spTree>
    <p:extLst>
      <p:ext uri="{BB962C8B-B14F-4D97-AF65-F5344CB8AC3E}">
        <p14:creationId xmlns:p14="http://schemas.microsoft.com/office/powerpoint/2010/main" val="2991715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64123" y="600812"/>
            <a:ext cx="11863754" cy="4832092"/>
          </a:xfrm>
          <a:prstGeom prst="rect">
            <a:avLst/>
          </a:prstGeom>
        </p:spPr>
        <p:txBody>
          <a:bodyPr wrap="square">
            <a:spAutoFit/>
          </a:bodyPr>
          <a:lstStyle/>
          <a:p>
            <a:pPr algn="just">
              <a:lnSpc>
                <a:spcPct val="200000"/>
              </a:lnSpc>
            </a:pPr>
            <a:r>
              <a:rPr lang="en-GB" sz="2200" b="1" dirty="0"/>
              <a:t>Components of Plug-in Cars:</a:t>
            </a:r>
          </a:p>
          <a:p>
            <a:pPr algn="just">
              <a:lnSpc>
                <a:spcPct val="200000"/>
              </a:lnSpc>
              <a:buFont typeface="+mj-lt"/>
              <a:buAutoNum type="arabicPeriod"/>
            </a:pPr>
            <a:r>
              <a:rPr lang="en-GB" sz="2200" b="1" dirty="0"/>
              <a:t>Electric Motor:</a:t>
            </a:r>
            <a:endParaRPr lang="en-GB" sz="2200" dirty="0"/>
          </a:p>
          <a:p>
            <a:pPr marL="800100" lvl="1" indent="-342900" algn="just">
              <a:lnSpc>
                <a:spcPct val="200000"/>
              </a:lnSpc>
              <a:buFont typeface="Arial" panose="020B0604020202020204" pitchFamily="34" charset="0"/>
              <a:buChar char="•"/>
            </a:pPr>
            <a:r>
              <a:rPr lang="en-GB" sz="2200" dirty="0"/>
              <a:t>The electric motor is the primary source of propulsion in plug-in cars. It converts electrical energy from the battery into mechanical energy to drive the vehicle.</a:t>
            </a:r>
          </a:p>
          <a:p>
            <a:pPr algn="just">
              <a:lnSpc>
                <a:spcPct val="200000"/>
              </a:lnSpc>
              <a:buFont typeface="+mj-lt"/>
              <a:buAutoNum type="arabicPeriod"/>
            </a:pPr>
            <a:r>
              <a:rPr lang="en-GB" sz="2200" b="1" dirty="0"/>
              <a:t>Battery Pack:</a:t>
            </a:r>
            <a:endParaRPr lang="en-GB" sz="2200" dirty="0"/>
          </a:p>
          <a:p>
            <a:pPr marL="800100" lvl="1" indent="-342900" algn="just">
              <a:lnSpc>
                <a:spcPct val="200000"/>
              </a:lnSpc>
              <a:buFont typeface="Arial" panose="020B0604020202020204" pitchFamily="34" charset="0"/>
              <a:buChar char="•"/>
            </a:pPr>
            <a:r>
              <a:rPr lang="en-GB" sz="2200" dirty="0"/>
              <a:t>The battery pack stores electrical energy for use by the electric motor. In PHEVs, it is smaller compared to BEVs, as PHEVs also have an internal combustion engine for backup power.</a:t>
            </a:r>
            <a:endParaRPr lang="en-GB" sz="2200" b="0" i="0" dirty="0">
              <a:effectLst/>
            </a:endParaRPr>
          </a:p>
        </p:txBody>
      </p:sp>
    </p:spTree>
    <p:extLst>
      <p:ext uri="{BB962C8B-B14F-4D97-AF65-F5344CB8AC3E}">
        <p14:creationId xmlns:p14="http://schemas.microsoft.com/office/powerpoint/2010/main" val="2046892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 name="Rectangle 6"/>
          <p:cNvSpPr/>
          <p:nvPr/>
        </p:nvSpPr>
        <p:spPr>
          <a:xfrm>
            <a:off x="178191" y="741489"/>
            <a:ext cx="11835618" cy="4662815"/>
          </a:xfrm>
          <a:prstGeom prst="rect">
            <a:avLst/>
          </a:prstGeom>
        </p:spPr>
        <p:txBody>
          <a:bodyPr wrap="square">
            <a:spAutoFit/>
          </a:bodyPr>
          <a:lstStyle/>
          <a:p>
            <a:pPr algn="just">
              <a:lnSpc>
                <a:spcPct val="150000"/>
              </a:lnSpc>
            </a:pPr>
            <a:r>
              <a:rPr lang="en-GB" sz="2200" b="1" dirty="0" smtClean="0"/>
              <a:t>3.  Charging </a:t>
            </a:r>
            <a:r>
              <a:rPr lang="en-GB" sz="2200" b="1" dirty="0"/>
              <a:t>Port:</a:t>
            </a:r>
            <a:endParaRPr lang="en-GB" sz="2200" dirty="0"/>
          </a:p>
          <a:p>
            <a:pPr marL="800100" lvl="1" indent="-342900" algn="just">
              <a:lnSpc>
                <a:spcPct val="150000"/>
              </a:lnSpc>
              <a:buFont typeface="Arial" panose="020B0604020202020204" pitchFamily="34" charset="0"/>
              <a:buChar char="•"/>
            </a:pPr>
            <a:r>
              <a:rPr lang="en-GB" sz="2200" dirty="0"/>
              <a:t>Plug-in cars have a charging port that allows them to connect to electrical outlets or charging stations to replenish their battery.</a:t>
            </a:r>
          </a:p>
          <a:p>
            <a:pPr algn="just">
              <a:lnSpc>
                <a:spcPct val="150000"/>
              </a:lnSpc>
            </a:pPr>
            <a:r>
              <a:rPr lang="en-GB" sz="2200" b="1" dirty="0" smtClean="0"/>
              <a:t>4.  Control </a:t>
            </a:r>
            <a:r>
              <a:rPr lang="en-GB" sz="2200" b="1" dirty="0"/>
              <a:t>System:</a:t>
            </a:r>
            <a:endParaRPr lang="en-GB" sz="2200" dirty="0"/>
          </a:p>
          <a:p>
            <a:pPr marL="800100" lvl="1" indent="-342900" algn="just">
              <a:lnSpc>
                <a:spcPct val="150000"/>
              </a:lnSpc>
              <a:buFont typeface="Arial" panose="020B0604020202020204" pitchFamily="34" charset="0"/>
              <a:buChar char="•"/>
            </a:pPr>
            <a:r>
              <a:rPr lang="en-GB" sz="2200" dirty="0"/>
              <a:t>An </a:t>
            </a:r>
            <a:r>
              <a:rPr lang="en-GB" sz="2200" dirty="0" err="1"/>
              <a:t>onboard</a:t>
            </a:r>
            <a:r>
              <a:rPr lang="en-GB" sz="2200" dirty="0"/>
              <a:t> control system manages the flow of electricity from the battery to the motor, monitors battery health, and controls the vehicle's overall </a:t>
            </a:r>
            <a:r>
              <a:rPr lang="en-GB" sz="2200" dirty="0" smtClean="0"/>
              <a:t>operation.</a:t>
            </a:r>
          </a:p>
          <a:p>
            <a:pPr algn="just">
              <a:lnSpc>
                <a:spcPct val="150000"/>
              </a:lnSpc>
            </a:pPr>
            <a:r>
              <a:rPr lang="en-GB" sz="2200" b="1" dirty="0" smtClean="0"/>
              <a:t>5.  Regenerative Braking:</a:t>
            </a:r>
            <a:endParaRPr lang="en-GB" sz="2200" dirty="0" smtClean="0"/>
          </a:p>
          <a:p>
            <a:pPr marL="800100" lvl="1" indent="-342900" algn="just">
              <a:lnSpc>
                <a:spcPct val="150000"/>
              </a:lnSpc>
              <a:buFont typeface="Arial" panose="020B0604020202020204" pitchFamily="34" charset="0"/>
              <a:buChar char="•"/>
            </a:pPr>
            <a:r>
              <a:rPr lang="en-GB" sz="2200" dirty="0" smtClean="0"/>
              <a:t>Plug-in </a:t>
            </a:r>
            <a:r>
              <a:rPr lang="en-GB" sz="2200" dirty="0"/>
              <a:t>cars often utilize regenerative braking, where the electric motor acts as a generator during braking, converting kinetic energy back into electrical energy to recharge the battery.</a:t>
            </a:r>
            <a:endParaRPr lang="en-GB" sz="2200" b="0" i="0" dirty="0">
              <a:effectLst/>
            </a:endParaRPr>
          </a:p>
        </p:txBody>
      </p:sp>
    </p:spTree>
    <p:extLst>
      <p:ext uri="{BB962C8B-B14F-4D97-AF65-F5344CB8AC3E}">
        <p14:creationId xmlns:p14="http://schemas.microsoft.com/office/powerpoint/2010/main" val="2083539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5" name="Picture 4"/>
          <p:cNvPicPr>
            <a:picLocks noChangeAspect="1"/>
          </p:cNvPicPr>
          <p:nvPr/>
        </p:nvPicPr>
        <p:blipFill>
          <a:blip r:embed="rId2"/>
          <a:stretch>
            <a:fillRect/>
          </a:stretch>
        </p:blipFill>
        <p:spPr>
          <a:xfrm>
            <a:off x="2509654" y="0"/>
            <a:ext cx="7076628" cy="6858000"/>
          </a:xfrm>
          <a:prstGeom prst="rect">
            <a:avLst/>
          </a:prstGeom>
        </p:spPr>
      </p:pic>
    </p:spTree>
    <p:extLst>
      <p:ext uri="{BB962C8B-B14F-4D97-AF65-F5344CB8AC3E}">
        <p14:creationId xmlns:p14="http://schemas.microsoft.com/office/powerpoint/2010/main" val="1652967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66451" y="571473"/>
            <a:ext cx="4965655" cy="461665"/>
          </a:xfrm>
          <a:prstGeom prst="rect">
            <a:avLst/>
          </a:prstGeom>
        </p:spPr>
        <p:txBody>
          <a:bodyPr wrap="none">
            <a:spAutoFit/>
          </a:bodyPr>
          <a:lstStyle/>
          <a:p>
            <a:r>
              <a:rPr lang="en-GB" sz="2400" b="1" dirty="0" smtClean="0"/>
              <a:t>BARRIERS TO WIDE-SCALE ADOPTION</a:t>
            </a:r>
            <a:endParaRPr lang="en-GB" sz="2400" b="1" dirty="0"/>
          </a:p>
        </p:txBody>
      </p:sp>
      <p:sp>
        <p:nvSpPr>
          <p:cNvPr id="6" name="Rectangle 5"/>
          <p:cNvSpPr/>
          <p:nvPr/>
        </p:nvSpPr>
        <p:spPr>
          <a:xfrm>
            <a:off x="166450" y="1033138"/>
            <a:ext cx="11833291" cy="3383106"/>
          </a:xfrm>
          <a:prstGeom prst="rect">
            <a:avLst/>
          </a:prstGeom>
        </p:spPr>
        <p:txBody>
          <a:bodyPr wrap="square">
            <a:spAutoFit/>
          </a:bodyPr>
          <a:lstStyle/>
          <a:p>
            <a:pPr algn="just">
              <a:lnSpc>
                <a:spcPct val="200000"/>
              </a:lnSpc>
            </a:pPr>
            <a:r>
              <a:rPr lang="en-GB" sz="2200" b="1" dirty="0" smtClean="0">
                <a:solidFill>
                  <a:srgbClr val="FF0000"/>
                </a:solidFill>
              </a:rPr>
              <a:t>1. Cost </a:t>
            </a:r>
            <a:r>
              <a:rPr lang="en-GB" sz="2200" b="1" dirty="0">
                <a:solidFill>
                  <a:srgbClr val="FF0000"/>
                </a:solidFill>
              </a:rPr>
              <a:t>and Scalability:</a:t>
            </a:r>
          </a:p>
          <a:p>
            <a:pPr marL="342900" indent="-342900" algn="just">
              <a:lnSpc>
                <a:spcPct val="200000"/>
              </a:lnSpc>
              <a:buFont typeface="Arial" panose="020B0604020202020204" pitchFamily="34" charset="0"/>
              <a:buChar char="•"/>
            </a:pPr>
            <a:r>
              <a:rPr lang="en-GB" sz="2200" b="1" dirty="0"/>
              <a:t>Manufacturing Costs:</a:t>
            </a:r>
            <a:r>
              <a:rPr lang="en-GB" sz="2200" dirty="0"/>
              <a:t> Developing and producing new battery technologies often involve high initial costs due to specialized materials and manufacturing processes.</a:t>
            </a:r>
          </a:p>
          <a:p>
            <a:pPr marL="342900" indent="-342900" algn="just">
              <a:lnSpc>
                <a:spcPct val="200000"/>
              </a:lnSpc>
              <a:buFont typeface="Arial" panose="020B0604020202020204" pitchFamily="34" charset="0"/>
              <a:buChar char="•"/>
            </a:pPr>
            <a:r>
              <a:rPr lang="en-GB" sz="2200" b="1" dirty="0"/>
              <a:t>Economies of Scale:</a:t>
            </a:r>
            <a:r>
              <a:rPr lang="en-GB" sz="2200" dirty="0"/>
              <a:t> Scaling up production to meet demand while maintaining cost efficiency is a challenge for emerging technologies</a:t>
            </a:r>
            <a:r>
              <a:rPr lang="en-GB" sz="2200" dirty="0" smtClean="0"/>
              <a:t>.</a:t>
            </a:r>
          </a:p>
        </p:txBody>
      </p:sp>
    </p:spTree>
    <p:extLst>
      <p:ext uri="{BB962C8B-B14F-4D97-AF65-F5344CB8AC3E}">
        <p14:creationId xmlns:p14="http://schemas.microsoft.com/office/powerpoint/2010/main" val="1904511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55563" y="831311"/>
            <a:ext cx="11680873" cy="3383106"/>
          </a:xfrm>
          <a:prstGeom prst="rect">
            <a:avLst/>
          </a:prstGeom>
        </p:spPr>
        <p:txBody>
          <a:bodyPr wrap="square">
            <a:spAutoFit/>
          </a:bodyPr>
          <a:lstStyle/>
          <a:p>
            <a:pPr algn="just">
              <a:lnSpc>
                <a:spcPct val="200000"/>
              </a:lnSpc>
            </a:pPr>
            <a:r>
              <a:rPr lang="en-GB" sz="2200" b="1" dirty="0">
                <a:solidFill>
                  <a:srgbClr val="FF0000"/>
                </a:solidFill>
              </a:rPr>
              <a:t>2. Performance and Reliability:</a:t>
            </a:r>
          </a:p>
          <a:p>
            <a:pPr marL="342900" indent="-342900" algn="just">
              <a:lnSpc>
                <a:spcPct val="200000"/>
              </a:lnSpc>
              <a:buFont typeface="Arial" panose="020B0604020202020204" pitchFamily="34" charset="0"/>
              <a:buChar char="•"/>
            </a:pPr>
            <a:r>
              <a:rPr lang="en-GB" sz="2200" b="1" dirty="0"/>
              <a:t>Cycle Life and Durability: </a:t>
            </a:r>
            <a:r>
              <a:rPr lang="en-GB" sz="2200" dirty="0"/>
              <a:t>Ensuring consistent performance over numerous charge and discharge cycles without significant degradation is crucial for consumer acceptance.</a:t>
            </a:r>
          </a:p>
          <a:p>
            <a:pPr marL="342900" indent="-342900" algn="just">
              <a:lnSpc>
                <a:spcPct val="200000"/>
              </a:lnSpc>
              <a:buFont typeface="Arial" panose="020B0604020202020204" pitchFamily="34" charset="0"/>
              <a:buChar char="•"/>
            </a:pPr>
            <a:r>
              <a:rPr lang="en-GB" sz="2200" b="1" dirty="0"/>
              <a:t>Safety Concerns: </a:t>
            </a:r>
            <a:r>
              <a:rPr lang="en-GB" sz="2200" dirty="0"/>
              <a:t>Addressing safety risks associated with new chemistries or technologies, especially in high-demand applications like electric vehicles or grid storage, is vital.</a:t>
            </a:r>
          </a:p>
        </p:txBody>
      </p:sp>
    </p:spTree>
    <p:extLst>
      <p:ext uri="{BB962C8B-B14F-4D97-AF65-F5344CB8AC3E}">
        <p14:creationId xmlns:p14="http://schemas.microsoft.com/office/powerpoint/2010/main" val="1366234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79354" y="850711"/>
            <a:ext cx="11833291" cy="3383106"/>
          </a:xfrm>
          <a:prstGeom prst="rect">
            <a:avLst/>
          </a:prstGeom>
        </p:spPr>
        <p:txBody>
          <a:bodyPr wrap="square">
            <a:spAutoFit/>
          </a:bodyPr>
          <a:lstStyle/>
          <a:p>
            <a:pPr algn="just">
              <a:lnSpc>
                <a:spcPct val="200000"/>
              </a:lnSpc>
            </a:pPr>
            <a:r>
              <a:rPr lang="en-GB" sz="2200" b="1" dirty="0">
                <a:solidFill>
                  <a:srgbClr val="FF0000"/>
                </a:solidFill>
              </a:rPr>
              <a:t>3. Energy Density and Efficiency:</a:t>
            </a:r>
          </a:p>
          <a:p>
            <a:pPr marL="342900" indent="-342900" algn="just">
              <a:lnSpc>
                <a:spcPct val="200000"/>
              </a:lnSpc>
              <a:buFont typeface="Arial" panose="020B0604020202020204" pitchFamily="34" charset="0"/>
              <a:buChar char="•"/>
            </a:pPr>
            <a:r>
              <a:rPr lang="en-GB" sz="2200" b="1" dirty="0"/>
              <a:t>Energy Density: </a:t>
            </a:r>
            <a:r>
              <a:rPr lang="en-GB" sz="2200" dirty="0"/>
              <a:t>Achieving higher energy density is crucial for longer-lasting batteries with more extended ranges in electric vehicles and smaller form factors in consumer electronics.</a:t>
            </a:r>
          </a:p>
          <a:p>
            <a:pPr marL="342900" indent="-342900" algn="just">
              <a:lnSpc>
                <a:spcPct val="200000"/>
              </a:lnSpc>
              <a:buFont typeface="Arial" panose="020B0604020202020204" pitchFamily="34" charset="0"/>
              <a:buChar char="•"/>
            </a:pPr>
            <a:r>
              <a:rPr lang="en-GB" sz="2200" b="1" dirty="0"/>
              <a:t>Efficiency: </a:t>
            </a:r>
            <a:r>
              <a:rPr lang="en-GB" sz="2200" dirty="0"/>
              <a:t>Ensuring efficient charging and discharging processes to minimize energy loss and heat generation is important for overall battery efficiency</a:t>
            </a:r>
            <a:r>
              <a:rPr lang="en-GB" sz="2200" dirty="0" smtClean="0"/>
              <a:t>.</a:t>
            </a:r>
          </a:p>
        </p:txBody>
      </p:sp>
    </p:spTree>
    <p:extLst>
      <p:ext uri="{BB962C8B-B14F-4D97-AF65-F5344CB8AC3E}">
        <p14:creationId xmlns:p14="http://schemas.microsoft.com/office/powerpoint/2010/main" val="4164961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0" y="679831"/>
            <a:ext cx="11652739" cy="4060214"/>
          </a:xfrm>
          <a:prstGeom prst="rect">
            <a:avLst/>
          </a:prstGeom>
        </p:spPr>
        <p:txBody>
          <a:bodyPr wrap="square">
            <a:spAutoFit/>
          </a:bodyPr>
          <a:lstStyle/>
          <a:p>
            <a:pPr algn="just">
              <a:lnSpc>
                <a:spcPct val="200000"/>
              </a:lnSpc>
            </a:pPr>
            <a:r>
              <a:rPr lang="en-GB" sz="2200" b="1" dirty="0">
                <a:solidFill>
                  <a:srgbClr val="FF0000"/>
                </a:solidFill>
              </a:rPr>
              <a:t>4. Material Availability and Sustainability:</a:t>
            </a:r>
          </a:p>
          <a:p>
            <a:pPr marL="342900" indent="-342900" algn="just">
              <a:lnSpc>
                <a:spcPct val="200000"/>
              </a:lnSpc>
              <a:buFont typeface="Arial" panose="020B0604020202020204" pitchFamily="34" charset="0"/>
              <a:buChar char="•"/>
            </a:pPr>
            <a:r>
              <a:rPr lang="en-GB" sz="2200" b="1" dirty="0"/>
              <a:t>Resource Constraints: </a:t>
            </a:r>
            <a:r>
              <a:rPr lang="en-GB" sz="2200" dirty="0"/>
              <a:t>Dependency on rare or scarce materials can impact the scalability and long-term viability of a technology.</a:t>
            </a:r>
          </a:p>
          <a:p>
            <a:pPr marL="342900" indent="-342900" algn="just">
              <a:lnSpc>
                <a:spcPct val="200000"/>
              </a:lnSpc>
              <a:buFont typeface="Arial" panose="020B0604020202020204" pitchFamily="34" charset="0"/>
              <a:buChar char="•"/>
            </a:pPr>
            <a:r>
              <a:rPr lang="en-GB" sz="2200" b="1" dirty="0"/>
              <a:t>Environmental Impact: </a:t>
            </a:r>
            <a:r>
              <a:rPr lang="en-GB" sz="2200" dirty="0"/>
              <a:t>Ensuring that new battery technologies are environmentally friendly throughout their lifecycle, including manufacturing, usage, and disposal, is crucial for sustainability.</a:t>
            </a:r>
          </a:p>
        </p:txBody>
      </p:sp>
    </p:spTree>
    <p:extLst>
      <p:ext uri="{BB962C8B-B14F-4D97-AF65-F5344CB8AC3E}">
        <p14:creationId xmlns:p14="http://schemas.microsoft.com/office/powerpoint/2010/main" val="3289526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0" y="679831"/>
            <a:ext cx="11652739" cy="3383106"/>
          </a:xfrm>
          <a:prstGeom prst="rect">
            <a:avLst/>
          </a:prstGeom>
        </p:spPr>
        <p:txBody>
          <a:bodyPr wrap="square">
            <a:spAutoFit/>
          </a:bodyPr>
          <a:lstStyle/>
          <a:p>
            <a:pPr algn="just">
              <a:lnSpc>
                <a:spcPct val="200000"/>
              </a:lnSpc>
            </a:pPr>
            <a:r>
              <a:rPr lang="en-GB" sz="2200" b="1" dirty="0">
                <a:solidFill>
                  <a:srgbClr val="FF0000"/>
                </a:solidFill>
              </a:rPr>
              <a:t>5. Regulatory and Standards Challenges:</a:t>
            </a:r>
          </a:p>
          <a:p>
            <a:pPr marL="342900" indent="-342900" algn="just">
              <a:lnSpc>
                <a:spcPct val="200000"/>
              </a:lnSpc>
              <a:buFont typeface="Arial" panose="020B0604020202020204" pitchFamily="34" charset="0"/>
              <a:buChar char="•"/>
            </a:pPr>
            <a:r>
              <a:rPr lang="en-GB" sz="2200" b="1" dirty="0"/>
              <a:t>Regulatory Hurdles: </a:t>
            </a:r>
            <a:r>
              <a:rPr lang="en-GB" sz="2200" dirty="0"/>
              <a:t>Compliance with regulations and standards for safety, transportation, and disposal of new battery technologies poses challenges.</a:t>
            </a:r>
          </a:p>
          <a:p>
            <a:pPr marL="342900" indent="-342900" algn="just">
              <a:lnSpc>
                <a:spcPct val="200000"/>
              </a:lnSpc>
              <a:buFont typeface="Arial" panose="020B0604020202020204" pitchFamily="34" charset="0"/>
              <a:buChar char="•"/>
            </a:pPr>
            <a:r>
              <a:rPr lang="en-GB" sz="2200" b="1" dirty="0"/>
              <a:t>Industry Standards: </a:t>
            </a:r>
            <a:r>
              <a:rPr lang="en-GB" sz="2200" dirty="0"/>
              <a:t>Establishing uniform standards for different types of batteries to ensure interoperability and safety is essential for market acceptance.</a:t>
            </a:r>
          </a:p>
        </p:txBody>
      </p:sp>
    </p:spTree>
    <p:extLst>
      <p:ext uri="{BB962C8B-B14F-4D97-AF65-F5344CB8AC3E}">
        <p14:creationId xmlns:p14="http://schemas.microsoft.com/office/powerpoint/2010/main" val="4137665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0" y="679831"/>
            <a:ext cx="11652739" cy="3383106"/>
          </a:xfrm>
          <a:prstGeom prst="rect">
            <a:avLst/>
          </a:prstGeom>
        </p:spPr>
        <p:txBody>
          <a:bodyPr wrap="square">
            <a:spAutoFit/>
          </a:bodyPr>
          <a:lstStyle/>
          <a:p>
            <a:pPr algn="just">
              <a:lnSpc>
                <a:spcPct val="200000"/>
              </a:lnSpc>
            </a:pPr>
            <a:r>
              <a:rPr lang="en-GB" sz="2200" b="1" dirty="0">
                <a:solidFill>
                  <a:srgbClr val="FF0000"/>
                </a:solidFill>
              </a:rPr>
              <a:t>6. Infrastructure and Compatibility:</a:t>
            </a:r>
          </a:p>
          <a:p>
            <a:pPr marL="342900" indent="-342900" algn="just">
              <a:lnSpc>
                <a:spcPct val="200000"/>
              </a:lnSpc>
              <a:buFont typeface="Arial" panose="020B0604020202020204" pitchFamily="34" charset="0"/>
              <a:buChar char="•"/>
            </a:pPr>
            <a:r>
              <a:rPr lang="en-GB" sz="2200" b="1" dirty="0"/>
              <a:t>Charging Infrastructure: </a:t>
            </a:r>
            <a:r>
              <a:rPr lang="en-GB" sz="2200" dirty="0"/>
              <a:t>Developing adequate charging infrastructure to support new battery technologies, especially for electric vehicles and grid-scale applications, is crucial.</a:t>
            </a:r>
          </a:p>
          <a:p>
            <a:pPr marL="342900" indent="-342900" algn="just">
              <a:lnSpc>
                <a:spcPct val="200000"/>
              </a:lnSpc>
              <a:buFont typeface="Arial" panose="020B0604020202020204" pitchFamily="34" charset="0"/>
              <a:buChar char="•"/>
            </a:pPr>
            <a:r>
              <a:rPr lang="en-GB" sz="2200" b="1" dirty="0"/>
              <a:t>Compatibility: </a:t>
            </a:r>
            <a:r>
              <a:rPr lang="en-GB" sz="2200" dirty="0"/>
              <a:t>Ensuring compatibility with existing technologies and infrastructure is essential for seamless integration and adoption.</a:t>
            </a:r>
          </a:p>
        </p:txBody>
      </p:sp>
    </p:spTree>
    <p:extLst>
      <p:ext uri="{BB962C8B-B14F-4D97-AF65-F5344CB8AC3E}">
        <p14:creationId xmlns:p14="http://schemas.microsoft.com/office/powerpoint/2010/main" val="2412799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47003" y="957833"/>
            <a:ext cx="11680874" cy="1446550"/>
          </a:xfrm>
          <a:prstGeom prst="rect">
            <a:avLst/>
          </a:prstGeom>
        </p:spPr>
        <p:txBody>
          <a:bodyPr wrap="square">
            <a:spAutoFit/>
          </a:bodyPr>
          <a:lstStyle/>
          <a:p>
            <a:pPr algn="just">
              <a:lnSpc>
                <a:spcPct val="200000"/>
              </a:lnSpc>
            </a:pPr>
            <a:r>
              <a:rPr lang="en-GB" sz="2200" dirty="0"/>
              <a:t>Plug-in cars, often referred to as plug-in hybrid electric vehicles (PHEVs) or battery electric vehicles (BEVs), are automobiles that use electric power as their primary source of propulsion. </a:t>
            </a:r>
          </a:p>
        </p:txBody>
      </p:sp>
      <p:pic>
        <p:nvPicPr>
          <p:cNvPr id="1026" name="Picture 2" descr="Plug-in Hybrid Electric Vehicles – Alternative Fuel Vehic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3898" y="2404383"/>
            <a:ext cx="6864204" cy="3926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47003" y="727000"/>
            <a:ext cx="1979132" cy="461665"/>
          </a:xfrm>
          <a:prstGeom prst="rect">
            <a:avLst/>
          </a:prstGeom>
        </p:spPr>
        <p:txBody>
          <a:bodyPr wrap="none">
            <a:spAutoFit/>
          </a:bodyPr>
          <a:lstStyle/>
          <a:p>
            <a:r>
              <a:rPr lang="en-GB" sz="2400" b="1" dirty="0" smtClean="0"/>
              <a:t>PLUG-IN CARS</a:t>
            </a:r>
            <a:endParaRPr lang="en-GB" sz="2400" b="1" dirty="0"/>
          </a:p>
        </p:txBody>
      </p:sp>
    </p:spTree>
    <p:extLst>
      <p:ext uri="{BB962C8B-B14F-4D97-AF65-F5344CB8AC3E}">
        <p14:creationId xmlns:p14="http://schemas.microsoft.com/office/powerpoint/2010/main" val="1784734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64123" y="432000"/>
            <a:ext cx="11863754" cy="4832092"/>
          </a:xfrm>
          <a:prstGeom prst="rect">
            <a:avLst/>
          </a:prstGeom>
        </p:spPr>
        <p:txBody>
          <a:bodyPr wrap="square">
            <a:spAutoFit/>
          </a:bodyPr>
          <a:lstStyle/>
          <a:p>
            <a:pPr algn="just">
              <a:lnSpc>
                <a:spcPct val="200000"/>
              </a:lnSpc>
            </a:pPr>
            <a:r>
              <a:rPr lang="en-GB" sz="2400" b="1" dirty="0" smtClean="0"/>
              <a:t>TYPES OF PLUG-IN CARS:</a:t>
            </a:r>
          </a:p>
          <a:p>
            <a:pPr algn="just">
              <a:lnSpc>
                <a:spcPct val="200000"/>
              </a:lnSpc>
              <a:buFont typeface="+mj-lt"/>
              <a:buAutoNum type="arabicPeriod"/>
            </a:pPr>
            <a:r>
              <a:rPr lang="en-GB" sz="2200" b="1" dirty="0" smtClean="0">
                <a:solidFill>
                  <a:srgbClr val="FF0000"/>
                </a:solidFill>
              </a:rPr>
              <a:t>Plug-in </a:t>
            </a:r>
            <a:r>
              <a:rPr lang="en-GB" sz="2200" b="1" dirty="0">
                <a:solidFill>
                  <a:srgbClr val="FF0000"/>
                </a:solidFill>
              </a:rPr>
              <a:t>Hybrid Electric Vehicles (PHEVs):</a:t>
            </a:r>
            <a:endParaRPr lang="en-GB" sz="2200" dirty="0">
              <a:solidFill>
                <a:srgbClr val="FF0000"/>
              </a:solidFill>
            </a:endParaRPr>
          </a:p>
          <a:p>
            <a:pPr marL="800100" lvl="1" indent="-342900" algn="just">
              <a:lnSpc>
                <a:spcPct val="200000"/>
              </a:lnSpc>
              <a:buFont typeface="Arial" panose="020B0604020202020204" pitchFamily="34" charset="0"/>
              <a:buChar char="•"/>
            </a:pPr>
            <a:r>
              <a:rPr lang="en-GB" sz="2200" dirty="0"/>
              <a:t>PHEVs combine an internal combustion engine (ICE) with an electric motor and a battery. They can be charged by plugging into an electrical outlet and can also utilize gasoline or diesel.</a:t>
            </a:r>
          </a:p>
          <a:p>
            <a:pPr marL="800100" lvl="1" indent="-342900" algn="just">
              <a:lnSpc>
                <a:spcPct val="200000"/>
              </a:lnSpc>
              <a:buFont typeface="Arial" panose="020B0604020202020204" pitchFamily="34" charset="0"/>
              <a:buChar char="•"/>
            </a:pPr>
            <a:r>
              <a:rPr lang="en-GB" sz="2200" dirty="0"/>
              <a:t>These vehicles offer the flexibility of running on electric power for shorter distances and switching to the internal combustion engine for longer trips, providing extended range compared to purely electric vehicles.</a:t>
            </a:r>
            <a:endParaRPr lang="en-GB" sz="2200" b="0" i="0" dirty="0">
              <a:effectLst/>
            </a:endParaRPr>
          </a:p>
        </p:txBody>
      </p:sp>
    </p:spTree>
    <p:extLst>
      <p:ext uri="{BB962C8B-B14F-4D97-AF65-F5344CB8AC3E}">
        <p14:creationId xmlns:p14="http://schemas.microsoft.com/office/powerpoint/2010/main" val="1073217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682</Words>
  <Application>Microsoft Office PowerPoint</Application>
  <PresentationFormat>Widescreen</PresentationFormat>
  <Paragraphs>45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308</cp:revision>
  <dcterms:created xsi:type="dcterms:W3CDTF">2023-09-04T08:52:27Z</dcterms:created>
  <dcterms:modified xsi:type="dcterms:W3CDTF">2023-12-14T08:25:46Z</dcterms:modified>
</cp:coreProperties>
</file>