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69" r:id="rId4"/>
    <p:sldId id="272" r:id="rId5"/>
    <p:sldId id="273" r:id="rId6"/>
    <p:sldId id="274" r:id="rId7"/>
    <p:sldId id="275" r:id="rId8"/>
    <p:sldId id="276" r:id="rId9"/>
    <p:sldId id="277" r:id="rId10"/>
    <p:sldId id="278" r:id="rId11"/>
    <p:sldId id="27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snapToGrid="0">
      <p:cViewPr varScale="1">
        <p:scale>
          <a:sx n="68" d="100"/>
          <a:sy n="68"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14/12/2023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87280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14/12/2023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5900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14/12/2023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47878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14/12/2023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372310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6F013-52CD-40EC-97F2-03C7997577F3}" type="datetimeFigureOut">
              <a:rPr lang="en-GB" smtClean="0"/>
              <a:t>14/12/2023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6538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06F013-52CD-40EC-97F2-03C7997577F3}" type="datetimeFigureOut">
              <a:rPr lang="en-GB" smtClean="0"/>
              <a:t>14/12/2023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347749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06F013-52CD-40EC-97F2-03C7997577F3}" type="datetimeFigureOut">
              <a:rPr lang="en-GB" smtClean="0"/>
              <a:t>14/12/2023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7644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06F013-52CD-40EC-97F2-03C7997577F3}" type="datetimeFigureOut">
              <a:rPr lang="en-GB" smtClean="0"/>
              <a:t>14/12/2023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52540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6F013-52CD-40EC-97F2-03C7997577F3}" type="datetimeFigureOut">
              <a:rPr lang="en-GB" smtClean="0"/>
              <a:t>14/12/2023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93586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6F013-52CD-40EC-97F2-03C7997577F3}" type="datetimeFigureOut">
              <a:rPr lang="en-GB" smtClean="0"/>
              <a:t>14/12/2023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292361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6F013-52CD-40EC-97F2-03C7997577F3}" type="datetimeFigureOut">
              <a:rPr lang="en-GB" smtClean="0"/>
              <a:t>14/12/2023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42903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6F013-52CD-40EC-97F2-03C7997577F3}" type="datetimeFigureOut">
              <a:rPr lang="en-GB" smtClean="0"/>
              <a:t>14/12/2023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1F852-797F-484A-B1A8-98410FCE6D25}" type="slidenum">
              <a:rPr lang="en-GB" smtClean="0"/>
              <a:t>‹#›</a:t>
            </a:fld>
            <a:endParaRPr lang="en-GB"/>
          </a:p>
        </p:txBody>
      </p:sp>
    </p:spTree>
    <p:extLst>
      <p:ext uri="{BB962C8B-B14F-4D97-AF65-F5344CB8AC3E}">
        <p14:creationId xmlns:p14="http://schemas.microsoft.com/office/powerpoint/2010/main" val="181824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1892104" y="1095494"/>
            <a:ext cx="8407791" cy="1015663"/>
          </a:xfrm>
          <a:prstGeom prst="rect">
            <a:avLst/>
          </a:prstGeom>
          <a:noFill/>
        </p:spPr>
        <p:txBody>
          <a:bodyPr wrap="square" rtlCol="0">
            <a:spAutoFit/>
          </a:bodyPr>
          <a:lstStyle/>
          <a:p>
            <a:r>
              <a:rPr lang="en-IN" sz="6000" dirty="0" smtClean="0">
                <a:latin typeface="Cambria" panose="02040503050406030204" pitchFamily="18" charset="0"/>
              </a:rPr>
              <a:t>ENGINEERING SCIENCES</a:t>
            </a:r>
          </a:p>
        </p:txBody>
      </p:sp>
      <p:sp>
        <p:nvSpPr>
          <p:cNvPr id="6" name="TextBox 5"/>
          <p:cNvSpPr txBox="1"/>
          <p:nvPr/>
        </p:nvSpPr>
        <p:spPr>
          <a:xfrm>
            <a:off x="4815840" y="2111157"/>
            <a:ext cx="2560320" cy="646331"/>
          </a:xfrm>
          <a:prstGeom prst="rect">
            <a:avLst/>
          </a:prstGeom>
          <a:noFill/>
        </p:spPr>
        <p:txBody>
          <a:bodyPr wrap="square" rtlCol="0">
            <a:spAutoFit/>
          </a:bodyPr>
          <a:lstStyle/>
          <a:p>
            <a:r>
              <a:rPr lang="en-IN" sz="3600" dirty="0" smtClean="0">
                <a:latin typeface="Cambria" panose="02040503050406030204" pitchFamily="18" charset="0"/>
              </a:rPr>
              <a:t>(BME 2105)</a:t>
            </a:r>
            <a:endParaRPr lang="en-GB" sz="3600" dirty="0">
              <a:latin typeface="Cambria" panose="02040503050406030204" pitchFamily="18" charset="0"/>
            </a:endParaRPr>
          </a:p>
        </p:txBody>
      </p:sp>
      <p:sp>
        <p:nvSpPr>
          <p:cNvPr id="7" name="TextBox 6"/>
          <p:cNvSpPr txBox="1"/>
          <p:nvPr/>
        </p:nvSpPr>
        <p:spPr>
          <a:xfrm>
            <a:off x="4297678" y="2757488"/>
            <a:ext cx="3596641" cy="523220"/>
          </a:xfrm>
          <a:prstGeom prst="rect">
            <a:avLst/>
          </a:prstGeom>
          <a:noFill/>
        </p:spPr>
        <p:txBody>
          <a:bodyPr wrap="square" rtlCol="0">
            <a:spAutoFit/>
          </a:bodyPr>
          <a:lstStyle/>
          <a:p>
            <a:r>
              <a:rPr lang="en-IN" sz="2800" smtClean="0"/>
              <a:t>LECTURE 13 </a:t>
            </a:r>
            <a:r>
              <a:rPr lang="en-IN" sz="2800" dirty="0" smtClean="0"/>
              <a:t>MODULE </a:t>
            </a:r>
            <a:r>
              <a:rPr lang="en-IN" sz="2800" dirty="0"/>
              <a:t>2</a:t>
            </a:r>
            <a:endParaRPr lang="en-GB" sz="2800" dirty="0"/>
          </a:p>
        </p:txBody>
      </p:sp>
      <p:sp>
        <p:nvSpPr>
          <p:cNvPr id="8" name="TextBox 7"/>
          <p:cNvSpPr txBox="1"/>
          <p:nvPr/>
        </p:nvSpPr>
        <p:spPr>
          <a:xfrm>
            <a:off x="9304606" y="4723792"/>
            <a:ext cx="2726788" cy="1477328"/>
          </a:xfrm>
          <a:prstGeom prst="rect">
            <a:avLst/>
          </a:prstGeom>
          <a:noFill/>
        </p:spPr>
        <p:txBody>
          <a:bodyPr wrap="square" rtlCol="0">
            <a:spAutoFit/>
          </a:bodyPr>
          <a:lstStyle/>
          <a:p>
            <a:pPr>
              <a:lnSpc>
                <a:spcPct val="150000"/>
              </a:lnSpc>
            </a:pPr>
            <a:r>
              <a:rPr lang="en-IN" sz="2000" dirty="0" smtClean="0">
                <a:latin typeface="Times New Roman" panose="02020603050405020304" pitchFamily="18" charset="0"/>
                <a:cs typeface="Times New Roman" panose="02020603050405020304" pitchFamily="18" charset="0"/>
              </a:rPr>
              <a:t>Dinesh Kumar</a:t>
            </a:r>
          </a:p>
          <a:p>
            <a:pPr>
              <a:lnSpc>
                <a:spcPct val="150000"/>
              </a:lnSpc>
            </a:pPr>
            <a:r>
              <a:rPr lang="en-IN" sz="2000" dirty="0" smtClean="0">
                <a:latin typeface="Times New Roman" panose="02020603050405020304" pitchFamily="18" charset="0"/>
                <a:cs typeface="Times New Roman" panose="02020603050405020304" pitchFamily="18" charset="0"/>
              </a:rPr>
              <a:t>Assistant Professor</a:t>
            </a:r>
          </a:p>
          <a:p>
            <a:pPr>
              <a:lnSpc>
                <a:spcPct val="150000"/>
              </a:lnSpc>
            </a:pPr>
            <a:r>
              <a:rPr lang="en-IN" sz="2000" dirty="0" smtClean="0">
                <a:latin typeface="Times New Roman" panose="02020603050405020304" pitchFamily="18" charset="0"/>
                <a:cs typeface="Times New Roman" panose="02020603050405020304" pitchFamily="18" charset="0"/>
              </a:rPr>
              <a:t>School of Engineering</a:t>
            </a:r>
          </a:p>
        </p:txBody>
      </p:sp>
    </p:spTree>
    <p:extLst>
      <p:ext uri="{BB962C8B-B14F-4D97-AF65-F5344CB8AC3E}">
        <p14:creationId xmlns:p14="http://schemas.microsoft.com/office/powerpoint/2010/main" val="2322781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220394" y="531619"/>
            <a:ext cx="11849686" cy="5170646"/>
          </a:xfrm>
          <a:prstGeom prst="rect">
            <a:avLst/>
          </a:prstGeom>
        </p:spPr>
        <p:txBody>
          <a:bodyPr wrap="square">
            <a:spAutoFit/>
          </a:bodyPr>
          <a:lstStyle/>
          <a:p>
            <a:pPr algn="just">
              <a:lnSpc>
                <a:spcPct val="150000"/>
              </a:lnSpc>
            </a:pPr>
            <a:r>
              <a:rPr lang="en-GB" sz="2400" b="1" dirty="0" smtClean="0"/>
              <a:t>DISADVANTAGES:</a:t>
            </a:r>
          </a:p>
          <a:p>
            <a:pPr marL="457200" indent="-457200" algn="just">
              <a:lnSpc>
                <a:spcPct val="150000"/>
              </a:lnSpc>
              <a:buFont typeface="+mj-lt"/>
              <a:buAutoNum type="arabicPeriod"/>
            </a:pPr>
            <a:r>
              <a:rPr lang="en-GB" sz="2200" b="1" dirty="0" smtClean="0"/>
              <a:t>Weight </a:t>
            </a:r>
            <a:r>
              <a:rPr lang="en-GB" sz="2200" b="1" dirty="0"/>
              <a:t>and Size:</a:t>
            </a:r>
            <a:r>
              <a:rPr lang="en-GB" sz="2200" dirty="0"/>
              <a:t> They are relatively heavy and have lower energy density compared to some newer battery technologies like lithium-ion batteries. This affects their portability and energy-to-weight ratio.</a:t>
            </a:r>
          </a:p>
          <a:p>
            <a:pPr marL="457200" indent="-457200" algn="just">
              <a:lnSpc>
                <a:spcPct val="150000"/>
              </a:lnSpc>
              <a:buFont typeface="+mj-lt"/>
              <a:buAutoNum type="arabicPeriod"/>
            </a:pPr>
            <a:r>
              <a:rPr lang="en-GB" sz="2200" b="1" dirty="0"/>
              <a:t>Limited Cycle Life:</a:t>
            </a:r>
            <a:r>
              <a:rPr lang="en-GB" sz="2200" dirty="0"/>
              <a:t> Lead-acid batteries have a limited number of charge-discharge cycles compared to some other types of batteries, which affects their overall lifespan.</a:t>
            </a:r>
          </a:p>
          <a:p>
            <a:pPr marL="457200" indent="-457200" algn="just">
              <a:lnSpc>
                <a:spcPct val="150000"/>
              </a:lnSpc>
              <a:buFont typeface="+mj-lt"/>
              <a:buAutoNum type="arabicPeriod"/>
            </a:pPr>
            <a:r>
              <a:rPr lang="en-GB" sz="2200" b="1" dirty="0"/>
              <a:t>Maintenance:</a:t>
            </a:r>
            <a:r>
              <a:rPr lang="en-GB" sz="2200" dirty="0"/>
              <a:t> They require periodic maintenance such as topping up electrolyte levels and ensuring proper ventilation to prevent gas </a:t>
            </a:r>
            <a:r>
              <a:rPr lang="en-GB" sz="2200" dirty="0" err="1"/>
              <a:t>buildup</a:t>
            </a:r>
            <a:r>
              <a:rPr lang="en-GB" sz="2200" dirty="0"/>
              <a:t>.</a:t>
            </a:r>
          </a:p>
          <a:p>
            <a:pPr marL="457200" indent="-457200" algn="just">
              <a:lnSpc>
                <a:spcPct val="150000"/>
              </a:lnSpc>
              <a:buFont typeface="+mj-lt"/>
              <a:buAutoNum type="arabicPeriod"/>
            </a:pPr>
            <a:r>
              <a:rPr lang="en-GB" sz="2200" b="1" dirty="0"/>
              <a:t>Environmental Concerns:</a:t>
            </a:r>
            <a:r>
              <a:rPr lang="en-GB" sz="2200" dirty="0"/>
              <a:t> Lead-acid batteries contain lead, which is toxic. Improper disposal or recycling can lead to environmental pollution if not handled correctly.</a:t>
            </a:r>
            <a:endParaRPr lang="en-GB" sz="2200" b="0" i="0" dirty="0">
              <a:effectLst/>
            </a:endParaRPr>
          </a:p>
        </p:txBody>
      </p:sp>
    </p:spTree>
    <p:extLst>
      <p:ext uri="{BB962C8B-B14F-4D97-AF65-F5344CB8AC3E}">
        <p14:creationId xmlns:p14="http://schemas.microsoft.com/office/powerpoint/2010/main" val="3147247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5" name="Table 4"/>
          <p:cNvGraphicFramePr>
            <a:graphicFrameLocks noGrp="1"/>
          </p:cNvGraphicFramePr>
          <p:nvPr>
            <p:extLst>
              <p:ext uri="{D42A27DB-BD31-4B8C-83A1-F6EECF244321}">
                <p14:modId xmlns:p14="http://schemas.microsoft.com/office/powerpoint/2010/main" val="2903755400"/>
              </p:ext>
            </p:extLst>
          </p:nvPr>
        </p:nvGraphicFramePr>
        <p:xfrm>
          <a:off x="618979" y="590838"/>
          <a:ext cx="10986867" cy="5652278"/>
        </p:xfrm>
        <a:graphic>
          <a:graphicData uri="http://schemas.openxmlformats.org/drawingml/2006/table">
            <a:tbl>
              <a:tblPr>
                <a:tableStyleId>{D7AC3CCA-C797-4891-BE02-D94E43425B78}</a:tableStyleId>
              </a:tblPr>
              <a:tblGrid>
                <a:gridCol w="3662289"/>
                <a:gridCol w="3662289"/>
                <a:gridCol w="3662289"/>
              </a:tblGrid>
              <a:tr h="920139">
                <a:tc>
                  <a:txBody>
                    <a:bodyPr/>
                    <a:lstStyle/>
                    <a:p>
                      <a:pPr algn="ctr" fontAlgn="b"/>
                      <a:r>
                        <a:rPr lang="en-GB" sz="2400" b="1" dirty="0" smtClean="0">
                          <a:effectLst/>
                        </a:rPr>
                        <a:t>ASPECT</a:t>
                      </a:r>
                      <a:endParaRPr lang="en-GB" sz="2400" b="1" dirty="0">
                        <a:effectLst/>
                      </a:endParaRPr>
                    </a:p>
                  </a:txBody>
                  <a:tcPr anchor="ctr"/>
                </a:tc>
                <a:tc>
                  <a:txBody>
                    <a:bodyPr/>
                    <a:lstStyle/>
                    <a:p>
                      <a:pPr algn="ctr" fontAlgn="b"/>
                      <a:r>
                        <a:rPr lang="en-GB" sz="2400" b="1" dirty="0" smtClean="0">
                          <a:effectLst/>
                        </a:rPr>
                        <a:t>LEAD-ACID BATTERY</a:t>
                      </a:r>
                      <a:endParaRPr lang="en-GB" sz="2400" b="1" dirty="0">
                        <a:effectLst/>
                      </a:endParaRPr>
                    </a:p>
                  </a:txBody>
                  <a:tcPr anchor="ctr"/>
                </a:tc>
                <a:tc>
                  <a:txBody>
                    <a:bodyPr/>
                    <a:lstStyle/>
                    <a:p>
                      <a:pPr algn="ctr" fontAlgn="b"/>
                      <a:r>
                        <a:rPr lang="en-GB" sz="2400" b="1" dirty="0" smtClean="0">
                          <a:effectLst/>
                        </a:rPr>
                        <a:t>LITHIUM-ION BATTERY</a:t>
                      </a:r>
                      <a:endParaRPr lang="en-GB" sz="2400" b="1" dirty="0">
                        <a:effectLst/>
                      </a:endParaRPr>
                    </a:p>
                  </a:txBody>
                  <a:tcPr anchor="ctr"/>
                </a:tc>
              </a:tr>
              <a:tr h="920139">
                <a:tc>
                  <a:txBody>
                    <a:bodyPr/>
                    <a:lstStyle/>
                    <a:p>
                      <a:pPr algn="ctr" fontAlgn="base"/>
                      <a:r>
                        <a:rPr lang="en-GB" sz="2000" dirty="0">
                          <a:effectLst/>
                        </a:rPr>
                        <a:t>Energy Density</a:t>
                      </a:r>
                    </a:p>
                  </a:txBody>
                  <a:tcPr anchor="ctr"/>
                </a:tc>
                <a:tc>
                  <a:txBody>
                    <a:bodyPr/>
                    <a:lstStyle/>
                    <a:p>
                      <a:pPr algn="ctr" fontAlgn="base"/>
                      <a:r>
                        <a:rPr lang="en-GB" sz="2000">
                          <a:effectLst/>
                        </a:rPr>
                        <a:t>Lower energy density</a:t>
                      </a:r>
                    </a:p>
                  </a:txBody>
                  <a:tcPr anchor="ctr"/>
                </a:tc>
                <a:tc>
                  <a:txBody>
                    <a:bodyPr/>
                    <a:lstStyle/>
                    <a:p>
                      <a:pPr algn="ctr" fontAlgn="base"/>
                      <a:r>
                        <a:rPr lang="en-GB" sz="2000">
                          <a:effectLst/>
                        </a:rPr>
                        <a:t>Higher energy density</a:t>
                      </a:r>
                    </a:p>
                  </a:txBody>
                  <a:tcPr anchor="ctr"/>
                </a:tc>
              </a:tr>
              <a:tr h="525793">
                <a:tc>
                  <a:txBody>
                    <a:bodyPr/>
                    <a:lstStyle/>
                    <a:p>
                      <a:pPr algn="ctr" fontAlgn="base"/>
                      <a:r>
                        <a:rPr lang="en-GB" sz="2000" dirty="0">
                          <a:effectLst/>
                        </a:rPr>
                        <a:t>Weight</a:t>
                      </a:r>
                    </a:p>
                  </a:txBody>
                  <a:tcPr anchor="ctr"/>
                </a:tc>
                <a:tc>
                  <a:txBody>
                    <a:bodyPr/>
                    <a:lstStyle/>
                    <a:p>
                      <a:pPr algn="ctr" fontAlgn="base"/>
                      <a:r>
                        <a:rPr lang="en-GB" sz="2000">
                          <a:effectLst/>
                        </a:rPr>
                        <a:t>Heavier</a:t>
                      </a:r>
                    </a:p>
                  </a:txBody>
                  <a:tcPr anchor="ctr"/>
                </a:tc>
                <a:tc>
                  <a:txBody>
                    <a:bodyPr/>
                    <a:lstStyle/>
                    <a:p>
                      <a:pPr algn="ctr" fontAlgn="base"/>
                      <a:r>
                        <a:rPr lang="en-GB" sz="2000">
                          <a:effectLst/>
                        </a:rPr>
                        <a:t>Lighter</a:t>
                      </a:r>
                    </a:p>
                  </a:txBody>
                  <a:tcPr anchor="ctr"/>
                </a:tc>
              </a:tr>
              <a:tr h="525793">
                <a:tc>
                  <a:txBody>
                    <a:bodyPr/>
                    <a:lstStyle/>
                    <a:p>
                      <a:pPr algn="ctr" fontAlgn="base"/>
                      <a:r>
                        <a:rPr lang="en-GB" sz="2000">
                          <a:effectLst/>
                        </a:rPr>
                        <a:t>Cycle Life</a:t>
                      </a:r>
                    </a:p>
                  </a:txBody>
                  <a:tcPr anchor="ctr"/>
                </a:tc>
                <a:tc>
                  <a:txBody>
                    <a:bodyPr/>
                    <a:lstStyle/>
                    <a:p>
                      <a:pPr algn="ctr" fontAlgn="base"/>
                      <a:r>
                        <a:rPr lang="en-GB" sz="2000">
                          <a:effectLst/>
                        </a:rPr>
                        <a:t>Limited cycle life</a:t>
                      </a:r>
                    </a:p>
                  </a:txBody>
                  <a:tcPr anchor="ctr"/>
                </a:tc>
                <a:tc>
                  <a:txBody>
                    <a:bodyPr/>
                    <a:lstStyle/>
                    <a:p>
                      <a:pPr algn="ctr" fontAlgn="base"/>
                      <a:r>
                        <a:rPr lang="en-GB" sz="2000">
                          <a:effectLst/>
                        </a:rPr>
                        <a:t>Longer cycle life</a:t>
                      </a:r>
                    </a:p>
                  </a:txBody>
                  <a:tcPr anchor="ctr"/>
                </a:tc>
              </a:tr>
              <a:tr h="1314482">
                <a:tc>
                  <a:txBody>
                    <a:bodyPr/>
                    <a:lstStyle/>
                    <a:p>
                      <a:pPr algn="ctr" fontAlgn="base"/>
                      <a:r>
                        <a:rPr lang="en-GB" sz="2000">
                          <a:effectLst/>
                        </a:rPr>
                        <a:t>Maintenance</a:t>
                      </a:r>
                    </a:p>
                  </a:txBody>
                  <a:tcPr anchor="ctr"/>
                </a:tc>
                <a:tc>
                  <a:txBody>
                    <a:bodyPr/>
                    <a:lstStyle/>
                    <a:p>
                      <a:pPr algn="ctr" fontAlgn="base"/>
                      <a:r>
                        <a:rPr lang="en-GB" sz="2000">
                          <a:effectLst/>
                        </a:rPr>
                        <a:t>Requires periodic maintenance (water top-up)</a:t>
                      </a:r>
                    </a:p>
                  </a:txBody>
                  <a:tcPr anchor="ctr"/>
                </a:tc>
                <a:tc>
                  <a:txBody>
                    <a:bodyPr/>
                    <a:lstStyle/>
                    <a:p>
                      <a:pPr algn="ctr" fontAlgn="base"/>
                      <a:r>
                        <a:rPr lang="en-GB" sz="2000">
                          <a:effectLst/>
                        </a:rPr>
                        <a:t>Maintenance-free</a:t>
                      </a:r>
                    </a:p>
                  </a:txBody>
                  <a:tcPr anchor="ctr"/>
                </a:tc>
              </a:tr>
              <a:tr h="525793">
                <a:tc>
                  <a:txBody>
                    <a:bodyPr/>
                    <a:lstStyle/>
                    <a:p>
                      <a:pPr algn="ctr" fontAlgn="base"/>
                      <a:r>
                        <a:rPr lang="en-GB" sz="2000">
                          <a:effectLst/>
                        </a:rPr>
                        <a:t>Charge Rate</a:t>
                      </a:r>
                    </a:p>
                  </a:txBody>
                  <a:tcPr anchor="ctr"/>
                </a:tc>
                <a:tc>
                  <a:txBody>
                    <a:bodyPr/>
                    <a:lstStyle/>
                    <a:p>
                      <a:pPr algn="ctr" fontAlgn="base"/>
                      <a:r>
                        <a:rPr lang="en-GB" sz="2000">
                          <a:effectLst/>
                        </a:rPr>
                        <a:t>Slower charging</a:t>
                      </a:r>
                    </a:p>
                  </a:txBody>
                  <a:tcPr anchor="ctr"/>
                </a:tc>
                <a:tc>
                  <a:txBody>
                    <a:bodyPr/>
                    <a:lstStyle/>
                    <a:p>
                      <a:pPr algn="ctr" fontAlgn="base"/>
                      <a:r>
                        <a:rPr lang="en-GB" sz="2000">
                          <a:effectLst/>
                        </a:rPr>
                        <a:t>Faster charging</a:t>
                      </a:r>
                    </a:p>
                  </a:txBody>
                  <a:tcPr anchor="ctr"/>
                </a:tc>
              </a:tr>
              <a:tr h="920139">
                <a:tc>
                  <a:txBody>
                    <a:bodyPr/>
                    <a:lstStyle/>
                    <a:p>
                      <a:pPr algn="ctr" fontAlgn="base"/>
                      <a:r>
                        <a:rPr lang="en-GB" sz="2000">
                          <a:effectLst/>
                        </a:rPr>
                        <a:t>Depth of Discharge</a:t>
                      </a:r>
                    </a:p>
                  </a:txBody>
                  <a:tcPr anchor="ctr"/>
                </a:tc>
                <a:tc>
                  <a:txBody>
                    <a:bodyPr/>
                    <a:lstStyle/>
                    <a:p>
                      <a:pPr algn="ctr" fontAlgn="base"/>
                      <a:r>
                        <a:rPr lang="en-GB" sz="2000" dirty="0">
                          <a:effectLst/>
                        </a:rPr>
                        <a:t>Less efficient at deep discharges</a:t>
                      </a:r>
                    </a:p>
                  </a:txBody>
                  <a:tcPr anchor="ctr"/>
                </a:tc>
                <a:tc>
                  <a:txBody>
                    <a:bodyPr/>
                    <a:lstStyle/>
                    <a:p>
                      <a:pPr algn="ctr" fontAlgn="base"/>
                      <a:r>
                        <a:rPr lang="en-GB" sz="2000" dirty="0">
                          <a:effectLst/>
                        </a:rPr>
                        <a:t>More efficient at deep discharges</a:t>
                      </a:r>
                    </a:p>
                  </a:txBody>
                  <a:tcPr anchor="ctr"/>
                </a:tc>
              </a:tr>
            </a:tbl>
          </a:graphicData>
        </a:graphic>
      </p:graphicFrame>
      <p:sp>
        <p:nvSpPr>
          <p:cNvPr id="6" name="TextBox 5"/>
          <p:cNvSpPr txBox="1"/>
          <p:nvPr/>
        </p:nvSpPr>
        <p:spPr>
          <a:xfrm>
            <a:off x="443132" y="-24938"/>
            <a:ext cx="11366695" cy="461665"/>
          </a:xfrm>
          <a:prstGeom prst="rect">
            <a:avLst/>
          </a:prstGeom>
          <a:noFill/>
        </p:spPr>
        <p:txBody>
          <a:bodyPr wrap="square" rtlCol="0">
            <a:spAutoFit/>
          </a:bodyPr>
          <a:lstStyle/>
          <a:p>
            <a:pPr algn="ctr"/>
            <a:r>
              <a:rPr lang="en-IN" sz="2400" b="1" dirty="0" smtClean="0"/>
              <a:t>Comparison between Lead Acid battery and Lithium ion battery</a:t>
            </a:r>
            <a:endParaRPr lang="en-GB" sz="2400" b="1" dirty="0"/>
          </a:p>
        </p:txBody>
      </p:sp>
    </p:spTree>
    <p:extLst>
      <p:ext uri="{BB962C8B-B14F-4D97-AF65-F5344CB8AC3E}">
        <p14:creationId xmlns:p14="http://schemas.microsoft.com/office/powerpoint/2010/main" val="358633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443132" y="-24938"/>
            <a:ext cx="11366695" cy="461665"/>
          </a:xfrm>
          <a:prstGeom prst="rect">
            <a:avLst/>
          </a:prstGeom>
          <a:noFill/>
        </p:spPr>
        <p:txBody>
          <a:bodyPr wrap="square" rtlCol="0">
            <a:spAutoFit/>
          </a:bodyPr>
          <a:lstStyle/>
          <a:p>
            <a:pPr algn="ctr"/>
            <a:r>
              <a:rPr lang="en-IN" sz="2400" b="1" dirty="0" smtClean="0"/>
              <a:t>Comparison between Lead Acid battery and Lithium ion battery</a:t>
            </a:r>
            <a:endParaRPr lang="en-GB" sz="2400" b="1" dirty="0"/>
          </a:p>
        </p:txBody>
      </p:sp>
      <p:graphicFrame>
        <p:nvGraphicFramePr>
          <p:cNvPr id="7" name="Table 6"/>
          <p:cNvGraphicFramePr>
            <a:graphicFrameLocks noGrp="1"/>
          </p:cNvGraphicFramePr>
          <p:nvPr>
            <p:extLst>
              <p:ext uri="{D42A27DB-BD31-4B8C-83A1-F6EECF244321}">
                <p14:modId xmlns:p14="http://schemas.microsoft.com/office/powerpoint/2010/main" val="1828646492"/>
              </p:ext>
            </p:extLst>
          </p:nvPr>
        </p:nvGraphicFramePr>
        <p:xfrm>
          <a:off x="661183" y="541346"/>
          <a:ext cx="10775850" cy="5817253"/>
        </p:xfrm>
        <a:graphic>
          <a:graphicData uri="http://schemas.openxmlformats.org/drawingml/2006/table">
            <a:tbl>
              <a:tblPr>
                <a:tableStyleId>{D7AC3CCA-C797-4891-BE02-D94E43425B78}</a:tableStyleId>
              </a:tblPr>
              <a:tblGrid>
                <a:gridCol w="3591950"/>
                <a:gridCol w="3591950"/>
                <a:gridCol w="3591950"/>
              </a:tblGrid>
              <a:tr h="1006833">
                <a:tc>
                  <a:txBody>
                    <a:bodyPr/>
                    <a:lstStyle/>
                    <a:p>
                      <a:pPr algn="ctr" fontAlgn="b"/>
                      <a:r>
                        <a:rPr lang="en-GB" sz="2400" b="1" dirty="0" smtClean="0">
                          <a:effectLst/>
                        </a:rPr>
                        <a:t>ASPECT</a:t>
                      </a:r>
                      <a:endParaRPr lang="en-GB" sz="2400" b="1" dirty="0">
                        <a:effectLst/>
                      </a:endParaRPr>
                    </a:p>
                  </a:txBody>
                  <a:tcPr anchor="ctr"/>
                </a:tc>
                <a:tc>
                  <a:txBody>
                    <a:bodyPr/>
                    <a:lstStyle/>
                    <a:p>
                      <a:pPr algn="ctr" fontAlgn="b"/>
                      <a:r>
                        <a:rPr lang="en-GB" sz="2400" b="1" dirty="0" smtClean="0">
                          <a:effectLst/>
                        </a:rPr>
                        <a:t>LEAD-ACID BATTERY</a:t>
                      </a:r>
                      <a:endParaRPr lang="en-GB" sz="2400" b="1" dirty="0">
                        <a:effectLst/>
                      </a:endParaRPr>
                    </a:p>
                  </a:txBody>
                  <a:tcPr anchor="ctr"/>
                </a:tc>
                <a:tc>
                  <a:txBody>
                    <a:bodyPr/>
                    <a:lstStyle/>
                    <a:p>
                      <a:pPr algn="ctr" fontAlgn="b"/>
                      <a:r>
                        <a:rPr lang="en-GB" sz="2400" b="1" dirty="0" smtClean="0">
                          <a:effectLst/>
                        </a:rPr>
                        <a:t>LITHIUM-ION BATTERY</a:t>
                      </a:r>
                      <a:endParaRPr lang="en-GB" sz="2400" b="1" dirty="0">
                        <a:effectLst/>
                      </a:endParaRPr>
                    </a:p>
                  </a:txBody>
                  <a:tcPr anchor="ctr"/>
                </a:tc>
              </a:tr>
              <a:tr h="783091">
                <a:tc>
                  <a:txBody>
                    <a:bodyPr/>
                    <a:lstStyle/>
                    <a:p>
                      <a:pPr algn="ctr" fontAlgn="base"/>
                      <a:r>
                        <a:rPr lang="en-GB" sz="2000" dirty="0">
                          <a:effectLst/>
                        </a:rPr>
                        <a:t>Self-Discharge Rate</a:t>
                      </a:r>
                    </a:p>
                  </a:txBody>
                  <a:tcPr anchor="ctr"/>
                </a:tc>
                <a:tc>
                  <a:txBody>
                    <a:bodyPr/>
                    <a:lstStyle/>
                    <a:p>
                      <a:pPr algn="ctr" fontAlgn="base"/>
                      <a:r>
                        <a:rPr lang="en-GB" sz="2000">
                          <a:effectLst/>
                        </a:rPr>
                        <a:t>Higher self-discharge rate</a:t>
                      </a:r>
                    </a:p>
                  </a:txBody>
                  <a:tcPr anchor="ctr"/>
                </a:tc>
                <a:tc>
                  <a:txBody>
                    <a:bodyPr/>
                    <a:lstStyle/>
                    <a:p>
                      <a:pPr algn="ctr" fontAlgn="base"/>
                      <a:r>
                        <a:rPr lang="en-GB" sz="2000">
                          <a:effectLst/>
                        </a:rPr>
                        <a:t>Lower self-discharge rate</a:t>
                      </a:r>
                    </a:p>
                  </a:txBody>
                  <a:tcPr anchor="ctr"/>
                </a:tc>
              </a:tr>
              <a:tr h="447482">
                <a:tc>
                  <a:txBody>
                    <a:bodyPr/>
                    <a:lstStyle/>
                    <a:p>
                      <a:pPr algn="ctr" fontAlgn="base"/>
                      <a:r>
                        <a:rPr lang="en-GB" sz="2000" dirty="0">
                          <a:effectLst/>
                        </a:rPr>
                        <a:t>Cost</a:t>
                      </a:r>
                    </a:p>
                  </a:txBody>
                  <a:tcPr anchor="ctr"/>
                </a:tc>
                <a:tc>
                  <a:txBody>
                    <a:bodyPr/>
                    <a:lstStyle/>
                    <a:p>
                      <a:pPr algn="ctr" fontAlgn="base"/>
                      <a:r>
                        <a:rPr lang="en-GB" sz="2000" dirty="0">
                          <a:effectLst/>
                        </a:rPr>
                        <a:t>Lower initial cost</a:t>
                      </a:r>
                    </a:p>
                  </a:txBody>
                  <a:tcPr anchor="ctr"/>
                </a:tc>
                <a:tc>
                  <a:txBody>
                    <a:bodyPr/>
                    <a:lstStyle/>
                    <a:p>
                      <a:pPr algn="ctr" fontAlgn="base"/>
                      <a:r>
                        <a:rPr lang="en-GB" sz="2000">
                          <a:effectLst/>
                        </a:rPr>
                        <a:t>Higher initial cost</a:t>
                      </a:r>
                    </a:p>
                  </a:txBody>
                  <a:tcPr anchor="ctr"/>
                </a:tc>
              </a:tr>
              <a:tr h="1454313">
                <a:tc>
                  <a:txBody>
                    <a:bodyPr/>
                    <a:lstStyle/>
                    <a:p>
                      <a:pPr algn="ctr" fontAlgn="base"/>
                      <a:r>
                        <a:rPr lang="en-GB" sz="2000" dirty="0">
                          <a:effectLst/>
                        </a:rPr>
                        <a:t>Environmental Impact</a:t>
                      </a:r>
                    </a:p>
                  </a:txBody>
                  <a:tcPr anchor="ctr"/>
                </a:tc>
                <a:tc>
                  <a:txBody>
                    <a:bodyPr/>
                    <a:lstStyle/>
                    <a:p>
                      <a:pPr algn="ctr" fontAlgn="base"/>
                      <a:r>
                        <a:rPr lang="en-GB" sz="2000" dirty="0">
                          <a:effectLst/>
                        </a:rPr>
                        <a:t>Contains lead, a toxic material</a:t>
                      </a:r>
                    </a:p>
                  </a:txBody>
                  <a:tcPr anchor="ctr"/>
                </a:tc>
                <a:tc>
                  <a:txBody>
                    <a:bodyPr/>
                    <a:lstStyle/>
                    <a:p>
                      <a:pPr algn="ctr" fontAlgn="base"/>
                      <a:r>
                        <a:rPr lang="en-GB" sz="2000" dirty="0">
                          <a:effectLst/>
                        </a:rPr>
                        <a:t>Generally considered more environmentally friendly</a:t>
                      </a:r>
                    </a:p>
                  </a:txBody>
                  <a:tcPr anchor="ctr"/>
                </a:tc>
              </a:tr>
              <a:tr h="2125534">
                <a:tc>
                  <a:txBody>
                    <a:bodyPr/>
                    <a:lstStyle/>
                    <a:p>
                      <a:pPr algn="ctr" fontAlgn="base"/>
                      <a:r>
                        <a:rPr lang="en-GB" sz="2000">
                          <a:effectLst/>
                        </a:rPr>
                        <a:t>Application</a:t>
                      </a:r>
                    </a:p>
                  </a:txBody>
                  <a:tcPr anchor="ctr"/>
                </a:tc>
                <a:tc>
                  <a:txBody>
                    <a:bodyPr/>
                    <a:lstStyle/>
                    <a:p>
                      <a:pPr algn="ctr" fontAlgn="base"/>
                      <a:r>
                        <a:rPr lang="en-GB" sz="2000" dirty="0">
                          <a:effectLst/>
                        </a:rPr>
                        <a:t>Commonly used in automotive, backup power systems</a:t>
                      </a:r>
                    </a:p>
                  </a:txBody>
                  <a:tcPr anchor="ctr"/>
                </a:tc>
                <a:tc>
                  <a:txBody>
                    <a:bodyPr/>
                    <a:lstStyle/>
                    <a:p>
                      <a:pPr algn="ctr" fontAlgn="base"/>
                      <a:r>
                        <a:rPr lang="en-GB" sz="2000" dirty="0">
                          <a:effectLst/>
                        </a:rPr>
                        <a:t>Widely used in consumer electronics, electric vehicles, and renewable energy storage</a:t>
                      </a:r>
                    </a:p>
                  </a:txBody>
                  <a:tcPr anchor="ctr"/>
                </a:tc>
              </a:tr>
            </a:tbl>
          </a:graphicData>
        </a:graphic>
      </p:graphicFrame>
    </p:spTree>
    <p:extLst>
      <p:ext uri="{BB962C8B-B14F-4D97-AF65-F5344CB8AC3E}">
        <p14:creationId xmlns:p14="http://schemas.microsoft.com/office/powerpoint/2010/main" val="406773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55482" y="557404"/>
            <a:ext cx="4499052" cy="461665"/>
          </a:xfrm>
          <a:prstGeom prst="rect">
            <a:avLst/>
          </a:prstGeom>
        </p:spPr>
        <p:txBody>
          <a:bodyPr wrap="none">
            <a:spAutoFit/>
          </a:bodyPr>
          <a:lstStyle/>
          <a:p>
            <a:r>
              <a:rPr lang="en-GB" sz="2400" b="1" dirty="0" smtClean="0">
                <a:solidFill>
                  <a:srgbClr val="0F0F0F"/>
                </a:solidFill>
              </a:rPr>
              <a:t>WORKING OF LEAD ACID BATTERY</a:t>
            </a:r>
            <a:endParaRPr lang="en-GB" sz="2400" b="1" dirty="0"/>
          </a:p>
        </p:txBody>
      </p:sp>
      <p:sp>
        <p:nvSpPr>
          <p:cNvPr id="6" name="Rectangle 5"/>
          <p:cNvSpPr/>
          <p:nvPr/>
        </p:nvSpPr>
        <p:spPr>
          <a:xfrm>
            <a:off x="155482" y="1019069"/>
            <a:ext cx="11928666" cy="1107996"/>
          </a:xfrm>
          <a:prstGeom prst="rect">
            <a:avLst/>
          </a:prstGeom>
        </p:spPr>
        <p:txBody>
          <a:bodyPr wrap="square">
            <a:spAutoFit/>
          </a:bodyPr>
          <a:lstStyle/>
          <a:p>
            <a:pPr algn="just">
              <a:lnSpc>
                <a:spcPct val="150000"/>
              </a:lnSpc>
            </a:pPr>
            <a:r>
              <a:rPr lang="en-GB" sz="2200" dirty="0" smtClean="0"/>
              <a:t>A lead-acid battery is a rechargeable battery that uses a chemical reaction between lead and lead dioxide with sulfuric acid as the electrolyte to generate electricity. </a:t>
            </a:r>
            <a:endParaRPr lang="en-GB" sz="2200" dirty="0"/>
          </a:p>
        </p:txBody>
      </p:sp>
      <p:pic>
        <p:nvPicPr>
          <p:cNvPr id="10" name="Picture 9"/>
          <p:cNvPicPr>
            <a:picLocks noChangeAspect="1"/>
          </p:cNvPicPr>
          <p:nvPr/>
        </p:nvPicPr>
        <p:blipFill>
          <a:blip r:embed="rId2"/>
          <a:stretch>
            <a:fillRect/>
          </a:stretch>
        </p:blipFill>
        <p:spPr>
          <a:xfrm>
            <a:off x="2058864" y="2127065"/>
            <a:ext cx="8295151" cy="4052774"/>
          </a:xfrm>
          <a:prstGeom prst="rect">
            <a:avLst/>
          </a:prstGeom>
        </p:spPr>
      </p:pic>
    </p:spTree>
    <p:extLst>
      <p:ext uri="{BB962C8B-B14F-4D97-AF65-F5344CB8AC3E}">
        <p14:creationId xmlns:p14="http://schemas.microsoft.com/office/powerpoint/2010/main" val="336804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206326" y="432000"/>
            <a:ext cx="11863753" cy="5678478"/>
          </a:xfrm>
          <a:prstGeom prst="rect">
            <a:avLst/>
          </a:prstGeom>
        </p:spPr>
        <p:txBody>
          <a:bodyPr wrap="square">
            <a:spAutoFit/>
          </a:bodyPr>
          <a:lstStyle/>
          <a:p>
            <a:pPr algn="just">
              <a:lnSpc>
                <a:spcPct val="150000"/>
              </a:lnSpc>
            </a:pPr>
            <a:r>
              <a:rPr lang="en-GB" sz="2200" b="1" dirty="0" smtClean="0">
                <a:solidFill>
                  <a:srgbClr val="FF0000"/>
                </a:solidFill>
              </a:rPr>
              <a:t>CONSTRUCTION:</a:t>
            </a:r>
          </a:p>
          <a:p>
            <a:pPr marL="457200" indent="-457200" algn="just">
              <a:lnSpc>
                <a:spcPct val="150000"/>
              </a:lnSpc>
              <a:buFont typeface="+mj-lt"/>
              <a:buAutoNum type="arabicPeriod"/>
            </a:pPr>
            <a:r>
              <a:rPr lang="en-GB" sz="2200" b="1" dirty="0" smtClean="0"/>
              <a:t>Container/Casing</a:t>
            </a:r>
            <a:r>
              <a:rPr lang="en-GB" sz="2200" b="1" dirty="0"/>
              <a:t>:</a:t>
            </a:r>
            <a:r>
              <a:rPr lang="en-GB" sz="2200" dirty="0"/>
              <a:t> Usually made of durable plastic, it houses the internal components and protects the battery from damage.</a:t>
            </a:r>
          </a:p>
          <a:p>
            <a:pPr marL="457200" indent="-457200" algn="just">
              <a:lnSpc>
                <a:spcPct val="150000"/>
              </a:lnSpc>
              <a:buFont typeface="+mj-lt"/>
              <a:buAutoNum type="arabicPeriod"/>
            </a:pPr>
            <a:r>
              <a:rPr lang="en-GB" sz="2200" b="1" dirty="0"/>
              <a:t>Positive Plate:</a:t>
            </a:r>
            <a:r>
              <a:rPr lang="en-GB" sz="2200" dirty="0"/>
              <a:t> Made of lead dioxide (PbO</a:t>
            </a:r>
            <a:r>
              <a:rPr lang="en-GB" sz="2200" baseline="-25000" dirty="0"/>
              <a:t>2</a:t>
            </a:r>
            <a:r>
              <a:rPr lang="en-GB" sz="2200" dirty="0"/>
              <a:t>).</a:t>
            </a:r>
          </a:p>
          <a:p>
            <a:pPr marL="457200" indent="-457200" algn="just">
              <a:lnSpc>
                <a:spcPct val="150000"/>
              </a:lnSpc>
              <a:buFont typeface="+mj-lt"/>
              <a:buAutoNum type="arabicPeriod"/>
            </a:pPr>
            <a:r>
              <a:rPr lang="en-GB" sz="2200" b="1" dirty="0"/>
              <a:t>Negative Plate:</a:t>
            </a:r>
            <a:r>
              <a:rPr lang="en-GB" sz="2200" dirty="0"/>
              <a:t> Consists of sponge lead (Pb).</a:t>
            </a:r>
          </a:p>
          <a:p>
            <a:pPr marL="457200" indent="-457200" algn="just">
              <a:lnSpc>
                <a:spcPct val="150000"/>
              </a:lnSpc>
              <a:buFont typeface="+mj-lt"/>
              <a:buAutoNum type="arabicPeriod"/>
            </a:pPr>
            <a:r>
              <a:rPr lang="en-GB" sz="2200" b="1" dirty="0"/>
              <a:t>Separator:</a:t>
            </a:r>
            <a:r>
              <a:rPr lang="en-GB" sz="2200" dirty="0"/>
              <a:t> A material, often made of porous material like rubber or plastic, placed between the positive and negative plates to prevent short circuits.</a:t>
            </a:r>
          </a:p>
          <a:p>
            <a:pPr marL="457200" indent="-457200" algn="just">
              <a:lnSpc>
                <a:spcPct val="150000"/>
              </a:lnSpc>
              <a:buFont typeface="+mj-lt"/>
              <a:buAutoNum type="arabicPeriod"/>
            </a:pPr>
            <a:r>
              <a:rPr lang="en-GB" sz="2200" b="1" dirty="0"/>
              <a:t>Electrolyte:</a:t>
            </a:r>
            <a:r>
              <a:rPr lang="en-GB" sz="2200" dirty="0"/>
              <a:t> A solution of sulfuric acid (H</a:t>
            </a:r>
            <a:r>
              <a:rPr lang="en-GB" sz="2200" baseline="-25000" dirty="0"/>
              <a:t>2</a:t>
            </a:r>
            <a:r>
              <a:rPr lang="en-GB" sz="2200" dirty="0"/>
              <a:t>SO</a:t>
            </a:r>
            <a:r>
              <a:rPr lang="en-GB" sz="2200" baseline="-25000" dirty="0"/>
              <a:t>4</a:t>
            </a:r>
            <a:r>
              <a:rPr lang="en-GB" sz="2200" dirty="0"/>
              <a:t>) and water that facilitates the chemical reaction between the plates.</a:t>
            </a:r>
          </a:p>
          <a:p>
            <a:pPr marL="457200" indent="-457200" algn="just">
              <a:lnSpc>
                <a:spcPct val="150000"/>
              </a:lnSpc>
              <a:buFont typeface="+mj-lt"/>
              <a:buAutoNum type="arabicPeriod"/>
            </a:pPr>
            <a:r>
              <a:rPr lang="en-GB" sz="2200" b="1" dirty="0"/>
              <a:t>Cell Connectors:</a:t>
            </a:r>
            <a:r>
              <a:rPr lang="en-GB" sz="2200" dirty="0"/>
              <a:t> These conductive materials link the plates together and allow the flow of electrons.</a:t>
            </a:r>
            <a:endParaRPr lang="en-GB" sz="2200" b="0" i="0" dirty="0">
              <a:effectLst/>
            </a:endParaRPr>
          </a:p>
        </p:txBody>
      </p:sp>
    </p:spTree>
    <p:extLst>
      <p:ext uri="{BB962C8B-B14F-4D97-AF65-F5344CB8AC3E}">
        <p14:creationId xmlns:p14="http://schemas.microsoft.com/office/powerpoint/2010/main" val="106999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p:cNvPicPr>
            <a:picLocks noChangeAspect="1"/>
          </p:cNvPicPr>
          <p:nvPr/>
        </p:nvPicPr>
        <p:blipFill rotWithShape="1">
          <a:blip r:embed="rId2">
            <a:biLevel thresh="50000"/>
          </a:blip>
          <a:srcRect l="1385" t="13521" r="33769" b="11571"/>
          <a:stretch/>
        </p:blipFill>
        <p:spPr>
          <a:xfrm>
            <a:off x="1378634" y="432000"/>
            <a:ext cx="9250780" cy="6008068"/>
          </a:xfrm>
          <a:prstGeom prst="rect">
            <a:avLst/>
          </a:prstGeom>
        </p:spPr>
      </p:pic>
    </p:spTree>
    <p:extLst>
      <p:ext uri="{BB962C8B-B14F-4D97-AF65-F5344CB8AC3E}">
        <p14:creationId xmlns:p14="http://schemas.microsoft.com/office/powerpoint/2010/main" val="313707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p:cNvPicPr>
            <a:picLocks noChangeAspect="1"/>
          </p:cNvPicPr>
          <p:nvPr/>
        </p:nvPicPr>
        <p:blipFill rotWithShape="1">
          <a:blip r:embed="rId2">
            <a:biLevel thresh="50000"/>
          </a:blip>
          <a:srcRect l="2192" t="14751" r="34230" b="13624"/>
          <a:stretch/>
        </p:blipFill>
        <p:spPr>
          <a:xfrm>
            <a:off x="1223891" y="432000"/>
            <a:ext cx="9439421" cy="5978870"/>
          </a:xfrm>
          <a:prstGeom prst="rect">
            <a:avLst/>
          </a:prstGeom>
        </p:spPr>
      </p:pic>
    </p:spTree>
    <p:extLst>
      <p:ext uri="{BB962C8B-B14F-4D97-AF65-F5344CB8AC3E}">
        <p14:creationId xmlns:p14="http://schemas.microsoft.com/office/powerpoint/2010/main" val="204646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p:cNvPicPr>
            <a:picLocks noChangeAspect="1"/>
          </p:cNvPicPr>
          <p:nvPr/>
        </p:nvPicPr>
        <p:blipFill rotWithShape="1">
          <a:blip r:embed="rId2">
            <a:biLevel thresh="50000"/>
          </a:blip>
          <a:srcRect l="1500" t="10237" r="34347" b="7877"/>
          <a:stretch/>
        </p:blipFill>
        <p:spPr>
          <a:xfrm>
            <a:off x="1688123" y="432000"/>
            <a:ext cx="8328074" cy="5976441"/>
          </a:xfrm>
          <a:prstGeom prst="rect">
            <a:avLst/>
          </a:prstGeom>
        </p:spPr>
      </p:pic>
    </p:spTree>
    <p:extLst>
      <p:ext uri="{BB962C8B-B14F-4D97-AF65-F5344CB8AC3E}">
        <p14:creationId xmlns:p14="http://schemas.microsoft.com/office/powerpoint/2010/main" val="352088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p:cNvPicPr>
            <a:picLocks noChangeAspect="1"/>
          </p:cNvPicPr>
          <p:nvPr/>
        </p:nvPicPr>
        <p:blipFill rotWithShape="1">
          <a:blip r:embed="rId2">
            <a:biLevel thresh="50000"/>
          </a:blip>
          <a:srcRect l="1500" t="12494" r="34462" b="6440"/>
          <a:stretch/>
        </p:blipFill>
        <p:spPr>
          <a:xfrm>
            <a:off x="1772529" y="432000"/>
            <a:ext cx="8440615" cy="6007285"/>
          </a:xfrm>
          <a:prstGeom prst="rect">
            <a:avLst/>
          </a:prstGeom>
        </p:spPr>
      </p:pic>
    </p:spTree>
    <p:extLst>
      <p:ext uri="{BB962C8B-B14F-4D97-AF65-F5344CB8AC3E}">
        <p14:creationId xmlns:p14="http://schemas.microsoft.com/office/powerpoint/2010/main" val="216301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248529" y="432000"/>
            <a:ext cx="11793416" cy="5678478"/>
          </a:xfrm>
          <a:prstGeom prst="rect">
            <a:avLst/>
          </a:prstGeom>
        </p:spPr>
        <p:txBody>
          <a:bodyPr wrap="square">
            <a:spAutoFit/>
          </a:bodyPr>
          <a:lstStyle/>
          <a:p>
            <a:pPr algn="just">
              <a:lnSpc>
                <a:spcPct val="150000"/>
              </a:lnSpc>
            </a:pPr>
            <a:r>
              <a:rPr lang="en-GB" sz="2400" b="1" dirty="0" smtClean="0"/>
              <a:t>APPLICATIONS:</a:t>
            </a:r>
          </a:p>
          <a:p>
            <a:pPr marL="457200" indent="-457200" algn="just">
              <a:lnSpc>
                <a:spcPct val="150000"/>
              </a:lnSpc>
              <a:buFont typeface="+mj-lt"/>
              <a:buAutoNum type="arabicPeriod"/>
            </a:pPr>
            <a:r>
              <a:rPr lang="en-GB" sz="2200" b="1" dirty="0" smtClean="0"/>
              <a:t>Automotive</a:t>
            </a:r>
            <a:r>
              <a:rPr lang="en-GB" sz="2200" b="1" dirty="0"/>
              <a:t>:</a:t>
            </a:r>
            <a:r>
              <a:rPr lang="en-GB" sz="2200" dirty="0"/>
              <a:t> Lead-acid batteries are extensively used in vehicles for starting, lighting, and ignition (SLI) systems due to their ability to deliver high bursts of power. They are also employed in electric vehicles (EVs) and hybrid vehicles.</a:t>
            </a:r>
          </a:p>
          <a:p>
            <a:pPr marL="457200" indent="-457200" algn="just">
              <a:lnSpc>
                <a:spcPct val="150000"/>
              </a:lnSpc>
              <a:buFont typeface="+mj-lt"/>
              <a:buAutoNum type="arabicPeriod"/>
            </a:pPr>
            <a:r>
              <a:rPr lang="en-GB" sz="2200" b="1" dirty="0"/>
              <a:t>Uninterruptible Power Supplies (UPS):</a:t>
            </a:r>
            <a:r>
              <a:rPr lang="en-GB" sz="2200" dirty="0"/>
              <a:t> They are commonly used in backup power systems to provide temporary power during outages in hospitals, data centers, and various industrial applications.</a:t>
            </a:r>
          </a:p>
          <a:p>
            <a:pPr marL="457200" indent="-457200" algn="just">
              <a:lnSpc>
                <a:spcPct val="150000"/>
              </a:lnSpc>
              <a:buFont typeface="+mj-lt"/>
              <a:buAutoNum type="arabicPeriod"/>
            </a:pPr>
            <a:r>
              <a:rPr lang="en-GB" sz="2200" b="1" dirty="0"/>
              <a:t>Renewable Energy Storage:</a:t>
            </a:r>
            <a:r>
              <a:rPr lang="en-GB" sz="2200" dirty="0"/>
              <a:t> Lead-acid batteries are utilized in off-grid and grid-tied renewable energy systems (like solar and wind power) to store excess energy for later use.</a:t>
            </a:r>
          </a:p>
          <a:p>
            <a:pPr marL="457200" indent="-457200" algn="just">
              <a:lnSpc>
                <a:spcPct val="150000"/>
              </a:lnSpc>
              <a:buFont typeface="+mj-lt"/>
              <a:buAutoNum type="arabicPeriod"/>
            </a:pPr>
            <a:r>
              <a:rPr lang="en-GB" sz="2200" b="1" dirty="0"/>
              <a:t>Marine Applications:</a:t>
            </a:r>
            <a:r>
              <a:rPr lang="en-GB" sz="2200" dirty="0"/>
              <a:t> They power electrical systems in boats, yachts, and marine vessels due to their robustness and reliability.</a:t>
            </a:r>
            <a:endParaRPr lang="en-GB" sz="2200" b="0" i="0" dirty="0">
              <a:effectLst/>
            </a:endParaRPr>
          </a:p>
        </p:txBody>
      </p:sp>
    </p:spTree>
    <p:extLst>
      <p:ext uri="{BB962C8B-B14F-4D97-AF65-F5344CB8AC3E}">
        <p14:creationId xmlns:p14="http://schemas.microsoft.com/office/powerpoint/2010/main" val="342114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290731" y="432000"/>
            <a:ext cx="11737145" cy="4662815"/>
          </a:xfrm>
          <a:prstGeom prst="rect">
            <a:avLst/>
          </a:prstGeom>
        </p:spPr>
        <p:txBody>
          <a:bodyPr wrap="square">
            <a:spAutoFit/>
          </a:bodyPr>
          <a:lstStyle/>
          <a:p>
            <a:pPr algn="just">
              <a:lnSpc>
                <a:spcPct val="150000"/>
              </a:lnSpc>
            </a:pPr>
            <a:r>
              <a:rPr lang="en-GB" sz="2400" b="1" dirty="0" smtClean="0"/>
              <a:t>ADVANTAGES:</a:t>
            </a:r>
          </a:p>
          <a:p>
            <a:pPr marL="457200" indent="-457200" algn="just">
              <a:lnSpc>
                <a:spcPct val="150000"/>
              </a:lnSpc>
              <a:buFont typeface="+mj-lt"/>
              <a:buAutoNum type="arabicPeriod"/>
            </a:pPr>
            <a:r>
              <a:rPr lang="en-GB" sz="2200" b="1" dirty="0" smtClean="0"/>
              <a:t>Low </a:t>
            </a:r>
            <a:r>
              <a:rPr lang="en-GB" sz="2200" b="1" dirty="0"/>
              <a:t>Cost:</a:t>
            </a:r>
            <a:r>
              <a:rPr lang="en-GB" sz="2200" dirty="0"/>
              <a:t> Lead-acid batteries are cost-effective compared to many other types of batteries, making them widely accessible.</a:t>
            </a:r>
          </a:p>
          <a:p>
            <a:pPr marL="457200" indent="-457200" algn="just">
              <a:lnSpc>
                <a:spcPct val="150000"/>
              </a:lnSpc>
              <a:buFont typeface="+mj-lt"/>
              <a:buAutoNum type="arabicPeriod"/>
            </a:pPr>
            <a:r>
              <a:rPr lang="en-GB" sz="2200" b="1" dirty="0"/>
              <a:t>Mature Technology:</a:t>
            </a:r>
            <a:r>
              <a:rPr lang="en-GB" sz="2200" dirty="0"/>
              <a:t> Their technology is well-understood and established, allowing for easy manufacturing and maintenance.</a:t>
            </a:r>
          </a:p>
          <a:p>
            <a:pPr marL="457200" indent="-457200" algn="just">
              <a:lnSpc>
                <a:spcPct val="150000"/>
              </a:lnSpc>
              <a:buFont typeface="+mj-lt"/>
              <a:buAutoNum type="arabicPeriod"/>
            </a:pPr>
            <a:r>
              <a:rPr lang="en-GB" sz="2200" b="1" dirty="0"/>
              <a:t>High Surge Currents:</a:t>
            </a:r>
            <a:r>
              <a:rPr lang="en-GB" sz="2200" dirty="0"/>
              <a:t> They can deliver high currents, which is useful for applications requiring quick bursts of power like starting an engine in vehicles.</a:t>
            </a:r>
          </a:p>
          <a:p>
            <a:pPr marL="457200" indent="-457200" algn="just">
              <a:lnSpc>
                <a:spcPct val="150000"/>
              </a:lnSpc>
              <a:buFont typeface="+mj-lt"/>
              <a:buAutoNum type="arabicPeriod"/>
            </a:pPr>
            <a:r>
              <a:rPr lang="en-GB" sz="2200" b="1" dirty="0"/>
              <a:t>Recyclability:</a:t>
            </a:r>
            <a:r>
              <a:rPr lang="en-GB" sz="2200" dirty="0"/>
              <a:t> Lead-acid batteries are one of the most recycled consumer products, with a high recycling rate. Up to 99% of the components can be recycled.</a:t>
            </a:r>
            <a:endParaRPr lang="en-GB" sz="2200" b="0" i="0" dirty="0">
              <a:effectLst/>
            </a:endParaRPr>
          </a:p>
        </p:txBody>
      </p:sp>
    </p:spTree>
    <p:extLst>
      <p:ext uri="{BB962C8B-B14F-4D97-AF65-F5344CB8AC3E}">
        <p14:creationId xmlns:p14="http://schemas.microsoft.com/office/powerpoint/2010/main" val="4270392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614</Words>
  <Application>Microsoft Office PowerPoint</Application>
  <PresentationFormat>Widescreen</PresentationFormat>
  <Paragraphs>68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Doctor_Strange</cp:lastModifiedBy>
  <cp:revision>350</cp:revision>
  <dcterms:created xsi:type="dcterms:W3CDTF">2023-09-04T08:52:27Z</dcterms:created>
  <dcterms:modified xsi:type="dcterms:W3CDTF">2023-12-14T08:44:42Z</dcterms:modified>
</cp:coreProperties>
</file>