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80" r:id="rId3"/>
    <p:sldId id="281" r:id="rId4"/>
    <p:sldId id="282" r:id="rId5"/>
    <p:sldId id="284" r:id="rId6"/>
    <p:sldId id="285" r:id="rId7"/>
    <p:sldId id="283" r:id="rId8"/>
    <p:sldId id="286" r:id="rId9"/>
    <p:sldId id="287" r:id="rId10"/>
    <p:sldId id="288" r:id="rId11"/>
    <p:sldId id="289" r:id="rId12"/>
    <p:sldId id="290"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26" autoAdjust="0"/>
    <p:restoredTop sz="94660"/>
  </p:normalViewPr>
  <p:slideViewPr>
    <p:cSldViewPr snapToGrid="0">
      <p:cViewPr varScale="1">
        <p:scale>
          <a:sx n="68" d="100"/>
          <a:sy n="68" d="100"/>
        </p:scale>
        <p:origin x="73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8B06F013-52CD-40EC-97F2-03C7997577F3}" type="datetimeFigureOut">
              <a:rPr lang="en-GB" smtClean="0"/>
              <a:t>09/12/2023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1872804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B06F013-52CD-40EC-97F2-03C7997577F3}" type="datetimeFigureOut">
              <a:rPr lang="en-GB" smtClean="0"/>
              <a:t>09/12/2023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1590031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B06F013-52CD-40EC-97F2-03C7997577F3}" type="datetimeFigureOut">
              <a:rPr lang="en-GB" smtClean="0"/>
              <a:t>09/12/2023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1478785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B06F013-52CD-40EC-97F2-03C7997577F3}" type="datetimeFigureOut">
              <a:rPr lang="en-GB" smtClean="0"/>
              <a:t>09/12/2023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3723106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B06F013-52CD-40EC-97F2-03C7997577F3}" type="datetimeFigureOut">
              <a:rPr lang="en-GB" smtClean="0"/>
              <a:t>09/12/2023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1653880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8B06F013-52CD-40EC-97F2-03C7997577F3}" type="datetimeFigureOut">
              <a:rPr lang="en-GB" smtClean="0"/>
              <a:t>09/12/2023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34774985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8B06F013-52CD-40EC-97F2-03C7997577F3}" type="datetimeFigureOut">
              <a:rPr lang="en-GB" smtClean="0"/>
              <a:t>09/12/2023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1764419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B06F013-52CD-40EC-97F2-03C7997577F3}" type="datetimeFigureOut">
              <a:rPr lang="en-GB" smtClean="0"/>
              <a:t>09/12/2023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5254092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06F013-52CD-40EC-97F2-03C7997577F3}" type="datetimeFigureOut">
              <a:rPr lang="en-GB" smtClean="0"/>
              <a:t>09/12/2023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935860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06F013-52CD-40EC-97F2-03C7997577F3}" type="datetimeFigureOut">
              <a:rPr lang="en-GB" smtClean="0"/>
              <a:t>09/12/2023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29236131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06F013-52CD-40EC-97F2-03C7997577F3}" type="datetimeFigureOut">
              <a:rPr lang="en-GB" smtClean="0"/>
              <a:t>09/12/2023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4290371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06F013-52CD-40EC-97F2-03C7997577F3}" type="datetimeFigureOut">
              <a:rPr lang="en-GB" smtClean="0"/>
              <a:t>09/12/2023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F1F852-797F-484A-B1A8-98410FCE6D25}" type="slidenum">
              <a:rPr lang="en-GB" smtClean="0"/>
              <a:t>‹#›</a:t>
            </a:fld>
            <a:endParaRPr lang="en-GB"/>
          </a:p>
        </p:txBody>
      </p:sp>
    </p:spTree>
    <p:extLst>
      <p:ext uri="{BB962C8B-B14F-4D97-AF65-F5344CB8AC3E}">
        <p14:creationId xmlns:p14="http://schemas.microsoft.com/office/powerpoint/2010/main" val="18182400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TextBox 4"/>
          <p:cNvSpPr txBox="1"/>
          <p:nvPr/>
        </p:nvSpPr>
        <p:spPr>
          <a:xfrm>
            <a:off x="1892104" y="1095494"/>
            <a:ext cx="8407791" cy="1015663"/>
          </a:xfrm>
          <a:prstGeom prst="rect">
            <a:avLst/>
          </a:prstGeom>
          <a:noFill/>
        </p:spPr>
        <p:txBody>
          <a:bodyPr wrap="square" rtlCol="0">
            <a:spAutoFit/>
          </a:bodyPr>
          <a:lstStyle/>
          <a:p>
            <a:r>
              <a:rPr lang="en-IN" sz="6000" dirty="0" smtClean="0">
                <a:latin typeface="Cambria" panose="02040503050406030204" pitchFamily="18" charset="0"/>
              </a:rPr>
              <a:t>ENGINEERING SCIENCES</a:t>
            </a:r>
          </a:p>
        </p:txBody>
      </p:sp>
      <p:sp>
        <p:nvSpPr>
          <p:cNvPr id="6" name="TextBox 5"/>
          <p:cNvSpPr txBox="1"/>
          <p:nvPr/>
        </p:nvSpPr>
        <p:spPr>
          <a:xfrm>
            <a:off x="4815840" y="2111157"/>
            <a:ext cx="2560320" cy="646331"/>
          </a:xfrm>
          <a:prstGeom prst="rect">
            <a:avLst/>
          </a:prstGeom>
          <a:noFill/>
        </p:spPr>
        <p:txBody>
          <a:bodyPr wrap="square" rtlCol="0">
            <a:spAutoFit/>
          </a:bodyPr>
          <a:lstStyle/>
          <a:p>
            <a:r>
              <a:rPr lang="en-IN" sz="3600" dirty="0" smtClean="0">
                <a:latin typeface="Cambria" panose="02040503050406030204" pitchFamily="18" charset="0"/>
              </a:rPr>
              <a:t>(BME 2105)</a:t>
            </a:r>
            <a:endParaRPr lang="en-GB" sz="3600" dirty="0">
              <a:latin typeface="Cambria" panose="02040503050406030204" pitchFamily="18" charset="0"/>
            </a:endParaRPr>
          </a:p>
        </p:txBody>
      </p:sp>
      <p:sp>
        <p:nvSpPr>
          <p:cNvPr id="7" name="TextBox 6"/>
          <p:cNvSpPr txBox="1"/>
          <p:nvPr/>
        </p:nvSpPr>
        <p:spPr>
          <a:xfrm>
            <a:off x="4297678" y="2757488"/>
            <a:ext cx="3596641" cy="523220"/>
          </a:xfrm>
          <a:prstGeom prst="rect">
            <a:avLst/>
          </a:prstGeom>
          <a:noFill/>
        </p:spPr>
        <p:txBody>
          <a:bodyPr wrap="square" rtlCol="0">
            <a:spAutoFit/>
          </a:bodyPr>
          <a:lstStyle/>
          <a:p>
            <a:r>
              <a:rPr lang="en-IN" sz="2800" dirty="0" smtClean="0"/>
              <a:t>LECTURE </a:t>
            </a:r>
            <a:r>
              <a:rPr lang="en-IN" sz="2800" dirty="0" smtClean="0"/>
              <a:t>14 </a:t>
            </a:r>
            <a:r>
              <a:rPr lang="en-IN" sz="2800" dirty="0" smtClean="0"/>
              <a:t>MODULE </a:t>
            </a:r>
            <a:r>
              <a:rPr lang="en-IN" sz="2800" dirty="0"/>
              <a:t>2</a:t>
            </a:r>
            <a:endParaRPr lang="en-GB" sz="2800" dirty="0"/>
          </a:p>
        </p:txBody>
      </p:sp>
      <p:sp>
        <p:nvSpPr>
          <p:cNvPr id="8" name="TextBox 7"/>
          <p:cNvSpPr txBox="1"/>
          <p:nvPr/>
        </p:nvSpPr>
        <p:spPr>
          <a:xfrm>
            <a:off x="9304606" y="4723792"/>
            <a:ext cx="2726788" cy="1477328"/>
          </a:xfrm>
          <a:prstGeom prst="rect">
            <a:avLst/>
          </a:prstGeom>
          <a:noFill/>
        </p:spPr>
        <p:txBody>
          <a:bodyPr wrap="square" rtlCol="0">
            <a:spAutoFit/>
          </a:bodyPr>
          <a:lstStyle/>
          <a:p>
            <a:pPr>
              <a:lnSpc>
                <a:spcPct val="150000"/>
              </a:lnSpc>
            </a:pPr>
            <a:r>
              <a:rPr lang="en-IN" sz="2000" dirty="0" smtClean="0">
                <a:latin typeface="Times New Roman" panose="02020603050405020304" pitchFamily="18" charset="0"/>
                <a:cs typeface="Times New Roman" panose="02020603050405020304" pitchFamily="18" charset="0"/>
              </a:rPr>
              <a:t>Dinesh Kumar</a:t>
            </a:r>
          </a:p>
          <a:p>
            <a:pPr>
              <a:lnSpc>
                <a:spcPct val="150000"/>
              </a:lnSpc>
            </a:pPr>
            <a:r>
              <a:rPr lang="en-IN" sz="2000" dirty="0" smtClean="0">
                <a:latin typeface="Times New Roman" panose="02020603050405020304" pitchFamily="18" charset="0"/>
                <a:cs typeface="Times New Roman" panose="02020603050405020304" pitchFamily="18" charset="0"/>
              </a:rPr>
              <a:t>Assistant Professor</a:t>
            </a:r>
          </a:p>
          <a:p>
            <a:pPr>
              <a:lnSpc>
                <a:spcPct val="150000"/>
              </a:lnSpc>
            </a:pPr>
            <a:r>
              <a:rPr lang="en-IN" sz="2000" dirty="0" smtClean="0">
                <a:latin typeface="Times New Roman" panose="02020603050405020304" pitchFamily="18" charset="0"/>
                <a:cs typeface="Times New Roman" panose="02020603050405020304" pitchFamily="18" charset="0"/>
              </a:rPr>
              <a:t>School of Engineering</a:t>
            </a:r>
          </a:p>
        </p:txBody>
      </p:sp>
    </p:spTree>
    <p:extLst>
      <p:ext uri="{BB962C8B-B14F-4D97-AF65-F5344CB8AC3E}">
        <p14:creationId xmlns:p14="http://schemas.microsoft.com/office/powerpoint/2010/main" val="23227817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340462" y="571473"/>
            <a:ext cx="6447663" cy="4524315"/>
          </a:xfrm>
          <a:prstGeom prst="rect">
            <a:avLst/>
          </a:prstGeom>
        </p:spPr>
        <p:txBody>
          <a:bodyPr wrap="none">
            <a:spAutoFit/>
          </a:bodyPr>
          <a:lstStyle/>
          <a:p>
            <a:pPr marL="457200" indent="-457200">
              <a:lnSpc>
                <a:spcPct val="200000"/>
              </a:lnSpc>
              <a:buFont typeface="+mj-lt"/>
              <a:buAutoNum type="arabicPeriod"/>
            </a:pPr>
            <a:r>
              <a:rPr lang="en-GB" sz="2400" b="1" dirty="0" smtClean="0"/>
              <a:t>LCO</a:t>
            </a:r>
            <a:r>
              <a:rPr lang="en-GB" sz="2400" b="1" dirty="0"/>
              <a:t>: </a:t>
            </a:r>
            <a:r>
              <a:rPr lang="en-GB" sz="2400" b="1" dirty="0">
                <a:solidFill>
                  <a:srgbClr val="FF0000"/>
                </a:solidFill>
              </a:rPr>
              <a:t>Lithium-cobalt </a:t>
            </a:r>
            <a:r>
              <a:rPr lang="en-GB" sz="2400" b="1" dirty="0" smtClean="0">
                <a:solidFill>
                  <a:srgbClr val="FF0000"/>
                </a:solidFill>
              </a:rPr>
              <a:t>oxide</a:t>
            </a:r>
          </a:p>
          <a:p>
            <a:pPr marL="457200" indent="-457200">
              <a:lnSpc>
                <a:spcPct val="200000"/>
              </a:lnSpc>
              <a:buFont typeface="+mj-lt"/>
              <a:buAutoNum type="arabicPeriod"/>
            </a:pPr>
            <a:r>
              <a:rPr lang="en-GB" sz="2400" b="1" dirty="0"/>
              <a:t>LMO: </a:t>
            </a:r>
            <a:r>
              <a:rPr lang="en-GB" sz="2400" b="1" dirty="0">
                <a:solidFill>
                  <a:srgbClr val="FF0000"/>
                </a:solidFill>
              </a:rPr>
              <a:t>Lithium </a:t>
            </a:r>
            <a:r>
              <a:rPr lang="en-GB" sz="2400" b="1" dirty="0" smtClean="0">
                <a:solidFill>
                  <a:srgbClr val="FF0000"/>
                </a:solidFill>
              </a:rPr>
              <a:t>Manganese Oxide</a:t>
            </a:r>
          </a:p>
          <a:p>
            <a:pPr marL="457200" indent="-457200">
              <a:lnSpc>
                <a:spcPct val="200000"/>
              </a:lnSpc>
              <a:buFont typeface="+mj-lt"/>
              <a:buAutoNum type="arabicPeriod"/>
            </a:pPr>
            <a:r>
              <a:rPr lang="en-GB" sz="2400" b="1" dirty="0"/>
              <a:t>NCA: </a:t>
            </a:r>
            <a:r>
              <a:rPr lang="en-GB" sz="2400" b="1" dirty="0">
                <a:solidFill>
                  <a:srgbClr val="FF0000"/>
                </a:solidFill>
              </a:rPr>
              <a:t>Nickel Cobalt Aluminum Oxide </a:t>
            </a:r>
            <a:r>
              <a:rPr lang="en-GB" sz="2400" b="1" dirty="0" smtClean="0">
                <a:solidFill>
                  <a:srgbClr val="FF0000"/>
                </a:solidFill>
              </a:rPr>
              <a:t>batteries</a:t>
            </a:r>
          </a:p>
          <a:p>
            <a:pPr marL="457200" indent="-457200">
              <a:lnSpc>
                <a:spcPct val="200000"/>
              </a:lnSpc>
              <a:buFont typeface="+mj-lt"/>
              <a:buAutoNum type="arabicPeriod"/>
            </a:pPr>
            <a:r>
              <a:rPr lang="en-GB" sz="2400" b="1" dirty="0" smtClean="0"/>
              <a:t>NMC:</a:t>
            </a:r>
            <a:r>
              <a:rPr lang="en-GB" sz="2400" b="1" dirty="0"/>
              <a:t> </a:t>
            </a:r>
            <a:r>
              <a:rPr lang="en-GB" sz="2400" b="1" dirty="0">
                <a:solidFill>
                  <a:srgbClr val="FF0000"/>
                </a:solidFill>
              </a:rPr>
              <a:t>Nickel Manganese Cobalt</a:t>
            </a:r>
            <a:endParaRPr lang="en-GB" sz="2400" b="1" dirty="0" smtClean="0">
              <a:solidFill>
                <a:srgbClr val="FF0000"/>
              </a:solidFill>
            </a:endParaRPr>
          </a:p>
          <a:p>
            <a:pPr marL="457200" indent="-457200">
              <a:lnSpc>
                <a:spcPct val="200000"/>
              </a:lnSpc>
              <a:buFont typeface="+mj-lt"/>
              <a:buAutoNum type="arabicPeriod"/>
            </a:pPr>
            <a:r>
              <a:rPr lang="en-GB" sz="2400" b="1" dirty="0" smtClean="0"/>
              <a:t>LFP:</a:t>
            </a:r>
            <a:r>
              <a:rPr lang="en-GB" sz="2400" b="1" dirty="0">
                <a:solidFill>
                  <a:srgbClr val="FF0000"/>
                </a:solidFill>
              </a:rPr>
              <a:t> </a:t>
            </a:r>
            <a:r>
              <a:rPr lang="en-GB" sz="2400" b="1" dirty="0" smtClean="0">
                <a:solidFill>
                  <a:srgbClr val="FF0000"/>
                </a:solidFill>
              </a:rPr>
              <a:t>Lithium </a:t>
            </a:r>
            <a:r>
              <a:rPr lang="en-GB" sz="2400" b="1" dirty="0">
                <a:solidFill>
                  <a:srgbClr val="FF0000"/>
                </a:solidFill>
              </a:rPr>
              <a:t>iron phosphate </a:t>
            </a:r>
            <a:r>
              <a:rPr lang="en-GB" sz="2400" b="1" dirty="0" smtClean="0">
                <a:solidFill>
                  <a:srgbClr val="FF0000"/>
                </a:solidFill>
              </a:rPr>
              <a:t>battery</a:t>
            </a:r>
          </a:p>
          <a:p>
            <a:pPr marL="457200" indent="-457200">
              <a:lnSpc>
                <a:spcPct val="200000"/>
              </a:lnSpc>
              <a:buFont typeface="+mj-lt"/>
              <a:buAutoNum type="arabicPeriod"/>
            </a:pPr>
            <a:r>
              <a:rPr lang="en-GB" sz="2400" b="1" dirty="0" smtClean="0"/>
              <a:t>LTO: </a:t>
            </a:r>
            <a:r>
              <a:rPr lang="en-GB" sz="2400" b="1" dirty="0" smtClean="0">
                <a:solidFill>
                  <a:srgbClr val="FF0000"/>
                </a:solidFill>
              </a:rPr>
              <a:t>Lithium-titanium-oxide</a:t>
            </a:r>
            <a:endParaRPr lang="en-GB" sz="2400" b="1" dirty="0">
              <a:solidFill>
                <a:srgbClr val="FF0000"/>
              </a:solidFill>
            </a:endParaRPr>
          </a:p>
        </p:txBody>
      </p:sp>
    </p:spTree>
    <p:extLst>
      <p:ext uri="{BB962C8B-B14F-4D97-AF65-F5344CB8AC3E}">
        <p14:creationId xmlns:p14="http://schemas.microsoft.com/office/powerpoint/2010/main" val="35030768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150056" y="432000"/>
            <a:ext cx="11905956" cy="5509200"/>
          </a:xfrm>
          <a:prstGeom prst="rect">
            <a:avLst/>
          </a:prstGeom>
        </p:spPr>
        <p:txBody>
          <a:bodyPr wrap="square">
            <a:spAutoFit/>
          </a:bodyPr>
          <a:lstStyle/>
          <a:p>
            <a:pPr algn="just">
              <a:lnSpc>
                <a:spcPct val="200000"/>
              </a:lnSpc>
            </a:pPr>
            <a:r>
              <a:rPr lang="en-GB" sz="2400" b="1" dirty="0" smtClean="0"/>
              <a:t>APPLICATIONS:</a:t>
            </a:r>
          </a:p>
          <a:p>
            <a:pPr marL="457200" indent="-457200" algn="just">
              <a:lnSpc>
                <a:spcPct val="200000"/>
              </a:lnSpc>
              <a:buFont typeface="+mj-lt"/>
              <a:buAutoNum type="arabicPeriod"/>
            </a:pPr>
            <a:r>
              <a:rPr lang="en-GB" sz="2200" b="1" dirty="0" smtClean="0"/>
              <a:t>Portable </a:t>
            </a:r>
            <a:r>
              <a:rPr lang="en-GB" sz="2200" b="1" dirty="0"/>
              <a:t>Electronics:</a:t>
            </a:r>
            <a:r>
              <a:rPr lang="en-GB" sz="2200" dirty="0"/>
              <a:t> Powering smartphones, laptops, tablets, and wearable devices due to their high energy density and lightweight nature.</a:t>
            </a:r>
          </a:p>
          <a:p>
            <a:pPr marL="457200" indent="-457200" algn="just">
              <a:lnSpc>
                <a:spcPct val="200000"/>
              </a:lnSpc>
              <a:buFont typeface="+mj-lt"/>
              <a:buAutoNum type="arabicPeriod"/>
            </a:pPr>
            <a:r>
              <a:rPr lang="en-GB" sz="2200" b="1" dirty="0"/>
              <a:t>Electric Vehicles (EVs):</a:t>
            </a:r>
            <a:r>
              <a:rPr lang="en-GB" sz="2200" dirty="0"/>
              <a:t> Providing energy storage for electric cars and hybrid vehicles due to their high power-to-weight ratio and rechargeability.</a:t>
            </a:r>
          </a:p>
          <a:p>
            <a:pPr marL="457200" indent="-457200" algn="just">
              <a:lnSpc>
                <a:spcPct val="200000"/>
              </a:lnSpc>
              <a:buFont typeface="+mj-lt"/>
              <a:buAutoNum type="arabicPeriod"/>
            </a:pPr>
            <a:r>
              <a:rPr lang="en-GB" sz="2200" b="1" dirty="0"/>
              <a:t>Renewable Energy Storage:</a:t>
            </a:r>
            <a:r>
              <a:rPr lang="en-GB" sz="2200" dirty="0"/>
              <a:t> Storing energy from solar panels and wind turbines for later use in homes or grid-scale applications.</a:t>
            </a:r>
          </a:p>
          <a:p>
            <a:pPr marL="457200" indent="-457200" algn="just">
              <a:lnSpc>
                <a:spcPct val="200000"/>
              </a:lnSpc>
              <a:buFont typeface="+mj-lt"/>
              <a:buAutoNum type="arabicPeriod"/>
            </a:pPr>
            <a:r>
              <a:rPr lang="en-GB" sz="2200" b="1" dirty="0"/>
              <a:t>Medical Devices:</a:t>
            </a:r>
            <a:r>
              <a:rPr lang="en-GB" sz="2200" dirty="0"/>
              <a:t> Powering various medical equipment due to their reliability and energy efficiency.</a:t>
            </a:r>
            <a:endParaRPr lang="en-GB" sz="2200" b="0" i="0" dirty="0">
              <a:effectLst/>
            </a:endParaRPr>
          </a:p>
        </p:txBody>
      </p:sp>
    </p:spTree>
    <p:extLst>
      <p:ext uri="{BB962C8B-B14F-4D97-AF65-F5344CB8AC3E}">
        <p14:creationId xmlns:p14="http://schemas.microsoft.com/office/powerpoint/2010/main" val="29357347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318868" y="432000"/>
            <a:ext cx="11666806" cy="5724644"/>
          </a:xfrm>
          <a:prstGeom prst="rect">
            <a:avLst/>
          </a:prstGeom>
        </p:spPr>
        <p:txBody>
          <a:bodyPr wrap="square">
            <a:spAutoFit/>
          </a:bodyPr>
          <a:lstStyle/>
          <a:p>
            <a:pPr algn="just">
              <a:lnSpc>
                <a:spcPct val="150000"/>
              </a:lnSpc>
            </a:pPr>
            <a:r>
              <a:rPr lang="en-GB" sz="2400" b="1" dirty="0" smtClean="0"/>
              <a:t>ADVANTAGES:</a:t>
            </a:r>
          </a:p>
          <a:p>
            <a:pPr marL="457200" indent="-457200" algn="just">
              <a:lnSpc>
                <a:spcPct val="150000"/>
              </a:lnSpc>
              <a:buFont typeface="+mj-lt"/>
              <a:buAutoNum type="arabicPeriod"/>
            </a:pPr>
            <a:r>
              <a:rPr lang="en-GB" sz="2200" b="1" dirty="0" smtClean="0"/>
              <a:t>High </a:t>
            </a:r>
            <a:r>
              <a:rPr lang="en-GB" sz="2200" b="1" dirty="0"/>
              <a:t>Energy Density:</a:t>
            </a:r>
            <a:r>
              <a:rPr lang="en-GB" sz="2200" dirty="0"/>
              <a:t> Offers a high energy-to-weight ratio, providing more energy storage capacity for their size.</a:t>
            </a:r>
          </a:p>
          <a:p>
            <a:pPr marL="457200" indent="-457200" algn="just">
              <a:lnSpc>
                <a:spcPct val="200000"/>
              </a:lnSpc>
              <a:buFont typeface="+mj-lt"/>
              <a:buAutoNum type="arabicPeriod"/>
            </a:pPr>
            <a:r>
              <a:rPr lang="en-GB" sz="2200" b="1" dirty="0"/>
              <a:t>Low Self-Discharge:</a:t>
            </a:r>
            <a:r>
              <a:rPr lang="en-GB" sz="2200" dirty="0"/>
              <a:t> Holds charge for longer periods when not in use compared to other rechargeable batteries.</a:t>
            </a:r>
          </a:p>
          <a:p>
            <a:pPr marL="457200" indent="-457200" algn="just">
              <a:lnSpc>
                <a:spcPct val="200000"/>
              </a:lnSpc>
              <a:buFont typeface="+mj-lt"/>
              <a:buAutoNum type="arabicPeriod"/>
            </a:pPr>
            <a:r>
              <a:rPr lang="en-GB" sz="2200" b="1" dirty="0"/>
              <a:t>Fast Charging:</a:t>
            </a:r>
            <a:r>
              <a:rPr lang="en-GB" sz="2200" dirty="0"/>
              <a:t> Capable of rapid charging, allowing quick recharges compared to some other battery types.</a:t>
            </a:r>
          </a:p>
          <a:p>
            <a:pPr marL="457200" indent="-457200" algn="just">
              <a:lnSpc>
                <a:spcPct val="200000"/>
              </a:lnSpc>
              <a:buFont typeface="+mj-lt"/>
              <a:buAutoNum type="arabicPeriod"/>
            </a:pPr>
            <a:r>
              <a:rPr lang="en-GB" sz="2200" b="1" dirty="0"/>
              <a:t>Longer Lifespan:</a:t>
            </a:r>
            <a:r>
              <a:rPr lang="en-GB" sz="2200" dirty="0"/>
              <a:t> Lithium-ion batteries can typically endure hundreds to thousands of charge-discharge cycles, depending on the specific chemistry.</a:t>
            </a:r>
            <a:endParaRPr lang="en-GB" sz="2200" b="0" i="0" dirty="0">
              <a:effectLst/>
            </a:endParaRPr>
          </a:p>
        </p:txBody>
      </p:sp>
    </p:spTree>
    <p:extLst>
      <p:ext uri="{BB962C8B-B14F-4D97-AF65-F5344CB8AC3E}">
        <p14:creationId xmlns:p14="http://schemas.microsoft.com/office/powerpoint/2010/main" val="34749295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TextBox 4"/>
          <p:cNvSpPr txBox="1"/>
          <p:nvPr/>
        </p:nvSpPr>
        <p:spPr>
          <a:xfrm>
            <a:off x="98474" y="562707"/>
            <a:ext cx="4895557" cy="461665"/>
          </a:xfrm>
          <a:prstGeom prst="rect">
            <a:avLst/>
          </a:prstGeom>
          <a:noFill/>
        </p:spPr>
        <p:txBody>
          <a:bodyPr wrap="square" rtlCol="0">
            <a:spAutoFit/>
          </a:bodyPr>
          <a:lstStyle/>
          <a:p>
            <a:r>
              <a:rPr lang="en-IN" sz="2400" b="1" dirty="0" smtClean="0"/>
              <a:t>WORKING OF LITHIUM ION BATTERY</a:t>
            </a:r>
            <a:endParaRPr lang="en-GB" sz="2400" b="1" dirty="0"/>
          </a:p>
        </p:txBody>
      </p:sp>
      <p:sp>
        <p:nvSpPr>
          <p:cNvPr id="8" name="Rectangle 7"/>
          <p:cNvSpPr/>
          <p:nvPr/>
        </p:nvSpPr>
        <p:spPr>
          <a:xfrm>
            <a:off x="98474" y="1316272"/>
            <a:ext cx="5627077" cy="3647152"/>
          </a:xfrm>
          <a:prstGeom prst="rect">
            <a:avLst/>
          </a:prstGeom>
        </p:spPr>
        <p:txBody>
          <a:bodyPr wrap="square">
            <a:spAutoFit/>
          </a:bodyPr>
          <a:lstStyle/>
          <a:p>
            <a:pPr algn="just">
              <a:lnSpc>
                <a:spcPct val="150000"/>
              </a:lnSpc>
            </a:pPr>
            <a:r>
              <a:rPr lang="en-GB" sz="2200" dirty="0"/>
              <a:t>A lithium-ion battery is a rechargeable energy storage device utilizing lithium ions moving between electrodes—an anode (negative) and a cathode (positive)—through an electrolyte to generate electrical energy for various applications, known for their high energy density and rechargeability.</a:t>
            </a:r>
          </a:p>
        </p:txBody>
      </p:sp>
      <p:pic>
        <p:nvPicPr>
          <p:cNvPr id="1026" name="Picture 2" descr="What is lithium ion battery how do lithium ion batteries wor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65441" y="1024372"/>
            <a:ext cx="5817424" cy="43630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677394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164122" y="512308"/>
            <a:ext cx="11793415" cy="4656531"/>
          </a:xfrm>
          <a:prstGeom prst="rect">
            <a:avLst/>
          </a:prstGeom>
        </p:spPr>
        <p:txBody>
          <a:bodyPr wrap="square">
            <a:spAutoFit/>
          </a:bodyPr>
          <a:lstStyle/>
          <a:p>
            <a:pPr algn="just">
              <a:lnSpc>
                <a:spcPct val="150000"/>
              </a:lnSpc>
            </a:pPr>
            <a:r>
              <a:rPr lang="en-GB" sz="2400" b="1" dirty="0" smtClean="0"/>
              <a:t>CONSTRUCTION OF A LITHIUM-ION BATTERY:</a:t>
            </a:r>
            <a:endParaRPr lang="en-GB" sz="2400" b="1" dirty="0"/>
          </a:p>
          <a:p>
            <a:pPr marL="457200" indent="-457200" algn="just">
              <a:lnSpc>
                <a:spcPct val="150000"/>
              </a:lnSpc>
              <a:buFont typeface="+mj-lt"/>
              <a:buAutoNum type="arabicPeriod"/>
            </a:pPr>
            <a:r>
              <a:rPr lang="en-GB" sz="2200" b="1" dirty="0"/>
              <a:t>Anode (Negative Electrode):</a:t>
            </a:r>
            <a:r>
              <a:rPr lang="en-GB" sz="2200" dirty="0"/>
              <a:t> Usually made of graphite, the anode stores lithium ions during the charging process. When the battery discharges, lithium ions move from the anode to the cathode.</a:t>
            </a:r>
          </a:p>
          <a:p>
            <a:pPr marL="457200" indent="-457200" algn="just">
              <a:lnSpc>
                <a:spcPct val="150000"/>
              </a:lnSpc>
              <a:buFont typeface="+mj-lt"/>
              <a:buAutoNum type="arabicPeriod"/>
            </a:pPr>
            <a:r>
              <a:rPr lang="en-GB" sz="2200" b="1" dirty="0"/>
              <a:t>Cathode (Positive Electrode):</a:t>
            </a:r>
            <a:r>
              <a:rPr lang="en-GB" sz="2200" dirty="0"/>
              <a:t> The cathode, typically made of a lithium metal oxide, such as lithium cobalt oxide (LiCoO2), lithium iron phosphate (LiFePO4), or lithium manganese oxide (LiMn2O4), receives and stores lithium ions during discharge. The specific chemistry of the cathode affects the battery's performance characteristics.</a:t>
            </a:r>
          </a:p>
          <a:p>
            <a:pPr marL="457200" indent="-457200" algn="just">
              <a:lnSpc>
                <a:spcPct val="150000"/>
              </a:lnSpc>
              <a:buFont typeface="+mj-lt"/>
              <a:buAutoNum type="arabicPeriod"/>
            </a:pPr>
            <a:r>
              <a:rPr lang="en-GB" sz="2200" b="1" dirty="0"/>
              <a:t>Separator:</a:t>
            </a:r>
            <a:r>
              <a:rPr lang="en-GB" sz="2200" dirty="0"/>
              <a:t> A permeable membrane separates the anode and cathode to prevent short circuits while allowing the flow of lithium ions between the electrodes</a:t>
            </a:r>
            <a:r>
              <a:rPr lang="en-GB" sz="2200" dirty="0" smtClean="0"/>
              <a:t>.</a:t>
            </a:r>
            <a:endParaRPr lang="en-GB" sz="2200" dirty="0"/>
          </a:p>
        </p:txBody>
      </p:sp>
    </p:spTree>
    <p:extLst>
      <p:ext uri="{BB962C8B-B14F-4D97-AF65-F5344CB8AC3E}">
        <p14:creationId xmlns:p14="http://schemas.microsoft.com/office/powerpoint/2010/main" val="2003817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220394" y="588893"/>
            <a:ext cx="11680874" cy="2123658"/>
          </a:xfrm>
          <a:prstGeom prst="rect">
            <a:avLst/>
          </a:prstGeom>
        </p:spPr>
        <p:txBody>
          <a:bodyPr wrap="square">
            <a:spAutoFit/>
          </a:bodyPr>
          <a:lstStyle/>
          <a:p>
            <a:pPr algn="just">
              <a:lnSpc>
                <a:spcPct val="150000"/>
              </a:lnSpc>
            </a:pPr>
            <a:r>
              <a:rPr lang="en-GB" sz="2200" b="1" dirty="0" smtClean="0"/>
              <a:t>5. Electrolyte</a:t>
            </a:r>
            <a:r>
              <a:rPr lang="en-GB" sz="2200" b="1" dirty="0"/>
              <a:t>:</a:t>
            </a:r>
            <a:r>
              <a:rPr lang="en-GB" sz="2200" dirty="0"/>
              <a:t> A lithium salt dissolved in an organic solvent forms the electrolyte. It enables the movement of lithium ions between the electrodes during charging and discharging.</a:t>
            </a:r>
          </a:p>
          <a:p>
            <a:pPr algn="just">
              <a:lnSpc>
                <a:spcPct val="150000"/>
              </a:lnSpc>
            </a:pPr>
            <a:r>
              <a:rPr lang="en-GB" sz="2200" b="1" dirty="0" smtClean="0"/>
              <a:t>6. Current </a:t>
            </a:r>
            <a:r>
              <a:rPr lang="en-GB" sz="2200" b="1" dirty="0"/>
              <a:t>Collectors:</a:t>
            </a:r>
            <a:r>
              <a:rPr lang="en-GB" sz="2200" dirty="0"/>
              <a:t> Thin foils made of aluminum and copper act as current collectors for the anode and cathode, respectively, facilitating the flow of electrical current.</a:t>
            </a:r>
            <a:endParaRPr lang="en-GB" sz="2200" dirty="0"/>
          </a:p>
        </p:txBody>
      </p:sp>
    </p:spTree>
    <p:extLst>
      <p:ext uri="{BB962C8B-B14F-4D97-AF65-F5344CB8AC3E}">
        <p14:creationId xmlns:p14="http://schemas.microsoft.com/office/powerpoint/2010/main" val="38759520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262597" y="432000"/>
            <a:ext cx="11751212" cy="5509200"/>
          </a:xfrm>
          <a:prstGeom prst="rect">
            <a:avLst/>
          </a:prstGeom>
        </p:spPr>
        <p:txBody>
          <a:bodyPr wrap="square">
            <a:spAutoFit/>
          </a:bodyPr>
          <a:lstStyle/>
          <a:p>
            <a:pPr algn="just">
              <a:lnSpc>
                <a:spcPct val="200000"/>
              </a:lnSpc>
            </a:pPr>
            <a:r>
              <a:rPr lang="en-GB" sz="2400" b="1" dirty="0" smtClean="0"/>
              <a:t>WORKING OF A LITHIUM-ION BATTERY:</a:t>
            </a:r>
          </a:p>
          <a:p>
            <a:pPr algn="just">
              <a:lnSpc>
                <a:spcPct val="200000"/>
              </a:lnSpc>
            </a:pPr>
            <a:r>
              <a:rPr lang="en-GB" sz="2400" b="1" dirty="0" smtClean="0">
                <a:solidFill>
                  <a:srgbClr val="FF0000"/>
                </a:solidFill>
              </a:rPr>
              <a:t>CHARGING:</a:t>
            </a:r>
            <a:endParaRPr lang="en-GB" sz="2400" dirty="0" smtClean="0">
              <a:solidFill>
                <a:srgbClr val="FF0000"/>
              </a:solidFill>
            </a:endParaRPr>
          </a:p>
          <a:p>
            <a:pPr marL="914400" lvl="1" indent="-457200" algn="just">
              <a:lnSpc>
                <a:spcPct val="200000"/>
              </a:lnSpc>
              <a:buFont typeface="+mj-lt"/>
              <a:buAutoNum type="arabicPeriod"/>
            </a:pPr>
            <a:r>
              <a:rPr lang="en-GB" sz="2200" dirty="0" smtClean="0"/>
              <a:t>When </a:t>
            </a:r>
            <a:r>
              <a:rPr lang="en-GB" sz="2200" dirty="0"/>
              <a:t>charging, a voltage is applied to the battery, causing lithium ions to move from the positive cathode through the electrolyte to the negative anode.</a:t>
            </a:r>
          </a:p>
          <a:p>
            <a:pPr marL="914400" lvl="1" indent="-457200" algn="just">
              <a:lnSpc>
                <a:spcPct val="200000"/>
              </a:lnSpc>
              <a:buFont typeface="+mj-lt"/>
              <a:buAutoNum type="arabicPeriod"/>
            </a:pPr>
            <a:r>
              <a:rPr lang="en-GB" sz="2200" dirty="0"/>
              <a:t>At the cathode, lithium ions are extracted from the metal oxide, and the oxide structure accepts these ions.</a:t>
            </a:r>
          </a:p>
          <a:p>
            <a:pPr marL="914400" lvl="1" indent="-457200" algn="just">
              <a:lnSpc>
                <a:spcPct val="200000"/>
              </a:lnSpc>
              <a:buFont typeface="+mj-lt"/>
              <a:buAutoNum type="arabicPeriod"/>
            </a:pPr>
            <a:r>
              <a:rPr lang="en-GB" sz="2200" dirty="0"/>
              <a:t>Simultaneously at the anode, lithium ions intercalate (or embed) themselves into the graphite structure.</a:t>
            </a:r>
            <a:endParaRPr lang="en-GB" sz="2200" b="0" i="0" dirty="0">
              <a:effectLst/>
            </a:endParaRPr>
          </a:p>
        </p:txBody>
      </p:sp>
    </p:spTree>
    <p:extLst>
      <p:ext uri="{BB962C8B-B14F-4D97-AF65-F5344CB8AC3E}">
        <p14:creationId xmlns:p14="http://schemas.microsoft.com/office/powerpoint/2010/main" val="41117025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361071" y="685218"/>
            <a:ext cx="11469858" cy="4893647"/>
          </a:xfrm>
          <a:prstGeom prst="rect">
            <a:avLst/>
          </a:prstGeom>
        </p:spPr>
        <p:txBody>
          <a:bodyPr wrap="square">
            <a:spAutoFit/>
          </a:bodyPr>
          <a:lstStyle/>
          <a:p>
            <a:pPr algn="just">
              <a:lnSpc>
                <a:spcPct val="200000"/>
              </a:lnSpc>
            </a:pPr>
            <a:r>
              <a:rPr lang="en-GB" sz="2400" b="1" dirty="0" smtClean="0">
                <a:solidFill>
                  <a:srgbClr val="FF0000"/>
                </a:solidFill>
              </a:rPr>
              <a:t>DISCHARGING:</a:t>
            </a:r>
            <a:endParaRPr lang="en-GB" sz="2400" dirty="0" smtClean="0">
              <a:solidFill>
                <a:srgbClr val="FF0000"/>
              </a:solidFill>
            </a:endParaRPr>
          </a:p>
          <a:p>
            <a:pPr marL="457200" indent="-457200" algn="just">
              <a:lnSpc>
                <a:spcPct val="200000"/>
              </a:lnSpc>
              <a:buFont typeface="+mj-lt"/>
              <a:buAutoNum type="arabicPeriod"/>
            </a:pPr>
            <a:r>
              <a:rPr lang="en-GB" sz="2200" dirty="0" smtClean="0"/>
              <a:t>During </a:t>
            </a:r>
            <a:r>
              <a:rPr lang="en-GB" sz="2200" dirty="0"/>
              <a:t>discharging (when the battery powers a device), the process reverses. Lithium ions move from the anode through the electrolyte to the cathode.</a:t>
            </a:r>
          </a:p>
          <a:p>
            <a:pPr marL="457200" indent="-457200" algn="just">
              <a:lnSpc>
                <a:spcPct val="200000"/>
              </a:lnSpc>
              <a:buFont typeface="+mj-lt"/>
              <a:buAutoNum type="arabicPeriod"/>
            </a:pPr>
            <a:r>
              <a:rPr lang="en-GB" sz="2200" dirty="0"/>
              <a:t>The lithium ions are released from the anode and travel back through the electrolyte to the cathode, providing electrical current to the external circuit.</a:t>
            </a:r>
          </a:p>
          <a:p>
            <a:pPr marL="457200" indent="-457200" algn="just">
              <a:lnSpc>
                <a:spcPct val="200000"/>
              </a:lnSpc>
              <a:buFont typeface="+mj-lt"/>
              <a:buAutoNum type="arabicPeriod"/>
            </a:pPr>
            <a:r>
              <a:rPr lang="en-GB" sz="2200" dirty="0"/>
              <a:t>This movement of ions creates a flow of electrons in the external circuit, producing electrical energy to power devices.</a:t>
            </a:r>
            <a:endParaRPr lang="en-GB" sz="2200" b="0" i="0" dirty="0">
              <a:effectLst/>
            </a:endParaRPr>
          </a:p>
        </p:txBody>
      </p:sp>
    </p:spTree>
    <p:extLst>
      <p:ext uri="{BB962C8B-B14F-4D97-AF65-F5344CB8AC3E}">
        <p14:creationId xmlns:p14="http://schemas.microsoft.com/office/powerpoint/2010/main" val="20128812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pic>
        <p:nvPicPr>
          <p:cNvPr id="2050" name="Picture 2" descr="Working princip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40940" y="432000"/>
            <a:ext cx="8020513" cy="60153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458947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pic>
        <p:nvPicPr>
          <p:cNvPr id="3074" name="Picture 2" descr="Electrochemistry behind rechargeable lithium ion batteries | Betase BV"/>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575" y="1538432"/>
            <a:ext cx="11821033" cy="38354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158825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pic>
        <p:nvPicPr>
          <p:cNvPr id="4098" name="Picture 2" descr="https://sklc-tinymce-2021.s3.amazonaws.com/comp/2022/04/reaction_1646465521%20(1)_1649846897.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136" y="464232"/>
            <a:ext cx="12200661" cy="59758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019058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293</TotalTime>
  <Words>595</Words>
  <Application>Microsoft Office PowerPoint</Application>
  <PresentationFormat>Widescreen</PresentationFormat>
  <Paragraphs>39</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Cambria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Doctor_Strange</dc:creator>
  <cp:lastModifiedBy>Doctor_Strange</cp:lastModifiedBy>
  <cp:revision>376</cp:revision>
  <dcterms:created xsi:type="dcterms:W3CDTF">2023-09-04T08:52:27Z</dcterms:created>
  <dcterms:modified xsi:type="dcterms:W3CDTF">2023-12-09T05:38:48Z</dcterms:modified>
</cp:coreProperties>
</file>