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0" r:id="rId3"/>
    <p:sldId id="291" r:id="rId4"/>
    <p:sldId id="297" r:id="rId5"/>
    <p:sldId id="299" r:id="rId6"/>
    <p:sldId id="298" r:id="rId7"/>
    <p:sldId id="292" r:id="rId8"/>
    <p:sldId id="293" r:id="rId9"/>
    <p:sldId id="294" r:id="rId10"/>
    <p:sldId id="295" r:id="rId11"/>
    <p:sldId id="29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09/12/2023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09/12/2023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09/12/2023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09/12/2023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09/12/2023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09/12/2023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09/12/2023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09/12/2023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297678" y="2757488"/>
            <a:ext cx="3596641" cy="523220"/>
          </a:xfrm>
          <a:prstGeom prst="rect">
            <a:avLst/>
          </a:prstGeom>
          <a:noFill/>
        </p:spPr>
        <p:txBody>
          <a:bodyPr wrap="square" rtlCol="0">
            <a:spAutoFit/>
          </a:bodyPr>
          <a:lstStyle/>
          <a:p>
            <a:r>
              <a:rPr lang="en-IN" sz="2800" dirty="0" smtClean="0"/>
              <a:t>LECTURE 15 </a:t>
            </a:r>
            <a:r>
              <a:rPr lang="en-IN" sz="2800" smtClean="0"/>
              <a:t>MODULE </a:t>
            </a:r>
            <a:r>
              <a:rPr lang="en-IN" sz="2800" dirty="0"/>
              <a:t>3</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0" y="432000"/>
            <a:ext cx="11999742" cy="6186309"/>
          </a:xfrm>
          <a:prstGeom prst="rect">
            <a:avLst/>
          </a:prstGeom>
        </p:spPr>
        <p:txBody>
          <a:bodyPr wrap="square">
            <a:spAutoFit/>
          </a:bodyPr>
          <a:lstStyle/>
          <a:p>
            <a:pPr algn="just">
              <a:lnSpc>
                <a:spcPct val="150000"/>
              </a:lnSpc>
            </a:pPr>
            <a:r>
              <a:rPr lang="en-GB" sz="2200" b="1" dirty="0" smtClean="0"/>
              <a:t>3. Polymer-Ceramic </a:t>
            </a:r>
            <a:r>
              <a:rPr lang="en-GB" sz="2200" b="1" dirty="0"/>
              <a:t>Composites:</a:t>
            </a:r>
            <a:endParaRPr lang="en-GB" sz="2200" dirty="0"/>
          </a:p>
          <a:p>
            <a:pPr marL="800100" lvl="1" indent="-342900" algn="just">
              <a:lnSpc>
                <a:spcPct val="150000"/>
              </a:lnSpc>
              <a:buFont typeface="Arial" panose="020B0604020202020204" pitchFamily="34" charset="0"/>
              <a:buChar char="•"/>
            </a:pPr>
            <a:r>
              <a:rPr lang="en-GB" sz="2200" dirty="0"/>
              <a:t>Used in electronics and engineering for their excellent electrical and thermal insulation properties. Applications include circuit boards, insulators, and high-temperature-resistant components.</a:t>
            </a:r>
          </a:p>
          <a:p>
            <a:pPr algn="just">
              <a:lnSpc>
                <a:spcPct val="150000"/>
              </a:lnSpc>
            </a:pPr>
            <a:r>
              <a:rPr lang="en-GB" sz="2200" b="1" dirty="0" smtClean="0"/>
              <a:t>4. Particulate-Reinforced </a:t>
            </a:r>
            <a:r>
              <a:rPr lang="en-GB" sz="2200" b="1" dirty="0"/>
              <a:t>Polymers:</a:t>
            </a:r>
            <a:endParaRPr lang="en-GB" sz="2200" dirty="0"/>
          </a:p>
          <a:p>
            <a:pPr marL="800100" lvl="1" indent="-342900" algn="just">
              <a:lnSpc>
                <a:spcPct val="150000"/>
              </a:lnSpc>
              <a:buFont typeface="Arial" panose="020B0604020202020204" pitchFamily="34" charset="0"/>
              <a:buChar char="•"/>
            </a:pPr>
            <a:r>
              <a:rPr lang="en-GB" sz="2200" b="1" dirty="0"/>
              <a:t>Polymer Nanocomposites:</a:t>
            </a:r>
            <a:r>
              <a:rPr lang="en-GB" sz="2200" dirty="0"/>
              <a:t> These include polymers reinforced with nanoparticles (like nanoclays or carbon nanotubes) and find applications in automotive parts, packaging materials, and medical devices due to their enhanced mechanical, thermal, and barrier properties.</a:t>
            </a:r>
          </a:p>
          <a:p>
            <a:pPr algn="just">
              <a:lnSpc>
                <a:spcPct val="150000"/>
              </a:lnSpc>
            </a:pPr>
            <a:r>
              <a:rPr lang="en-GB" sz="2200" b="1" dirty="0" smtClean="0"/>
              <a:t>5. Natural </a:t>
            </a:r>
            <a:r>
              <a:rPr lang="en-GB" sz="2200" b="1" dirty="0"/>
              <a:t>Fiber-Reinforced Polymers:</a:t>
            </a:r>
            <a:endParaRPr lang="en-GB" sz="2200" dirty="0"/>
          </a:p>
          <a:p>
            <a:pPr marL="800100" lvl="1" indent="-342900" algn="just">
              <a:lnSpc>
                <a:spcPct val="150000"/>
              </a:lnSpc>
              <a:buFont typeface="Arial" panose="020B0604020202020204" pitchFamily="34" charset="0"/>
              <a:buChar char="•"/>
            </a:pPr>
            <a:r>
              <a:rPr lang="en-GB" sz="2200" dirty="0"/>
              <a:t>Composites incorporating natural fibers (such as jute, hemp, or bamboo) are used in automotive interiors, construction materials, and consumer goods due to their renewable nature and relatively lower cost compared to synthetic fibers.</a:t>
            </a:r>
            <a:endParaRPr lang="en-GB" sz="2200" b="0" i="0" dirty="0">
              <a:effectLst/>
            </a:endParaRPr>
          </a:p>
        </p:txBody>
      </p:sp>
    </p:spTree>
    <p:extLst>
      <p:ext uri="{BB962C8B-B14F-4D97-AF65-F5344CB8AC3E}">
        <p14:creationId xmlns:p14="http://schemas.microsoft.com/office/powerpoint/2010/main" val="2141625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06327" y="432000"/>
            <a:ext cx="11807482" cy="4832092"/>
          </a:xfrm>
          <a:prstGeom prst="rect">
            <a:avLst/>
          </a:prstGeom>
        </p:spPr>
        <p:txBody>
          <a:bodyPr wrap="square">
            <a:spAutoFit/>
          </a:bodyPr>
          <a:lstStyle/>
          <a:p>
            <a:pPr algn="just">
              <a:lnSpc>
                <a:spcPct val="200000"/>
              </a:lnSpc>
            </a:pPr>
            <a:r>
              <a:rPr lang="en-GB" sz="2200" b="1" dirty="0" smtClean="0"/>
              <a:t>6. Polymer </a:t>
            </a:r>
            <a:r>
              <a:rPr lang="en-GB" sz="2200" b="1" dirty="0"/>
              <a:t>Matrix Composite Materials in 3D Printing:</a:t>
            </a:r>
            <a:endParaRPr lang="en-GB" sz="2200" dirty="0"/>
          </a:p>
          <a:p>
            <a:pPr marL="800100" lvl="1" indent="-342900" algn="just">
              <a:lnSpc>
                <a:spcPct val="200000"/>
              </a:lnSpc>
              <a:buFont typeface="Arial" panose="020B0604020202020204" pitchFamily="34" charset="0"/>
              <a:buChar char="•"/>
            </a:pPr>
            <a:r>
              <a:rPr lang="en-GB" sz="2200" dirty="0"/>
              <a:t>Additive manufacturing or 3D printing utilizes polymer composites to create complex, customized parts for various industries, including aerospace, healthcare (for prosthetics), and automotive sectors.</a:t>
            </a:r>
          </a:p>
          <a:p>
            <a:pPr algn="just">
              <a:lnSpc>
                <a:spcPct val="200000"/>
              </a:lnSpc>
            </a:pPr>
            <a:r>
              <a:rPr lang="en-GB" sz="2200" b="1" dirty="0" smtClean="0"/>
              <a:t>7. Structural </a:t>
            </a:r>
            <a:r>
              <a:rPr lang="en-GB" sz="2200" b="1" dirty="0"/>
              <a:t>Components in Construction:</a:t>
            </a:r>
            <a:endParaRPr lang="en-GB" sz="2200" dirty="0"/>
          </a:p>
          <a:p>
            <a:pPr marL="800100" lvl="1" indent="-342900" algn="just">
              <a:lnSpc>
                <a:spcPct val="200000"/>
              </a:lnSpc>
              <a:buFont typeface="Arial" panose="020B0604020202020204" pitchFamily="34" charset="0"/>
              <a:buChar char="•"/>
            </a:pPr>
            <a:r>
              <a:rPr lang="en-GB" sz="2200" dirty="0"/>
              <a:t>Composites are increasingly used in construction for building panels, bridges, and reinforcement due to their lightweight nature, high strength, and resistance to corrosion.</a:t>
            </a:r>
            <a:endParaRPr lang="en-GB" sz="2200" b="0" i="0" dirty="0">
              <a:effectLst/>
            </a:endParaRPr>
          </a:p>
        </p:txBody>
      </p:sp>
    </p:spTree>
    <p:extLst>
      <p:ext uri="{BB962C8B-B14F-4D97-AF65-F5344CB8AC3E}">
        <p14:creationId xmlns:p14="http://schemas.microsoft.com/office/powerpoint/2010/main" val="899266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19326" y="599607"/>
            <a:ext cx="3165995" cy="461665"/>
          </a:xfrm>
          <a:prstGeom prst="rect">
            <a:avLst/>
          </a:prstGeom>
        </p:spPr>
        <p:txBody>
          <a:bodyPr wrap="none">
            <a:spAutoFit/>
          </a:bodyPr>
          <a:lstStyle/>
          <a:p>
            <a:r>
              <a:rPr lang="en-GB" sz="2400" b="1" dirty="0" smtClean="0"/>
              <a:t>POLYMER COMPOSITES</a:t>
            </a:r>
            <a:endParaRPr lang="en-GB" sz="2400" b="1" dirty="0"/>
          </a:p>
        </p:txBody>
      </p:sp>
      <p:sp>
        <p:nvSpPr>
          <p:cNvPr id="6" name="Rectangle 5"/>
          <p:cNvSpPr/>
          <p:nvPr/>
        </p:nvSpPr>
        <p:spPr>
          <a:xfrm>
            <a:off x="119326" y="1061272"/>
            <a:ext cx="11866348" cy="2631490"/>
          </a:xfrm>
          <a:prstGeom prst="rect">
            <a:avLst/>
          </a:prstGeom>
        </p:spPr>
        <p:txBody>
          <a:bodyPr wrap="square">
            <a:spAutoFit/>
          </a:bodyPr>
          <a:lstStyle/>
          <a:p>
            <a:pPr algn="just">
              <a:lnSpc>
                <a:spcPct val="150000"/>
              </a:lnSpc>
            </a:pPr>
            <a:r>
              <a:rPr lang="en-GB" sz="2200" dirty="0"/>
              <a:t>Polymer composites are materials made by combining two or more constituent materials with significantly different physical or chemical properties to create a new material with enhanced characteristics. These composites typically consist of a polymer matrix reinforced with a filler material. The polymer matrix, usually a plastic resin like epoxy, polyester, or vinyl ester, holds the reinforcement material together, providing shape and structure.</a:t>
            </a:r>
          </a:p>
        </p:txBody>
      </p:sp>
      <p:pic>
        <p:nvPicPr>
          <p:cNvPr id="8" name="Picture 7"/>
          <p:cNvPicPr>
            <a:picLocks noChangeAspect="1"/>
          </p:cNvPicPr>
          <p:nvPr/>
        </p:nvPicPr>
        <p:blipFill rotWithShape="1">
          <a:blip r:embed="rId2"/>
          <a:srcRect l="24231" t="45126" r="24884" b="27784"/>
          <a:stretch/>
        </p:blipFill>
        <p:spPr>
          <a:xfrm>
            <a:off x="2433709" y="3692762"/>
            <a:ext cx="7237829" cy="2166425"/>
          </a:xfrm>
          <a:prstGeom prst="rect">
            <a:avLst/>
          </a:prstGeom>
        </p:spPr>
      </p:pic>
    </p:spTree>
    <p:extLst>
      <p:ext uri="{BB962C8B-B14F-4D97-AF65-F5344CB8AC3E}">
        <p14:creationId xmlns:p14="http://schemas.microsoft.com/office/powerpoint/2010/main" val="347492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18867" y="544512"/>
            <a:ext cx="6447693" cy="5509200"/>
          </a:xfrm>
          <a:prstGeom prst="rect">
            <a:avLst/>
          </a:prstGeom>
        </p:spPr>
        <p:txBody>
          <a:bodyPr wrap="square">
            <a:spAutoFit/>
          </a:bodyPr>
          <a:lstStyle/>
          <a:p>
            <a:pPr algn="just">
              <a:lnSpc>
                <a:spcPct val="200000"/>
              </a:lnSpc>
            </a:pPr>
            <a:r>
              <a:rPr lang="en-GB" sz="2200" dirty="0"/>
              <a:t>The reinforcement material, which can be in various forms like fibers, particles, or flakes, contributes to the composite's strength, stiffness, and other desirable properties. Common reinforcement materials include carbon fibers, glass fibers, aramid fibers (such as Kevlar), nanoparticles, and more. The choice of reinforcement material depends on the intended application and the specific properties desired.</a:t>
            </a:r>
          </a:p>
        </p:txBody>
      </p:sp>
      <p:pic>
        <p:nvPicPr>
          <p:cNvPr id="7" name="Picture 6"/>
          <p:cNvPicPr>
            <a:picLocks noChangeAspect="1"/>
          </p:cNvPicPr>
          <p:nvPr/>
        </p:nvPicPr>
        <p:blipFill rotWithShape="1">
          <a:blip r:embed="rId2"/>
          <a:srcRect l="30346" t="26861" r="30539" b="21011"/>
          <a:stretch/>
        </p:blipFill>
        <p:spPr>
          <a:xfrm>
            <a:off x="6921304" y="1649437"/>
            <a:ext cx="4768949" cy="3573194"/>
          </a:xfrm>
          <a:prstGeom prst="rect">
            <a:avLst/>
          </a:prstGeom>
        </p:spPr>
      </p:pic>
    </p:spTree>
    <p:extLst>
      <p:ext uri="{BB962C8B-B14F-4D97-AF65-F5344CB8AC3E}">
        <p14:creationId xmlns:p14="http://schemas.microsoft.com/office/powerpoint/2010/main" val="1515731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47403" y="557405"/>
            <a:ext cx="5603842" cy="461665"/>
          </a:xfrm>
          <a:prstGeom prst="rect">
            <a:avLst/>
          </a:prstGeom>
        </p:spPr>
        <p:txBody>
          <a:bodyPr wrap="none">
            <a:spAutoFit/>
          </a:bodyPr>
          <a:lstStyle/>
          <a:p>
            <a:r>
              <a:rPr lang="en-GB" sz="2400" b="1" dirty="0" smtClean="0"/>
              <a:t>CONSTITUENTS OF POLYMER COMPOSITES</a:t>
            </a:r>
            <a:endParaRPr lang="en-GB" sz="2400" b="1" dirty="0"/>
          </a:p>
        </p:txBody>
      </p:sp>
      <p:sp>
        <p:nvSpPr>
          <p:cNvPr id="6" name="Rectangle 5"/>
          <p:cNvSpPr/>
          <p:nvPr/>
        </p:nvSpPr>
        <p:spPr>
          <a:xfrm>
            <a:off x="147403" y="1019070"/>
            <a:ext cx="11880474" cy="4662815"/>
          </a:xfrm>
          <a:prstGeom prst="rect">
            <a:avLst/>
          </a:prstGeom>
        </p:spPr>
        <p:txBody>
          <a:bodyPr wrap="square">
            <a:spAutoFit/>
          </a:bodyPr>
          <a:lstStyle/>
          <a:p>
            <a:pPr algn="just">
              <a:lnSpc>
                <a:spcPct val="150000"/>
              </a:lnSpc>
            </a:pPr>
            <a:r>
              <a:rPr lang="en-GB" sz="2200" dirty="0"/>
              <a:t>Polymer composites are typically made up of two primary constituents:</a:t>
            </a:r>
          </a:p>
          <a:p>
            <a:pPr algn="just">
              <a:lnSpc>
                <a:spcPct val="150000"/>
              </a:lnSpc>
              <a:buFont typeface="+mj-lt"/>
              <a:buAutoNum type="arabicPeriod"/>
            </a:pPr>
            <a:r>
              <a:rPr lang="en-GB" sz="2200" b="1" dirty="0"/>
              <a:t>Polymer Matrix:</a:t>
            </a:r>
            <a:endParaRPr lang="en-GB" sz="2200" dirty="0"/>
          </a:p>
          <a:p>
            <a:pPr marL="800100" lvl="1" indent="-342900" algn="just">
              <a:lnSpc>
                <a:spcPct val="150000"/>
              </a:lnSpc>
              <a:buFont typeface="Arial" panose="020B0604020202020204" pitchFamily="34" charset="0"/>
              <a:buChar char="•"/>
            </a:pPr>
            <a:r>
              <a:rPr lang="en-GB" sz="2200" dirty="0"/>
              <a:t>The polymer matrix is the continuous phase of the composite material. It's composed of a polymer resin, which can be epoxy, polyester, vinyl ester, polyurethane, or other types of thermosetting or thermoplastic resins.</a:t>
            </a:r>
          </a:p>
          <a:p>
            <a:pPr marL="800100" lvl="1" indent="-342900" algn="just">
              <a:lnSpc>
                <a:spcPct val="150000"/>
              </a:lnSpc>
              <a:buFont typeface="Arial" panose="020B0604020202020204" pitchFamily="34" charset="0"/>
              <a:buChar char="•"/>
            </a:pPr>
            <a:r>
              <a:rPr lang="en-GB" sz="2200" dirty="0"/>
              <a:t>This matrix material provides the structure and shape to the composite. It encapsulates and supports the reinforcement material while transferring loads throughout the material.</a:t>
            </a:r>
          </a:p>
          <a:p>
            <a:pPr marL="800100" lvl="1" indent="-342900" algn="just">
              <a:lnSpc>
                <a:spcPct val="150000"/>
              </a:lnSpc>
              <a:buFont typeface="Arial" panose="020B0604020202020204" pitchFamily="34" charset="0"/>
              <a:buChar char="•"/>
            </a:pPr>
            <a:r>
              <a:rPr lang="en-GB" sz="2200" dirty="0"/>
              <a:t>The selection of the polymer matrix depends on various factors such as the desired properties of the final composite, the intended application, processing methods, and cost considerations.</a:t>
            </a:r>
            <a:endParaRPr lang="en-GB" sz="2200" b="0" i="0" dirty="0">
              <a:effectLst/>
            </a:endParaRPr>
          </a:p>
        </p:txBody>
      </p:sp>
    </p:spTree>
    <p:extLst>
      <p:ext uri="{BB962C8B-B14F-4D97-AF65-F5344CB8AC3E}">
        <p14:creationId xmlns:p14="http://schemas.microsoft.com/office/powerpoint/2010/main" val="807411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47403" y="557405"/>
            <a:ext cx="5603842" cy="461665"/>
          </a:xfrm>
          <a:prstGeom prst="rect">
            <a:avLst/>
          </a:prstGeom>
        </p:spPr>
        <p:txBody>
          <a:bodyPr wrap="none">
            <a:spAutoFit/>
          </a:bodyPr>
          <a:lstStyle/>
          <a:p>
            <a:r>
              <a:rPr lang="en-GB" sz="2400" b="1" dirty="0" smtClean="0"/>
              <a:t>CONSTITUENTS OF POLYMER COMPOSITES</a:t>
            </a:r>
            <a:endParaRPr lang="en-GB" sz="2400" b="1" dirty="0"/>
          </a:p>
        </p:txBody>
      </p:sp>
      <p:sp>
        <p:nvSpPr>
          <p:cNvPr id="7" name="Rectangle 6"/>
          <p:cNvSpPr/>
          <p:nvPr/>
        </p:nvSpPr>
        <p:spPr>
          <a:xfrm>
            <a:off x="147403" y="1019070"/>
            <a:ext cx="11866406" cy="4154984"/>
          </a:xfrm>
          <a:prstGeom prst="rect">
            <a:avLst/>
          </a:prstGeom>
        </p:spPr>
        <p:txBody>
          <a:bodyPr wrap="square">
            <a:spAutoFit/>
          </a:bodyPr>
          <a:lstStyle/>
          <a:p>
            <a:pPr algn="just">
              <a:lnSpc>
                <a:spcPct val="150000"/>
              </a:lnSpc>
            </a:pPr>
            <a:r>
              <a:rPr lang="en-GB" sz="2200" b="1" dirty="0" smtClean="0"/>
              <a:t>2. Reinforcement </a:t>
            </a:r>
            <a:r>
              <a:rPr lang="en-GB" sz="2200" b="1" dirty="0"/>
              <a:t>Material:</a:t>
            </a:r>
            <a:endParaRPr lang="en-GB" sz="2200" dirty="0"/>
          </a:p>
          <a:p>
            <a:pPr marL="342900" indent="-342900" algn="just">
              <a:lnSpc>
                <a:spcPct val="150000"/>
              </a:lnSpc>
              <a:buFont typeface="Arial" panose="020B0604020202020204" pitchFamily="34" charset="0"/>
              <a:buChar char="•"/>
            </a:pPr>
            <a:r>
              <a:rPr lang="en-GB" sz="2200" dirty="0"/>
              <a:t>The reinforcement material is embedded within the polymer matrix to enhance specific properties like strength, stiffness, toughness, or other characteristics of the composite.</a:t>
            </a:r>
          </a:p>
          <a:p>
            <a:pPr marL="342900" indent="-342900" algn="just">
              <a:lnSpc>
                <a:spcPct val="150000"/>
              </a:lnSpc>
              <a:buFont typeface="Arial" panose="020B0604020202020204" pitchFamily="34" charset="0"/>
              <a:buChar char="•"/>
            </a:pPr>
            <a:r>
              <a:rPr lang="en-GB" sz="2200" dirty="0"/>
              <a:t>The reinforcement can take various forms, including fibers, particles, flakes, or fillers. Common reinforcement materials include:</a:t>
            </a:r>
          </a:p>
          <a:p>
            <a:pPr marL="742950" lvl="1" indent="-285750" algn="just">
              <a:lnSpc>
                <a:spcPct val="150000"/>
              </a:lnSpc>
              <a:buFont typeface="Arial" panose="020B0604020202020204" pitchFamily="34" charset="0"/>
              <a:buChar char="•"/>
            </a:pPr>
            <a:r>
              <a:rPr lang="en-GB" sz="2200" b="1" dirty="0"/>
              <a:t>Fiber Reinforcements:</a:t>
            </a:r>
            <a:r>
              <a:rPr lang="en-GB" sz="2200" dirty="0"/>
              <a:t> Such as carbon fibers, glass fibers, aramid fibers (like Kevlar), natural fibers (like jute or bamboo), and others. These fibers can be continuous or discontinuous and are known for providing excellent strength and stiffness to the composite</a:t>
            </a:r>
            <a:r>
              <a:rPr lang="en-GB" sz="2200" dirty="0" smtClean="0"/>
              <a:t>.</a:t>
            </a:r>
            <a:endParaRPr lang="en-GB" sz="2200" dirty="0"/>
          </a:p>
        </p:txBody>
      </p:sp>
    </p:spTree>
    <p:extLst>
      <p:ext uri="{BB962C8B-B14F-4D97-AF65-F5344CB8AC3E}">
        <p14:creationId xmlns:p14="http://schemas.microsoft.com/office/powerpoint/2010/main" val="1658951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Rectangle 5"/>
          <p:cNvSpPr/>
          <p:nvPr/>
        </p:nvSpPr>
        <p:spPr>
          <a:xfrm>
            <a:off x="0" y="614880"/>
            <a:ext cx="11732455" cy="2123658"/>
          </a:xfrm>
          <a:prstGeom prst="rect">
            <a:avLst/>
          </a:prstGeom>
        </p:spPr>
        <p:txBody>
          <a:bodyPr wrap="square">
            <a:spAutoFit/>
          </a:bodyPr>
          <a:lstStyle/>
          <a:p>
            <a:pPr marL="800100" lvl="1" indent="-342900" algn="just">
              <a:lnSpc>
                <a:spcPct val="150000"/>
              </a:lnSpc>
              <a:buFont typeface="Arial" panose="020B0604020202020204" pitchFamily="34" charset="0"/>
              <a:buChar char="•"/>
            </a:pPr>
            <a:r>
              <a:rPr lang="en-GB" sz="2200" b="1" dirty="0"/>
              <a:t>Particle Reinforcements:</a:t>
            </a:r>
            <a:r>
              <a:rPr lang="en-GB" sz="2200" dirty="0"/>
              <a:t> These can be nanoparticles or larger particles added to the polymer matrix to improve properties like toughness, thermal conductivity, or electrical properties.</a:t>
            </a:r>
          </a:p>
          <a:p>
            <a:pPr marL="800100" lvl="1" indent="-342900" algn="just">
              <a:lnSpc>
                <a:spcPct val="150000"/>
              </a:lnSpc>
              <a:buFont typeface="Arial" panose="020B0604020202020204" pitchFamily="34" charset="0"/>
              <a:buChar char="•"/>
            </a:pPr>
            <a:r>
              <a:rPr lang="en-GB" sz="2200" b="1" dirty="0"/>
              <a:t>Flake Reinforcements:</a:t>
            </a:r>
            <a:r>
              <a:rPr lang="en-GB" sz="2200" dirty="0"/>
              <a:t> These include materials like mica or graphite flakes that can enhance properties like barrier resistance, thermal conductivity, or electrical insulation.</a:t>
            </a:r>
            <a:endParaRPr lang="en-GB" sz="2200" dirty="0"/>
          </a:p>
        </p:txBody>
      </p:sp>
      <p:pic>
        <p:nvPicPr>
          <p:cNvPr id="3074" name="Picture 2" descr="https://ars.els-cdn.com/content/image/3-s2.0-B9780128229774000108-f11-01-978012822977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460" y="3325250"/>
            <a:ext cx="9823120" cy="2329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7050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431409" y="432000"/>
            <a:ext cx="11596468" cy="5509200"/>
          </a:xfrm>
          <a:prstGeom prst="rect">
            <a:avLst/>
          </a:prstGeom>
        </p:spPr>
        <p:txBody>
          <a:bodyPr wrap="square">
            <a:spAutoFit/>
          </a:bodyPr>
          <a:lstStyle/>
          <a:p>
            <a:pPr algn="just">
              <a:lnSpc>
                <a:spcPct val="200000"/>
              </a:lnSpc>
            </a:pPr>
            <a:r>
              <a:rPr lang="en-GB" sz="2200" b="1" dirty="0">
                <a:solidFill>
                  <a:srgbClr val="FF0000"/>
                </a:solidFill>
              </a:rPr>
              <a:t>The combination of the matrix and the reinforcement imparts several advantages to polymer composites:</a:t>
            </a:r>
          </a:p>
          <a:p>
            <a:pPr marL="457200" indent="-457200" algn="just">
              <a:lnSpc>
                <a:spcPct val="200000"/>
              </a:lnSpc>
              <a:buFont typeface="+mj-lt"/>
              <a:buAutoNum type="arabicPeriod"/>
            </a:pPr>
            <a:r>
              <a:rPr lang="en-GB" sz="2200" b="1" dirty="0"/>
              <a:t>Enhanced Strength and Stiffness:</a:t>
            </a:r>
            <a:r>
              <a:rPr lang="en-GB" sz="2200" dirty="0"/>
              <a:t> The addition of the reinforcement material significantly improves the strength and stiffness of the composite compared to the polymer matrix alone. For instance, carbon fibers can greatly enhance the strength of a polymer composite.</a:t>
            </a:r>
          </a:p>
          <a:p>
            <a:pPr marL="457200" indent="-457200" algn="just">
              <a:lnSpc>
                <a:spcPct val="200000"/>
              </a:lnSpc>
              <a:buFont typeface="+mj-lt"/>
              <a:buAutoNum type="arabicPeriod"/>
            </a:pPr>
            <a:r>
              <a:rPr lang="en-GB" sz="2200" b="1" dirty="0"/>
              <a:t>Reduced Weight:</a:t>
            </a:r>
            <a:r>
              <a:rPr lang="en-GB" sz="2200" dirty="0"/>
              <a:t> Composite materials are often lighter than metals while maintaining comparable or even superior strength, making them highly desirable for applications where weight reduction is critical, such as aerospace or automotive industries.</a:t>
            </a:r>
            <a:endParaRPr lang="en-GB" sz="2200" b="0" i="0" dirty="0">
              <a:effectLst/>
            </a:endParaRPr>
          </a:p>
        </p:txBody>
      </p:sp>
    </p:spTree>
    <p:extLst>
      <p:ext uri="{BB962C8B-B14F-4D97-AF65-F5344CB8AC3E}">
        <p14:creationId xmlns:p14="http://schemas.microsoft.com/office/powerpoint/2010/main" val="4070753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34461" y="643015"/>
            <a:ext cx="11723077" cy="4832092"/>
          </a:xfrm>
          <a:prstGeom prst="rect">
            <a:avLst/>
          </a:prstGeom>
        </p:spPr>
        <p:txBody>
          <a:bodyPr wrap="square">
            <a:spAutoFit/>
          </a:bodyPr>
          <a:lstStyle/>
          <a:p>
            <a:pPr algn="just">
              <a:lnSpc>
                <a:spcPct val="200000"/>
              </a:lnSpc>
            </a:pPr>
            <a:r>
              <a:rPr lang="en-GB" sz="2200" b="1" dirty="0" smtClean="0"/>
              <a:t>3. Improved </a:t>
            </a:r>
            <a:r>
              <a:rPr lang="en-GB" sz="2200" b="1" dirty="0"/>
              <a:t>Durability:</a:t>
            </a:r>
            <a:r>
              <a:rPr lang="en-GB" sz="2200" dirty="0"/>
              <a:t> The composite's resistance to corrosion, fatigue, and wear can be improved, depending on the materials used in the matrix and reinforcement.</a:t>
            </a:r>
          </a:p>
          <a:p>
            <a:pPr algn="just">
              <a:lnSpc>
                <a:spcPct val="200000"/>
              </a:lnSpc>
            </a:pPr>
            <a:r>
              <a:rPr lang="en-GB" sz="2200" b="1" dirty="0" smtClean="0"/>
              <a:t>4. Tailored </a:t>
            </a:r>
            <a:r>
              <a:rPr lang="en-GB" sz="2200" b="1" dirty="0"/>
              <a:t>Properties:</a:t>
            </a:r>
            <a:r>
              <a:rPr lang="en-GB" sz="2200" dirty="0"/>
              <a:t> By varying the type, orientation, and volume fraction of the reinforcement, engineers can tailor the composite's properties to meet specific requirements, such as thermal conductivity, electrical conductivity, or impact resistance.</a:t>
            </a:r>
          </a:p>
          <a:p>
            <a:pPr algn="just">
              <a:lnSpc>
                <a:spcPct val="200000"/>
              </a:lnSpc>
            </a:pPr>
            <a:r>
              <a:rPr lang="en-GB" sz="2200" b="1" dirty="0" smtClean="0"/>
              <a:t>5. Design </a:t>
            </a:r>
            <a:r>
              <a:rPr lang="en-GB" sz="2200" b="1" dirty="0"/>
              <a:t>Flexibility:</a:t>
            </a:r>
            <a:r>
              <a:rPr lang="en-GB" sz="2200" dirty="0"/>
              <a:t> Composites offer greater design flexibility compared to traditional materials like metals. They can be molded into complex shapes and structures, allowing for innovative designs.</a:t>
            </a:r>
            <a:endParaRPr lang="en-GB" sz="2200" b="0" i="0" dirty="0">
              <a:effectLst/>
            </a:endParaRPr>
          </a:p>
        </p:txBody>
      </p:sp>
    </p:spTree>
    <p:extLst>
      <p:ext uri="{BB962C8B-B14F-4D97-AF65-F5344CB8AC3E}">
        <p14:creationId xmlns:p14="http://schemas.microsoft.com/office/powerpoint/2010/main" val="4026873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34462" y="1016121"/>
            <a:ext cx="11723076" cy="4662815"/>
          </a:xfrm>
          <a:prstGeom prst="rect">
            <a:avLst/>
          </a:prstGeom>
        </p:spPr>
        <p:txBody>
          <a:bodyPr wrap="square">
            <a:spAutoFit/>
          </a:bodyPr>
          <a:lstStyle/>
          <a:p>
            <a:pPr algn="just">
              <a:lnSpc>
                <a:spcPct val="150000"/>
              </a:lnSpc>
              <a:buFont typeface="+mj-lt"/>
              <a:buAutoNum type="arabicPeriod"/>
            </a:pPr>
            <a:r>
              <a:rPr lang="en-GB" sz="2200" b="1" dirty="0"/>
              <a:t>Fiber-Reinforced Polymers (FRP):</a:t>
            </a:r>
            <a:endParaRPr lang="en-GB" sz="2200" dirty="0"/>
          </a:p>
          <a:p>
            <a:pPr marL="800100" lvl="1" indent="-342900" algn="just">
              <a:lnSpc>
                <a:spcPct val="150000"/>
              </a:lnSpc>
              <a:buFont typeface="Arial" panose="020B0604020202020204" pitchFamily="34" charset="0"/>
              <a:buChar char="•"/>
            </a:pPr>
            <a:r>
              <a:rPr lang="en-GB" sz="2200" b="1" dirty="0"/>
              <a:t>Carbon Fiber-Reinforced Polymers (CFRP):</a:t>
            </a:r>
            <a:r>
              <a:rPr lang="en-GB" sz="2200" dirty="0"/>
              <a:t> Used in aerospace, automotive components, sports equipment (such as bicycles, tennis rackets), and high-performance applications due to their exceptional strength-to-weight ratio.</a:t>
            </a:r>
          </a:p>
          <a:p>
            <a:pPr marL="800100" lvl="1" indent="-342900" algn="just">
              <a:lnSpc>
                <a:spcPct val="150000"/>
              </a:lnSpc>
              <a:buFont typeface="Arial" panose="020B0604020202020204" pitchFamily="34" charset="0"/>
              <a:buChar char="•"/>
            </a:pPr>
            <a:r>
              <a:rPr lang="en-GB" sz="2200" b="1" dirty="0"/>
              <a:t>Glass Fiber-Reinforced Polymers (GFRP):</a:t>
            </a:r>
            <a:r>
              <a:rPr lang="en-GB" sz="2200" dirty="0"/>
              <a:t> Commonly used in construction, automotive parts, boat hulls, and panels due to their strength, durability, and corrosion resistance.</a:t>
            </a:r>
          </a:p>
          <a:p>
            <a:pPr algn="just">
              <a:lnSpc>
                <a:spcPct val="150000"/>
              </a:lnSpc>
              <a:buFont typeface="+mj-lt"/>
              <a:buAutoNum type="arabicPeriod"/>
            </a:pPr>
            <a:r>
              <a:rPr lang="en-GB" sz="2200" b="1" dirty="0"/>
              <a:t>Aramid Fiber-Reinforced Polymers (AFRP):</a:t>
            </a:r>
            <a:endParaRPr lang="en-GB" sz="2200" dirty="0"/>
          </a:p>
          <a:p>
            <a:pPr marL="800100" lvl="1" indent="-342900" algn="just">
              <a:lnSpc>
                <a:spcPct val="150000"/>
              </a:lnSpc>
              <a:buFont typeface="Arial" panose="020B0604020202020204" pitchFamily="34" charset="0"/>
              <a:buChar char="•"/>
            </a:pPr>
            <a:r>
              <a:rPr lang="en-GB" sz="2200" dirty="0"/>
              <a:t>Kevlar, a well-known aramid fiber, is used in body </a:t>
            </a:r>
            <a:r>
              <a:rPr lang="en-GB" sz="2200" dirty="0" err="1"/>
              <a:t>armor</a:t>
            </a:r>
            <a:r>
              <a:rPr lang="en-GB" sz="2200" dirty="0"/>
              <a:t>, racing sails, aerospace components, and high-performance tires due to its high strength and resistance to impact.</a:t>
            </a:r>
            <a:endParaRPr lang="en-GB" sz="2200" b="0" i="0" dirty="0">
              <a:effectLst/>
            </a:endParaRPr>
          </a:p>
        </p:txBody>
      </p:sp>
      <p:sp>
        <p:nvSpPr>
          <p:cNvPr id="6" name="Rectangle 5"/>
          <p:cNvSpPr/>
          <p:nvPr/>
        </p:nvSpPr>
        <p:spPr>
          <a:xfrm>
            <a:off x="130267" y="427049"/>
            <a:ext cx="3165995" cy="589072"/>
          </a:xfrm>
          <a:prstGeom prst="rect">
            <a:avLst/>
          </a:prstGeom>
        </p:spPr>
        <p:txBody>
          <a:bodyPr wrap="none">
            <a:spAutoFit/>
          </a:bodyPr>
          <a:lstStyle/>
          <a:p>
            <a:pPr algn="just">
              <a:lnSpc>
                <a:spcPct val="150000"/>
              </a:lnSpc>
            </a:pPr>
            <a:r>
              <a:rPr lang="en-GB" sz="2400" b="1" dirty="0" smtClean="0">
                <a:solidFill>
                  <a:srgbClr val="FF0000"/>
                </a:solidFill>
              </a:rPr>
              <a:t>POLYMER COMPOSITES</a:t>
            </a:r>
            <a:endParaRPr lang="en-GB" sz="2400" dirty="0">
              <a:solidFill>
                <a:srgbClr val="FF0000"/>
              </a:solidFill>
            </a:endParaRPr>
          </a:p>
        </p:txBody>
      </p:sp>
    </p:spTree>
    <p:extLst>
      <p:ext uri="{BB962C8B-B14F-4D97-AF65-F5344CB8AC3E}">
        <p14:creationId xmlns:p14="http://schemas.microsoft.com/office/powerpoint/2010/main" val="3178887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936</Words>
  <Application>Microsoft Office PowerPoint</Application>
  <PresentationFormat>Widescreen</PresentationFormat>
  <Paragraphs>44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405</cp:revision>
  <dcterms:created xsi:type="dcterms:W3CDTF">2023-09-04T08:52:27Z</dcterms:created>
  <dcterms:modified xsi:type="dcterms:W3CDTF">2023-12-09T06:25:41Z</dcterms:modified>
</cp:coreProperties>
</file>