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1" r:id="rId4"/>
    <p:sldId id="293" r:id="rId5"/>
    <p:sldId id="294" r:id="rId6"/>
    <p:sldId id="292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7678" y="2757488"/>
            <a:ext cx="3596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smtClean="0"/>
              <a:t>LECTURE 16 MODULE </a:t>
            </a:r>
            <a:r>
              <a:rPr lang="en-IN" sz="2800" dirty="0"/>
              <a:t>3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074" name="Picture 2" descr="https://atira.in/wp-content/uploads/2023/03/Sandwich-Panel-De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479" y="3553695"/>
            <a:ext cx="8285042" cy="27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0.gstatic.com/images?q=tbn:ANd9GcRQgP02_ZqnJA8PXjUT09pN1WMFnYBosghElQ&amp;usqp=C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652" y="824766"/>
            <a:ext cx="9564070" cy="1819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050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473612" y="369105"/>
            <a:ext cx="6096000" cy="61338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Carbon Fiber Composites:</a:t>
            </a:r>
            <a:endParaRPr lang="en-GB" sz="2200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Aerospace components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high-performance parts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Sports equipment (bicycles, tennis rackets)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Glass Fiber Composites:</a:t>
            </a:r>
            <a:endParaRPr lang="en-GB" sz="2200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Construction panels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Boat hulls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body parts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Aramid Fiber Composites:</a:t>
            </a:r>
            <a:endParaRPr lang="en-GB" sz="2200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Body armor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Aerospace components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Racing sails and high-performance tires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144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32936" y="216000"/>
            <a:ext cx="83468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Polymer Nanocomposites:</a:t>
            </a:r>
            <a:endParaRPr lang="en-GB" sz="2200" dirty="0"/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parts</a:t>
            </a:r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Packaging materials</a:t>
            </a:r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Medical devices</a:t>
            </a:r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Electronics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Metal Matrix Composites:</a:t>
            </a:r>
            <a:endParaRPr lang="en-GB" sz="2200" dirty="0"/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Aerospace (engine components, structural parts)</a:t>
            </a:r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(brake components, engine parts)</a:t>
            </a:r>
          </a:p>
          <a:p>
            <a:pPr marL="742950" lvl="1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Sporting goods (bicycles, golf clubs)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1657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431409" y="216000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Fiberglass Laminates:</a:t>
            </a:r>
            <a:endParaRPr lang="en-GB" sz="2200" dirty="0"/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Marine applications (boat construction)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body panels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Construction industry (roofing, façade elements)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Carbon Fiber Laminates:</a:t>
            </a:r>
            <a:endParaRPr lang="en-GB" sz="2200" dirty="0"/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Aerospace (aircraft structures)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racing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Sports equipment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2653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92257" y="342880"/>
            <a:ext cx="696819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Polymer Matrix Composites:</a:t>
            </a:r>
            <a:endParaRPr lang="en-GB" sz="2200" dirty="0"/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Aerospace (aircraft structures)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Automotive (body panels, chassis)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Construction (structural elements)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Electronics and energy storage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Biocomposites:</a:t>
            </a:r>
            <a:endParaRPr lang="en-GB" sz="2200" dirty="0"/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Eco-friendly products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Packaging materials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Construction materials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062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71745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5719" y="486619"/>
            <a:ext cx="3756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/>
              <a:t>TYPE OF COMPOSITE </a:t>
            </a:r>
            <a:endParaRPr lang="en-GB" sz="2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146" r="478" b="2736"/>
          <a:stretch/>
        </p:blipFill>
        <p:spPr>
          <a:xfrm>
            <a:off x="225081" y="948284"/>
            <a:ext cx="11788808" cy="5491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2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06326" y="432000"/>
            <a:ext cx="1198567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BASED ON COMPOSITION: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Fiber-Reinforced </a:t>
            </a:r>
            <a:r>
              <a:rPr lang="en-GB" sz="2200" b="1" dirty="0"/>
              <a:t>Composites:</a:t>
            </a:r>
            <a:r>
              <a:rPr lang="en-GB" sz="2200" dirty="0"/>
              <a:t> These comprise a matrix material reinforced with fibers, such as carbon fibers, glass fibers, aramid fibers, or natural fibers.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Particulate-Reinforced Composites:</a:t>
            </a:r>
            <a:r>
              <a:rPr lang="en-GB" sz="2200" dirty="0"/>
              <a:t> Matrix materials reinforced with particles or fillers, like metal matrix composites or polymer nanocomposites.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Laminar Composites:</a:t>
            </a:r>
            <a:r>
              <a:rPr lang="en-GB" sz="2200" dirty="0"/>
              <a:t> Consist of multiple layers bonded together, each potentially composed of different materials. Examples include laminates in fiberglass or carbon fiber composites.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5731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90733" y="432000"/>
            <a:ext cx="116527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BASED ON MATRIX MATERIAL: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Polymer </a:t>
            </a:r>
            <a:r>
              <a:rPr lang="en-GB" sz="2200" b="1" dirty="0"/>
              <a:t>Matrix Composites (PMCs):</a:t>
            </a:r>
            <a:r>
              <a:rPr lang="en-GB" sz="2200" dirty="0"/>
              <a:t> Use polymer resins like epoxy, polyester, or vinyl ester as the matrix material.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Metal Matrix Composites (MMCs):</a:t>
            </a:r>
            <a:r>
              <a:rPr lang="en-GB" sz="2200" dirty="0"/>
              <a:t> Employ metal matrices, often reinforced with ceramics or fibers.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Ceramic Matrix Composites (CMCs):</a:t>
            </a:r>
            <a:r>
              <a:rPr lang="en-GB" sz="2200" dirty="0"/>
              <a:t> Utilize ceramic matrices reinforced with ceramic fibers or particles.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6873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20394" y="432000"/>
            <a:ext cx="1168087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BASED ON REINFORCEMENT TYPE: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Continuous </a:t>
            </a:r>
            <a:r>
              <a:rPr lang="en-GB" sz="2200" b="1" dirty="0"/>
              <a:t>Fiber-Reinforced Composites:</a:t>
            </a:r>
            <a:r>
              <a:rPr lang="en-GB" sz="2200" dirty="0"/>
              <a:t> Utilize long, continuous fibers for reinforcement, providing high strength and stiffness.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Discontinuous (Short) Fiber-Reinforced Composites:</a:t>
            </a:r>
            <a:r>
              <a:rPr lang="en-GB" sz="2200" dirty="0"/>
              <a:t> Have shorter fibers dispersed within the matrix, offering improved toughness and impact resistance.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Particulate-Reinforced Composites:</a:t>
            </a:r>
            <a:r>
              <a:rPr lang="en-GB" sz="2200" dirty="0"/>
              <a:t> Incorporate particles or fillers, such as nanoparticles or larger particles, to enhance specific properties.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7888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9269" t="25424" r="19346" b="19164"/>
          <a:stretch/>
        </p:blipFill>
        <p:spPr>
          <a:xfrm>
            <a:off x="914399" y="717452"/>
            <a:ext cx="10339755" cy="524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75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417341" y="579180"/>
            <a:ext cx="1141358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BASED ON APPLICATION: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Structural </a:t>
            </a:r>
            <a:r>
              <a:rPr lang="en-GB" sz="2200" b="1" dirty="0"/>
              <a:t>Composites:</a:t>
            </a:r>
            <a:r>
              <a:rPr lang="en-GB" sz="2200" dirty="0"/>
              <a:t> Designed for load-bearing applications in industries like aerospace, automotive, marine, and construction.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Functional Composites:</a:t>
            </a:r>
            <a:r>
              <a:rPr lang="en-GB" sz="2200" dirty="0"/>
              <a:t> Tailored for specific functionalities like electrical conductivity, thermal insulation, or magnetic properties, often used in electronics, energy, and specialized equipment.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Bio composites:</a:t>
            </a:r>
            <a:r>
              <a:rPr lang="en-GB" sz="2200" dirty="0" smtClean="0"/>
              <a:t> </a:t>
            </a:r>
            <a:r>
              <a:rPr lang="en-GB" sz="2200" dirty="0"/>
              <a:t>Utilize natural fibers or bio-based matrices, finding applications in eco-friendly products, packaging, and construction.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162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96240" y="715502"/>
            <a:ext cx="113995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BASED ON MANUFACTURING METHOD: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Continuous </a:t>
            </a:r>
            <a:r>
              <a:rPr lang="en-GB" sz="2200" b="1" dirty="0"/>
              <a:t>vs. Discontinuous Manufacturing:</a:t>
            </a:r>
            <a:r>
              <a:rPr lang="en-GB" sz="2200" dirty="0"/>
              <a:t> Refers to the method of creating the composite material, whether the reinforcement is continuously or discontinuously introduced into the matrix material.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Moulding </a:t>
            </a:r>
            <a:r>
              <a:rPr lang="en-GB" sz="2200" b="1" dirty="0"/>
              <a:t>Techniques:</a:t>
            </a:r>
            <a:r>
              <a:rPr lang="en-GB" sz="2200" dirty="0"/>
              <a:t> Includes processes like compression </a:t>
            </a:r>
            <a:r>
              <a:rPr lang="en-GB" sz="2200" dirty="0" smtClean="0"/>
              <a:t>moulding</a:t>
            </a:r>
            <a:r>
              <a:rPr lang="en-GB" sz="2200" dirty="0"/>
              <a:t>, injection </a:t>
            </a:r>
            <a:r>
              <a:rPr lang="en-GB" sz="2200" dirty="0" smtClean="0"/>
              <a:t>moulding</a:t>
            </a:r>
            <a:r>
              <a:rPr lang="en-GB" sz="2200" dirty="0"/>
              <a:t>, and filament winding, each offering different advantages in creating composite parts.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9266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32935" y="620380"/>
            <a:ext cx="117090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b="1" dirty="0" smtClean="0">
                <a:solidFill>
                  <a:srgbClr val="374151"/>
                </a:solidFill>
              </a:rPr>
              <a:t>COMPONENTS OF A SANDWICH COMPOSITE:</a:t>
            </a:r>
            <a:endParaRPr lang="en-GB" sz="2400" dirty="0" smtClean="0">
              <a:solidFill>
                <a:srgbClr val="37415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GB" sz="2200" b="1" dirty="0" smtClean="0">
                <a:solidFill>
                  <a:srgbClr val="374151"/>
                </a:solidFill>
              </a:rPr>
              <a:t>Face </a:t>
            </a:r>
            <a:r>
              <a:rPr lang="en-GB" sz="2200" b="1" dirty="0">
                <a:solidFill>
                  <a:srgbClr val="374151"/>
                </a:solidFill>
              </a:rPr>
              <a:t>Sheets (or Skins):</a:t>
            </a:r>
            <a:r>
              <a:rPr lang="en-GB" sz="2200" dirty="0">
                <a:solidFill>
                  <a:srgbClr val="374151"/>
                </a:solidFill>
              </a:rPr>
              <a:t> These are the outer layers of the sandwich composite, serving as the primary load-bearing elements. Face sheets are usually thin, high-strength materials, often made of fiber-reinforced polymers (FRPs) like carbon fiber or fiberglass-reinforced plastics. They provide structural integrity, protection from environmental factors, and aesthetic appeal.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GB" sz="2200" b="1" dirty="0">
                <a:solidFill>
                  <a:srgbClr val="374151"/>
                </a:solidFill>
              </a:rPr>
              <a:t>Core Material:</a:t>
            </a:r>
            <a:r>
              <a:rPr lang="en-GB" sz="2200" dirty="0">
                <a:solidFill>
                  <a:srgbClr val="374151"/>
                </a:solidFill>
              </a:rPr>
              <a:t> The core is the central layer between the face sheets and contributes significantly to the sandwich structure's mechanical properties. Core materials are often lightweight and can be rigid, semi-rigid, or flexible, depending on the application requirements. Common core materials include foam (such as polyethylene, PVC, or polyurethane), balsa wood, honeycomb structures (aluminum, </a:t>
            </a:r>
            <a:r>
              <a:rPr lang="en-GB" sz="2200" dirty="0" err="1">
                <a:solidFill>
                  <a:srgbClr val="374151"/>
                </a:solidFill>
              </a:rPr>
              <a:t>Nomex</a:t>
            </a:r>
            <a:r>
              <a:rPr lang="en-GB" sz="2200" dirty="0">
                <a:solidFill>
                  <a:srgbClr val="374151"/>
                </a:solidFill>
              </a:rPr>
              <a:t>®, or fiberglass), or even engineered lattice structures.</a:t>
            </a:r>
            <a:endParaRPr lang="en-GB" sz="2200" b="0" i="0" dirty="0">
              <a:solidFill>
                <a:srgbClr val="37415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741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644</Words>
  <Application>Microsoft Office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408</cp:revision>
  <dcterms:created xsi:type="dcterms:W3CDTF">2023-09-04T08:52:27Z</dcterms:created>
  <dcterms:modified xsi:type="dcterms:W3CDTF">2023-12-09T06:51:43Z</dcterms:modified>
</cp:coreProperties>
</file>