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300" r:id="rId10"/>
    <p:sldId id="297" r:id="rId11"/>
    <p:sldId id="299" r:id="rId12"/>
    <p:sldId id="29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09/12/2023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7678" y="2757488"/>
            <a:ext cx="3596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smtClean="0"/>
              <a:t>LECTURE 17 MODULE </a:t>
            </a:r>
            <a:r>
              <a:rPr lang="en-IN" sz="2800" dirty="0"/>
              <a:t>3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71157" y="1019988"/>
            <a:ext cx="1184968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>
                <a:solidFill>
                  <a:srgbClr val="FF0000"/>
                </a:solidFill>
              </a:rPr>
              <a:t>1. Nanoparticles:</a:t>
            </a:r>
            <a:endParaRPr lang="en-GB" sz="22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Metal-based nanoparticles:</a:t>
            </a:r>
            <a:r>
              <a:rPr lang="en-GB" sz="2200" dirty="0"/>
              <a:t> Including gold, silver, iron oxide nanoparticles, often used in biomedical applications, catalysis, and sensing.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Metal oxide nanoparticles:</a:t>
            </a:r>
            <a:r>
              <a:rPr lang="en-GB" sz="2200" dirty="0"/>
              <a:t> Like titanium dioxide, zinc oxide, used in sunscreen, catalysis, and environmental remediation.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Carbon-based nanoparticles:</a:t>
            </a:r>
            <a:r>
              <a:rPr lang="en-GB" sz="2200" dirty="0"/>
              <a:t> Graphene, carbon nanotubes, and fullerenes, known for their electrical, mechanical, and thermal properties used in electronics, materials science, and medicine.</a:t>
            </a:r>
            <a:endParaRPr lang="en-GB" sz="2200" b="0" i="0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157" y="432000"/>
            <a:ext cx="4966424" cy="7275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400" b="1" dirty="0" smtClean="0"/>
              <a:t>CLASSIFICATION OF NANOMATERIALS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07411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ectangle 5"/>
          <p:cNvSpPr/>
          <p:nvPr/>
        </p:nvSpPr>
        <p:spPr>
          <a:xfrm>
            <a:off x="234460" y="432000"/>
            <a:ext cx="1195753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>
                <a:solidFill>
                  <a:srgbClr val="FF0000"/>
                </a:solidFill>
              </a:rPr>
              <a:t>2. Nanotubes and Nanowires:</a:t>
            </a:r>
            <a:endParaRPr lang="en-GB" sz="22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Carbon Nanotubes (CNTs):</a:t>
            </a:r>
            <a:r>
              <a:rPr lang="en-GB" sz="2200" dirty="0"/>
              <a:t> Single-walled (SWCNTs) or multi-walled (MWCNTs) tubes with extraordinary strength and conductivity.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Metallic and Semiconductor Nanowires:</a:t>
            </a:r>
            <a:r>
              <a:rPr lang="en-GB" sz="2200" dirty="0"/>
              <a:t> Extremely thin wires with unique electronic properties used in </a:t>
            </a:r>
            <a:r>
              <a:rPr lang="en-GB" sz="2200" dirty="0" smtClean="0"/>
              <a:t>Nano electronics </a:t>
            </a:r>
            <a:r>
              <a:rPr lang="en-GB" sz="2200" dirty="0"/>
              <a:t>and sensors.</a:t>
            </a:r>
          </a:p>
          <a:p>
            <a:pPr algn="just">
              <a:lnSpc>
                <a:spcPct val="200000"/>
              </a:lnSpc>
            </a:pPr>
            <a:r>
              <a:rPr lang="en-GB" sz="2200" b="1" dirty="0">
                <a:solidFill>
                  <a:srgbClr val="FF0000"/>
                </a:solidFill>
              </a:rPr>
              <a:t>3. Quantum Dots:</a:t>
            </a:r>
            <a:endParaRPr lang="en-GB" sz="22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Semiconductor quantum dots:</a:t>
            </a:r>
            <a:r>
              <a:rPr lang="en-GB" sz="2200" dirty="0"/>
              <a:t> Nanoscale particles exhibiting quantum effects, crucial in displays, solar cells, biomedical imaging, and quantum computing due to their </a:t>
            </a:r>
            <a:r>
              <a:rPr lang="en-GB" sz="2200" dirty="0" err="1"/>
              <a:t>tunable</a:t>
            </a:r>
            <a:r>
              <a:rPr lang="en-GB" sz="2200" dirty="0"/>
              <a:t> properties.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4904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361070" y="432000"/>
            <a:ext cx="116386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4. Nanocomposites</a:t>
            </a:r>
            <a:r>
              <a:rPr lang="en-GB" sz="2200" b="1" dirty="0">
                <a:solidFill>
                  <a:srgbClr val="FF0000"/>
                </a:solidFill>
              </a:rPr>
              <a:t>:</a:t>
            </a:r>
            <a:endParaRPr lang="en-GB" sz="2200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Polymer Nanocomposites:</a:t>
            </a:r>
            <a:r>
              <a:rPr lang="en-GB" sz="2200" dirty="0"/>
              <a:t> Blends of polymers with </a:t>
            </a:r>
            <a:r>
              <a:rPr lang="en-GB" sz="2200" dirty="0" err="1"/>
              <a:t>nano</a:t>
            </a:r>
            <a:r>
              <a:rPr lang="en-GB" sz="2200" dirty="0"/>
              <a:t>-sized additives like nanoparticles or nanotubes, enhancing mechanical, electrical, or thermal properties for various applications in industries.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2705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20393" y="643989"/>
            <a:ext cx="116105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400" b="1" dirty="0" smtClean="0"/>
              <a:t>APPLICATION OF DIFFERENT TYPE OF POLYMER COMPOSITES IN AUTOMOTIVE INDUSTRY </a:t>
            </a:r>
            <a:endParaRPr lang="en-GB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34461" y="1105654"/>
            <a:ext cx="1172307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CARBON FIBER COMPOSITES: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Application</a:t>
            </a:r>
            <a:r>
              <a:rPr lang="en-GB" sz="2200" b="1" dirty="0"/>
              <a:t>:</a:t>
            </a:r>
            <a:endParaRPr lang="en-GB" sz="2200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Used in high-end vehicles for body panels, hoods, roofs, and structural components like chassis.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Found in sports cars, supercars, and luxury vehicles to reduce weight while maintaining strength.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Benefits:</a:t>
            </a:r>
            <a:endParaRPr lang="en-GB" sz="2200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Offers exceptional strength and stiffness at a reduced weight, enhancing fuel efficiency and performance.</a:t>
            </a:r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Provides high impact resistance and structural integrity.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492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48530" y="432000"/>
            <a:ext cx="117371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GLASS FIBER COMPOSITES: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Application</a:t>
            </a:r>
            <a:r>
              <a:rPr lang="en-GB" sz="2200" b="1" dirty="0"/>
              <a:t>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Used in automotive body panels, interior trim, and under-the-hood components like engine covers and air intake systems.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Found in bumpers and fenders due to their impact resistance and flexibility.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Benefits: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Offers durability, corrosion resistance, and a balance between cost-effectiveness and performance.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5731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78190" y="432000"/>
            <a:ext cx="118778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POLYMER NANOCOMPOSITES: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Application</a:t>
            </a:r>
            <a:r>
              <a:rPr lang="en-GB" sz="2200" b="1" dirty="0"/>
              <a:t>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Utilized in various automotive parts, including bumpers, fenders, interior trims, and door panels.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Found in engine components, offering enhanced thermal stability and mechanical strength.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Benefits: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Provides improved mechanical properties (strength, stiffness) and impact resistance.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Reduces weight and enhances fuel efficiency without compromising durability.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0753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76664" y="432000"/>
            <a:ext cx="1170900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POLYMER MATRIX COMPOSITES (GENERAL):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Application</a:t>
            </a:r>
            <a:r>
              <a:rPr lang="en-GB" sz="2200" b="1" dirty="0"/>
              <a:t>:</a:t>
            </a:r>
            <a:endParaRPr lang="en-GB" sz="2200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Used for a wide array of automotive components such as exterior body panels, chassis parts, and structural elements.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Found in suspension components and wheels due to their strength and lightweight nature.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Benefits:</a:t>
            </a:r>
            <a:endParaRPr lang="en-GB" sz="2200" dirty="0"/>
          </a:p>
          <a:p>
            <a:pPr marL="800100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Offers design flexibility, corrosion resistance, and can be tailored for specific mechanical properties.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Reduces overall vehicle weight, contributing to fuel efficiency and performance.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6873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18867" y="328139"/>
            <a:ext cx="1170900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BIOCOMPOSITES: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Application</a:t>
            </a:r>
            <a:r>
              <a:rPr lang="en-GB" sz="2200" b="1" dirty="0"/>
              <a:t>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Increasingly used in eco-friendly vehicles for interior components like door panels, seat structures, and trim parts.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Found in non-structural parts to enhance sustainability in vehicle manufacturing.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Benefits: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Offers environmental advantages due to the use of renewable materials.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Reduces the carbon footprint of vehicles while maintaining adequate performance characteristics.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78887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304800" y="586745"/>
            <a:ext cx="11582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sz="2200" b="1" dirty="0" smtClean="0">
                <a:solidFill>
                  <a:srgbClr val="FF0000"/>
                </a:solidFill>
              </a:rPr>
              <a:t>METAL MATRIX COMPOSITES:</a:t>
            </a:r>
            <a:endParaRPr lang="en-GB" sz="2200" dirty="0" smtClean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Application</a:t>
            </a:r>
            <a:r>
              <a:rPr lang="en-GB" sz="2200" b="1" dirty="0"/>
              <a:t>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Used in brake components (rotors and pads), engine parts, and structural reinforcements.</a:t>
            </a:r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Found in high-performance vehicles to improve braking efficiency and reduce weight.</a:t>
            </a:r>
          </a:p>
          <a:p>
            <a:pPr marL="342900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Benefits:</a:t>
            </a:r>
            <a:endParaRPr lang="en-GB" sz="2200" dirty="0"/>
          </a:p>
          <a:p>
            <a:pPr marL="800100" lvl="1" indent="-3429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dirty="0"/>
              <a:t>Provides high-temperature resistance, wear resistance, and improved mechanical properties compared to traditional metals.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41625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71368" y="571472"/>
            <a:ext cx="46747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GB" sz="2400" b="1" dirty="0" smtClean="0"/>
              <a:t>NANO MATERIALS: INTRODUCTION</a:t>
            </a:r>
            <a:endParaRPr lang="en-GB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71367" y="1033137"/>
            <a:ext cx="118705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/>
              <a:t>Nano materials are substances that possess unique properties due to their incredibly small size, typically on the </a:t>
            </a:r>
            <a:r>
              <a:rPr lang="en-GB" sz="2200" dirty="0" smtClean="0"/>
              <a:t>nanometre </a:t>
            </a:r>
            <a:r>
              <a:rPr lang="en-GB" sz="2200" dirty="0"/>
              <a:t>scale (1 </a:t>
            </a:r>
            <a:r>
              <a:rPr lang="en-GB" sz="2200" dirty="0" smtClean="0"/>
              <a:t>nanometre </a:t>
            </a:r>
            <a:r>
              <a:rPr lang="en-GB" sz="2200" dirty="0"/>
              <a:t>= 1 billionth of a meter). These materials exhibit distinct physical, chemical, electrical, and optical characteristics compared to their bulk counterparts because of their minute size and high surface area-to-volume ratio.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12231" t="50258" r="39423" b="16290"/>
          <a:stretch/>
        </p:blipFill>
        <p:spPr>
          <a:xfrm>
            <a:off x="2208627" y="3312540"/>
            <a:ext cx="7287065" cy="2834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66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884" y="432000"/>
            <a:ext cx="10725150" cy="599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57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651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405</cp:revision>
  <dcterms:created xsi:type="dcterms:W3CDTF">2023-09-04T08:52:27Z</dcterms:created>
  <dcterms:modified xsi:type="dcterms:W3CDTF">2023-12-09T07:15:48Z</dcterms:modified>
</cp:coreProperties>
</file>