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0" r:id="rId3"/>
    <p:sldId id="291" r:id="rId4"/>
    <p:sldId id="292" r:id="rId5"/>
    <p:sldId id="293" r:id="rId6"/>
    <p:sldId id="294" r:id="rId7"/>
    <p:sldId id="295" r:id="rId8"/>
    <p:sldId id="296" r:id="rId9"/>
    <p:sldId id="297" r:id="rId10"/>
    <p:sldId id="29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snapToGrid="0">
      <p:cViewPr varScale="1">
        <p:scale>
          <a:sx n="68" d="100"/>
          <a:sy n="68"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87280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5900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4787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72310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06F013-52CD-40EC-97F2-03C7997577F3}" type="datetimeFigureOut">
              <a:rPr lang="en-GB" smtClean="0"/>
              <a:t>13/12/2023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6538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06F013-52CD-40EC-97F2-03C7997577F3}" type="datetimeFigureOut">
              <a:rPr lang="en-GB" smtClean="0"/>
              <a:t>13/12/2023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47749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B06F013-52CD-40EC-97F2-03C7997577F3}" type="datetimeFigureOut">
              <a:rPr lang="en-GB" smtClean="0"/>
              <a:t>13/12/2023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7644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B06F013-52CD-40EC-97F2-03C7997577F3}" type="datetimeFigureOut">
              <a:rPr lang="en-GB" smtClean="0"/>
              <a:t>13/12/2023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52540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6F013-52CD-40EC-97F2-03C7997577F3}" type="datetimeFigureOut">
              <a:rPr lang="en-GB" smtClean="0"/>
              <a:t>13/12/2023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93586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13/12/2023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292361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13/12/2023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42903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6F013-52CD-40EC-97F2-03C7997577F3}" type="datetimeFigureOut">
              <a:rPr lang="en-GB" smtClean="0"/>
              <a:t>13/12/2023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1F852-797F-484A-B1A8-98410FCE6D25}" type="slidenum">
              <a:rPr lang="en-GB" smtClean="0"/>
              <a:t>‹#›</a:t>
            </a:fld>
            <a:endParaRPr lang="en-GB"/>
          </a:p>
        </p:txBody>
      </p:sp>
    </p:spTree>
    <p:extLst>
      <p:ext uri="{BB962C8B-B14F-4D97-AF65-F5344CB8AC3E}">
        <p14:creationId xmlns:p14="http://schemas.microsoft.com/office/powerpoint/2010/main" val="181824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TextBox 4"/>
          <p:cNvSpPr txBox="1"/>
          <p:nvPr/>
        </p:nvSpPr>
        <p:spPr>
          <a:xfrm>
            <a:off x="1892104" y="1095494"/>
            <a:ext cx="8407791" cy="1015663"/>
          </a:xfrm>
          <a:prstGeom prst="rect">
            <a:avLst/>
          </a:prstGeom>
          <a:noFill/>
        </p:spPr>
        <p:txBody>
          <a:bodyPr wrap="square" rtlCol="0">
            <a:spAutoFit/>
          </a:bodyPr>
          <a:lstStyle/>
          <a:p>
            <a:r>
              <a:rPr lang="en-IN" sz="6000" dirty="0" smtClean="0">
                <a:latin typeface="Cambria" panose="02040503050406030204" pitchFamily="18" charset="0"/>
              </a:rPr>
              <a:t>ENGINEERING SCIENCES</a:t>
            </a:r>
          </a:p>
        </p:txBody>
      </p:sp>
      <p:sp>
        <p:nvSpPr>
          <p:cNvPr id="6" name="TextBox 5"/>
          <p:cNvSpPr txBox="1"/>
          <p:nvPr/>
        </p:nvSpPr>
        <p:spPr>
          <a:xfrm>
            <a:off x="4815840" y="2111157"/>
            <a:ext cx="2560320" cy="646331"/>
          </a:xfrm>
          <a:prstGeom prst="rect">
            <a:avLst/>
          </a:prstGeom>
          <a:noFill/>
        </p:spPr>
        <p:txBody>
          <a:bodyPr wrap="square" rtlCol="0">
            <a:spAutoFit/>
          </a:bodyPr>
          <a:lstStyle/>
          <a:p>
            <a:r>
              <a:rPr lang="en-IN" sz="3600" dirty="0" smtClean="0">
                <a:latin typeface="Cambria" panose="02040503050406030204" pitchFamily="18" charset="0"/>
              </a:rPr>
              <a:t>(BME 2105)</a:t>
            </a:r>
            <a:endParaRPr lang="en-GB" sz="3600" dirty="0">
              <a:latin typeface="Cambria" panose="02040503050406030204" pitchFamily="18" charset="0"/>
            </a:endParaRPr>
          </a:p>
        </p:txBody>
      </p:sp>
      <p:sp>
        <p:nvSpPr>
          <p:cNvPr id="7" name="TextBox 6"/>
          <p:cNvSpPr txBox="1"/>
          <p:nvPr/>
        </p:nvSpPr>
        <p:spPr>
          <a:xfrm>
            <a:off x="4297678" y="2757488"/>
            <a:ext cx="3596641" cy="523220"/>
          </a:xfrm>
          <a:prstGeom prst="rect">
            <a:avLst/>
          </a:prstGeom>
          <a:noFill/>
        </p:spPr>
        <p:txBody>
          <a:bodyPr wrap="square" rtlCol="0">
            <a:spAutoFit/>
          </a:bodyPr>
          <a:lstStyle/>
          <a:p>
            <a:r>
              <a:rPr lang="en-IN" sz="2800" smtClean="0"/>
              <a:t>LECTURE 18 MODULE </a:t>
            </a:r>
            <a:r>
              <a:rPr lang="en-IN" sz="2800" dirty="0"/>
              <a:t>3</a:t>
            </a:r>
            <a:endParaRPr lang="en-GB" sz="2800" dirty="0"/>
          </a:p>
        </p:txBody>
      </p:sp>
      <p:sp>
        <p:nvSpPr>
          <p:cNvPr id="8" name="TextBox 7"/>
          <p:cNvSpPr txBox="1"/>
          <p:nvPr/>
        </p:nvSpPr>
        <p:spPr>
          <a:xfrm>
            <a:off x="9304606" y="4723792"/>
            <a:ext cx="2726788" cy="1477328"/>
          </a:xfrm>
          <a:prstGeom prst="rect">
            <a:avLst/>
          </a:prstGeom>
          <a:noFill/>
        </p:spPr>
        <p:txBody>
          <a:bodyPr wrap="square" rtlCol="0">
            <a:spAutoFit/>
          </a:bodyPr>
          <a:lstStyle/>
          <a:p>
            <a:pPr>
              <a:lnSpc>
                <a:spcPct val="150000"/>
              </a:lnSpc>
            </a:pPr>
            <a:r>
              <a:rPr lang="en-IN" sz="2000" dirty="0" smtClean="0">
                <a:latin typeface="Times New Roman" panose="02020603050405020304" pitchFamily="18" charset="0"/>
                <a:cs typeface="Times New Roman" panose="02020603050405020304" pitchFamily="18" charset="0"/>
              </a:rPr>
              <a:t>Dinesh Kumar</a:t>
            </a:r>
          </a:p>
          <a:p>
            <a:pPr>
              <a:lnSpc>
                <a:spcPct val="150000"/>
              </a:lnSpc>
            </a:pPr>
            <a:r>
              <a:rPr lang="en-IN" sz="2000" dirty="0" smtClean="0">
                <a:latin typeface="Times New Roman" panose="02020603050405020304" pitchFamily="18" charset="0"/>
                <a:cs typeface="Times New Roman" panose="02020603050405020304" pitchFamily="18" charset="0"/>
              </a:rPr>
              <a:t>Assistant Professor</a:t>
            </a:r>
          </a:p>
          <a:p>
            <a:pPr>
              <a:lnSpc>
                <a:spcPct val="150000"/>
              </a:lnSpc>
            </a:pPr>
            <a:r>
              <a:rPr lang="en-IN" sz="2000" dirty="0" smtClean="0">
                <a:latin typeface="Times New Roman" panose="02020603050405020304" pitchFamily="18" charset="0"/>
                <a:cs typeface="Times New Roman" panose="02020603050405020304" pitchFamily="18" charset="0"/>
              </a:rPr>
              <a:t>School of Engineering</a:t>
            </a:r>
          </a:p>
        </p:txBody>
      </p:sp>
    </p:spTree>
    <p:extLst>
      <p:ext uri="{BB962C8B-B14F-4D97-AF65-F5344CB8AC3E}">
        <p14:creationId xmlns:p14="http://schemas.microsoft.com/office/powerpoint/2010/main" val="2322781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6" name="Picture 5"/>
          <p:cNvPicPr>
            <a:picLocks noChangeAspect="1"/>
          </p:cNvPicPr>
          <p:nvPr/>
        </p:nvPicPr>
        <p:blipFill rotWithShape="1">
          <a:blip r:embed="rId2"/>
          <a:srcRect l="296" r="818" b="943"/>
          <a:stretch/>
        </p:blipFill>
        <p:spPr>
          <a:xfrm>
            <a:off x="995864" y="673200"/>
            <a:ext cx="10159816" cy="5600991"/>
          </a:xfrm>
          <a:prstGeom prst="rect">
            <a:avLst/>
          </a:prstGeom>
        </p:spPr>
      </p:pic>
    </p:spTree>
    <p:extLst>
      <p:ext uri="{BB962C8B-B14F-4D97-AF65-F5344CB8AC3E}">
        <p14:creationId xmlns:p14="http://schemas.microsoft.com/office/powerpoint/2010/main" val="1527050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33862" y="571472"/>
            <a:ext cx="7316939" cy="461665"/>
          </a:xfrm>
          <a:prstGeom prst="rect">
            <a:avLst/>
          </a:prstGeom>
        </p:spPr>
        <p:txBody>
          <a:bodyPr wrap="none">
            <a:spAutoFit/>
          </a:bodyPr>
          <a:lstStyle/>
          <a:p>
            <a:r>
              <a:rPr lang="en-GB" sz="2400" b="1" dirty="0"/>
              <a:t>STUDY OF CHANGE IN PROPERTIES OF NANOMATERIALS</a:t>
            </a:r>
            <a:endParaRPr lang="en-GB" sz="2400" dirty="0"/>
          </a:p>
        </p:txBody>
      </p:sp>
      <p:sp>
        <p:nvSpPr>
          <p:cNvPr id="6" name="Rectangle 5"/>
          <p:cNvSpPr/>
          <p:nvPr/>
        </p:nvSpPr>
        <p:spPr>
          <a:xfrm>
            <a:off x="133862" y="939242"/>
            <a:ext cx="11823676" cy="1615827"/>
          </a:xfrm>
          <a:prstGeom prst="rect">
            <a:avLst/>
          </a:prstGeom>
        </p:spPr>
        <p:txBody>
          <a:bodyPr wrap="square">
            <a:spAutoFit/>
          </a:bodyPr>
          <a:lstStyle/>
          <a:p>
            <a:pPr algn="just">
              <a:lnSpc>
                <a:spcPct val="150000"/>
              </a:lnSpc>
            </a:pPr>
            <a:r>
              <a:rPr lang="en-GB" sz="2200" dirty="0" smtClean="0"/>
              <a:t>Mechanical </a:t>
            </a:r>
            <a:r>
              <a:rPr lang="en-GB" sz="2200" dirty="0"/>
              <a:t>properties of nanomaterials refer to how they behave under applied forces or loads. At the nanoscale, materials can display distinct mechanical characteristics compared to their bulk counterparts, offering enhanced strength, flexibility, and other unique attributes. </a:t>
            </a:r>
          </a:p>
        </p:txBody>
      </p:sp>
      <p:sp>
        <p:nvSpPr>
          <p:cNvPr id="7" name="Rectangle 6"/>
          <p:cNvSpPr/>
          <p:nvPr/>
        </p:nvSpPr>
        <p:spPr>
          <a:xfrm>
            <a:off x="133862" y="2696369"/>
            <a:ext cx="11823676" cy="3139321"/>
          </a:xfrm>
          <a:prstGeom prst="rect">
            <a:avLst/>
          </a:prstGeom>
        </p:spPr>
        <p:txBody>
          <a:bodyPr wrap="square">
            <a:spAutoFit/>
          </a:bodyPr>
          <a:lstStyle/>
          <a:p>
            <a:pPr algn="just">
              <a:lnSpc>
                <a:spcPct val="150000"/>
              </a:lnSpc>
            </a:pPr>
            <a:r>
              <a:rPr lang="en-GB" sz="2200" b="1" dirty="0" smtClean="0">
                <a:solidFill>
                  <a:srgbClr val="FF0000"/>
                </a:solidFill>
              </a:rPr>
              <a:t>1. STRENGTH AND STIFFNESS:</a:t>
            </a:r>
          </a:p>
          <a:p>
            <a:pPr marL="342900" indent="-342900" algn="just">
              <a:lnSpc>
                <a:spcPct val="150000"/>
              </a:lnSpc>
              <a:buFont typeface="Arial" panose="020B0604020202020204" pitchFamily="34" charset="0"/>
              <a:buChar char="•"/>
            </a:pPr>
            <a:r>
              <a:rPr lang="en-GB" sz="2200" b="1" dirty="0" smtClean="0"/>
              <a:t>Enhanced </a:t>
            </a:r>
            <a:r>
              <a:rPr lang="en-GB" sz="2200" b="1" dirty="0"/>
              <a:t>Strength:</a:t>
            </a:r>
            <a:r>
              <a:rPr lang="en-GB" sz="2200" dirty="0"/>
              <a:t> Nanomaterials often exhibit exceptional strength compared to bulk materials. For instance, carbon nanotubes, graphene, and some metallic nanoparticles have extremely high tensile strength.</a:t>
            </a:r>
          </a:p>
          <a:p>
            <a:pPr marL="342900" indent="-342900" algn="just">
              <a:lnSpc>
                <a:spcPct val="150000"/>
              </a:lnSpc>
              <a:buFont typeface="Arial" panose="020B0604020202020204" pitchFamily="34" charset="0"/>
              <a:buChar char="•"/>
            </a:pPr>
            <a:r>
              <a:rPr lang="en-GB" sz="2200" b="1" dirty="0"/>
              <a:t>Stiffness:</a:t>
            </a:r>
            <a:r>
              <a:rPr lang="en-GB" sz="2200" dirty="0"/>
              <a:t> Some nanomaterials also demonstrate increased stiffness, making them suitable for applications where rigidity is crucial.</a:t>
            </a:r>
            <a:endParaRPr lang="en-GB" sz="2200" b="0" i="0" dirty="0">
              <a:effectLst/>
            </a:endParaRPr>
          </a:p>
        </p:txBody>
      </p:sp>
    </p:spTree>
    <p:extLst>
      <p:ext uri="{BB962C8B-B14F-4D97-AF65-F5344CB8AC3E}">
        <p14:creationId xmlns:p14="http://schemas.microsoft.com/office/powerpoint/2010/main" val="3474929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06325" y="554225"/>
            <a:ext cx="11821551" cy="2123658"/>
          </a:xfrm>
          <a:prstGeom prst="rect">
            <a:avLst/>
          </a:prstGeom>
        </p:spPr>
        <p:txBody>
          <a:bodyPr wrap="square">
            <a:spAutoFit/>
          </a:bodyPr>
          <a:lstStyle/>
          <a:p>
            <a:pPr algn="just">
              <a:lnSpc>
                <a:spcPct val="150000"/>
              </a:lnSpc>
            </a:pPr>
            <a:r>
              <a:rPr lang="en-GB" sz="2200" b="1" dirty="0" smtClean="0">
                <a:solidFill>
                  <a:srgbClr val="FF0000"/>
                </a:solidFill>
              </a:rPr>
              <a:t>2. FLEXIBILITY AND DUCTILITY:</a:t>
            </a:r>
          </a:p>
          <a:p>
            <a:pPr marL="342900" indent="-342900" algn="just">
              <a:lnSpc>
                <a:spcPct val="150000"/>
              </a:lnSpc>
              <a:buFont typeface="Arial" panose="020B0604020202020204" pitchFamily="34" charset="0"/>
              <a:buChar char="•"/>
            </a:pPr>
            <a:r>
              <a:rPr lang="en-GB" sz="2200" dirty="0" smtClean="0"/>
              <a:t>Despite </a:t>
            </a:r>
            <a:r>
              <a:rPr lang="en-GB" sz="2200" dirty="0"/>
              <a:t>their enhanced strength, certain nanomaterials can also maintain flexibility and ductility, allowing them to bend or deform without fracturing. This property is advantageous in various applications, including flexible electronics and lightweight structural materials.</a:t>
            </a:r>
            <a:endParaRPr lang="en-GB" sz="2200" b="0" i="0" dirty="0">
              <a:effectLst/>
            </a:endParaRPr>
          </a:p>
        </p:txBody>
      </p:sp>
      <p:sp>
        <p:nvSpPr>
          <p:cNvPr id="6" name="Rectangle 5"/>
          <p:cNvSpPr/>
          <p:nvPr/>
        </p:nvSpPr>
        <p:spPr>
          <a:xfrm>
            <a:off x="206324" y="2878440"/>
            <a:ext cx="11821551" cy="2631490"/>
          </a:xfrm>
          <a:prstGeom prst="rect">
            <a:avLst/>
          </a:prstGeom>
        </p:spPr>
        <p:txBody>
          <a:bodyPr wrap="square">
            <a:spAutoFit/>
          </a:bodyPr>
          <a:lstStyle/>
          <a:p>
            <a:pPr algn="just">
              <a:lnSpc>
                <a:spcPct val="150000"/>
              </a:lnSpc>
            </a:pPr>
            <a:r>
              <a:rPr lang="en-GB" sz="2200" b="1" dirty="0" smtClean="0">
                <a:solidFill>
                  <a:srgbClr val="FF0000"/>
                </a:solidFill>
              </a:rPr>
              <a:t>3. TOUGHNESS AND FRACTURE RESISTANCE:</a:t>
            </a:r>
          </a:p>
          <a:p>
            <a:pPr marL="342900" indent="-342900" algn="just">
              <a:lnSpc>
                <a:spcPct val="150000"/>
              </a:lnSpc>
              <a:buFont typeface="Arial" panose="020B0604020202020204" pitchFamily="34" charset="0"/>
              <a:buChar char="•"/>
            </a:pPr>
            <a:r>
              <a:rPr lang="en-GB" sz="2200" dirty="0" smtClean="0"/>
              <a:t>Nanomaterials </a:t>
            </a:r>
            <a:r>
              <a:rPr lang="en-GB" sz="2200" dirty="0"/>
              <a:t>might exhibit improved toughness, resisting crack propagation and fracture better than bulk materials.</a:t>
            </a:r>
          </a:p>
          <a:p>
            <a:pPr marL="342900" indent="-342900" algn="just">
              <a:lnSpc>
                <a:spcPct val="150000"/>
              </a:lnSpc>
              <a:buFont typeface="Arial" panose="020B0604020202020204" pitchFamily="34" charset="0"/>
              <a:buChar char="•"/>
            </a:pPr>
            <a:r>
              <a:rPr lang="en-GB" sz="2200" dirty="0"/>
              <a:t>The ability to withstand deformation and absorb energy without failure is particularly important in structural applications and impact-resistant materials.</a:t>
            </a:r>
            <a:endParaRPr lang="en-GB" sz="2200" b="0" i="0" dirty="0">
              <a:effectLst/>
            </a:endParaRPr>
          </a:p>
        </p:txBody>
      </p:sp>
    </p:spTree>
    <p:extLst>
      <p:ext uri="{BB962C8B-B14F-4D97-AF65-F5344CB8AC3E}">
        <p14:creationId xmlns:p14="http://schemas.microsoft.com/office/powerpoint/2010/main" val="1515731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35987" y="432000"/>
            <a:ext cx="11905957" cy="2123658"/>
          </a:xfrm>
          <a:prstGeom prst="rect">
            <a:avLst/>
          </a:prstGeom>
        </p:spPr>
        <p:txBody>
          <a:bodyPr wrap="square">
            <a:spAutoFit/>
          </a:bodyPr>
          <a:lstStyle/>
          <a:p>
            <a:pPr algn="just">
              <a:lnSpc>
                <a:spcPct val="150000"/>
              </a:lnSpc>
            </a:pPr>
            <a:r>
              <a:rPr lang="en-GB" sz="2200" b="1" dirty="0" smtClean="0">
                <a:solidFill>
                  <a:srgbClr val="FF0000"/>
                </a:solidFill>
              </a:rPr>
              <a:t>4. FATIGUE AND WEAR RESISTANCE:</a:t>
            </a:r>
          </a:p>
          <a:p>
            <a:pPr marL="342900" indent="-342900" algn="just">
              <a:lnSpc>
                <a:spcPct val="150000"/>
              </a:lnSpc>
              <a:buFont typeface="Arial" panose="020B0604020202020204" pitchFamily="34" charset="0"/>
              <a:buChar char="•"/>
            </a:pPr>
            <a:r>
              <a:rPr lang="en-GB" sz="2200" dirty="0" smtClean="0"/>
              <a:t>Some </a:t>
            </a:r>
            <a:r>
              <a:rPr lang="en-GB" sz="2200" dirty="0"/>
              <a:t>nanomaterials have increased resistance to fatigue and wear, making them suitable for components subjected to repetitive stress or abrasive environments.</a:t>
            </a:r>
          </a:p>
          <a:p>
            <a:pPr marL="342900" indent="-342900" algn="just">
              <a:lnSpc>
                <a:spcPct val="150000"/>
              </a:lnSpc>
              <a:buFont typeface="Arial" panose="020B0604020202020204" pitchFamily="34" charset="0"/>
              <a:buChar char="•"/>
            </a:pPr>
            <a:r>
              <a:rPr lang="en-GB" sz="2200" dirty="0"/>
              <a:t>This property is valuable in manufacturing durable and long-lasting materials for various industries.</a:t>
            </a:r>
            <a:endParaRPr lang="en-GB" sz="2200" b="0" i="0" dirty="0">
              <a:effectLst/>
            </a:endParaRPr>
          </a:p>
        </p:txBody>
      </p:sp>
      <p:sp>
        <p:nvSpPr>
          <p:cNvPr id="6" name="Rectangle 5"/>
          <p:cNvSpPr/>
          <p:nvPr/>
        </p:nvSpPr>
        <p:spPr>
          <a:xfrm>
            <a:off x="135986" y="2825806"/>
            <a:ext cx="11905957" cy="2631490"/>
          </a:xfrm>
          <a:prstGeom prst="rect">
            <a:avLst/>
          </a:prstGeom>
        </p:spPr>
        <p:txBody>
          <a:bodyPr wrap="square">
            <a:spAutoFit/>
          </a:bodyPr>
          <a:lstStyle/>
          <a:p>
            <a:pPr algn="just">
              <a:lnSpc>
                <a:spcPct val="150000"/>
              </a:lnSpc>
            </a:pPr>
            <a:r>
              <a:rPr lang="en-GB" sz="2200" b="1" dirty="0" smtClean="0">
                <a:solidFill>
                  <a:srgbClr val="FF0000"/>
                </a:solidFill>
              </a:rPr>
              <a:t>5. SIZE-DEPENDENT MECHANICAL PROPERTIES:</a:t>
            </a:r>
          </a:p>
          <a:p>
            <a:pPr marL="342900" indent="-342900" algn="just">
              <a:lnSpc>
                <a:spcPct val="150000"/>
              </a:lnSpc>
              <a:buFont typeface="Arial" panose="020B0604020202020204" pitchFamily="34" charset="0"/>
              <a:buChar char="•"/>
            </a:pPr>
            <a:r>
              <a:rPr lang="en-GB" sz="2200" dirty="0" smtClean="0"/>
              <a:t>The </a:t>
            </a:r>
            <a:r>
              <a:rPr lang="en-GB" sz="2200" dirty="0"/>
              <a:t>mechanical behavior of nanomaterials is often size-dependent. As the size decreases, the ratio of surface atoms to bulk atoms increases, leading to alterations in mechanical behavior.</a:t>
            </a:r>
          </a:p>
          <a:p>
            <a:pPr marL="342900" indent="-342900" algn="just">
              <a:lnSpc>
                <a:spcPct val="150000"/>
              </a:lnSpc>
              <a:buFont typeface="Arial" panose="020B0604020202020204" pitchFamily="34" charset="0"/>
              <a:buChar char="•"/>
            </a:pPr>
            <a:r>
              <a:rPr lang="en-GB" sz="2200" dirty="0"/>
              <a:t>Quantum effects and surface energy considerations play a significant role in determining these size-dependent mechanical properties.</a:t>
            </a:r>
            <a:endParaRPr lang="en-GB" sz="2200" b="0" i="0" dirty="0">
              <a:effectLst/>
            </a:endParaRPr>
          </a:p>
        </p:txBody>
      </p:sp>
    </p:spTree>
    <p:extLst>
      <p:ext uri="{BB962C8B-B14F-4D97-AF65-F5344CB8AC3E}">
        <p14:creationId xmlns:p14="http://schemas.microsoft.com/office/powerpoint/2010/main" val="4070753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92257" y="537979"/>
            <a:ext cx="11849687" cy="1615827"/>
          </a:xfrm>
          <a:prstGeom prst="rect">
            <a:avLst/>
          </a:prstGeom>
        </p:spPr>
        <p:txBody>
          <a:bodyPr wrap="square">
            <a:spAutoFit/>
          </a:bodyPr>
          <a:lstStyle/>
          <a:p>
            <a:pPr algn="just">
              <a:lnSpc>
                <a:spcPct val="150000"/>
              </a:lnSpc>
            </a:pPr>
            <a:r>
              <a:rPr lang="en-GB" sz="2200" dirty="0"/>
              <a:t>The properties of nanomaterials are influenced by various fundamental parameters intrinsic to their structure, composition, and size. These parameters govern the behavior of nanomaterials and dictate their unique properties.</a:t>
            </a:r>
          </a:p>
        </p:txBody>
      </p:sp>
      <p:sp>
        <p:nvSpPr>
          <p:cNvPr id="6" name="Rectangle 5"/>
          <p:cNvSpPr/>
          <p:nvPr/>
        </p:nvSpPr>
        <p:spPr>
          <a:xfrm>
            <a:off x="192256" y="2289369"/>
            <a:ext cx="11849687" cy="3647152"/>
          </a:xfrm>
          <a:prstGeom prst="rect">
            <a:avLst/>
          </a:prstGeom>
        </p:spPr>
        <p:txBody>
          <a:bodyPr wrap="square">
            <a:spAutoFit/>
          </a:bodyPr>
          <a:lstStyle/>
          <a:p>
            <a:pPr algn="just">
              <a:lnSpc>
                <a:spcPct val="150000"/>
              </a:lnSpc>
            </a:pPr>
            <a:r>
              <a:rPr lang="en-GB" sz="2200" b="1" dirty="0" smtClean="0">
                <a:solidFill>
                  <a:srgbClr val="FF0000"/>
                </a:solidFill>
              </a:rPr>
              <a:t>1. SIZE:</a:t>
            </a:r>
          </a:p>
          <a:p>
            <a:pPr marL="342900" indent="-342900" algn="just">
              <a:lnSpc>
                <a:spcPct val="150000"/>
              </a:lnSpc>
              <a:buFont typeface="Arial" panose="020B0604020202020204" pitchFamily="34" charset="0"/>
              <a:buChar char="•"/>
            </a:pPr>
            <a:r>
              <a:rPr lang="en-GB" sz="2200" b="1" dirty="0" smtClean="0"/>
              <a:t>Quantum </a:t>
            </a:r>
            <a:r>
              <a:rPr lang="en-GB" sz="2200" b="1" dirty="0"/>
              <a:t>Confinement Effects:</a:t>
            </a:r>
            <a:r>
              <a:rPr lang="en-GB" sz="2200" dirty="0"/>
              <a:t> As the size decreases to the nanoscale, quantum effects become prominent. This alters electronic, optical, and magnetic properties. For instance, quantum dots exhibit size-dependent optical properties due to quantum confinement.</a:t>
            </a:r>
          </a:p>
          <a:p>
            <a:pPr marL="342900" indent="-342900" algn="just">
              <a:lnSpc>
                <a:spcPct val="150000"/>
              </a:lnSpc>
              <a:buFont typeface="Arial" panose="020B0604020202020204" pitchFamily="34" charset="0"/>
              <a:buChar char="•"/>
            </a:pPr>
            <a:r>
              <a:rPr lang="en-GB" sz="2200" b="1" dirty="0"/>
              <a:t>Surface Area-to-Volume Ratio:</a:t>
            </a:r>
            <a:r>
              <a:rPr lang="en-GB" sz="2200" dirty="0"/>
              <a:t> Smaller particle sizes lead to larger surface areas per unit volume, impacting reactivity, catalytic activity, and adsorption capacity. This influences chemical and biological interactions.</a:t>
            </a:r>
            <a:endParaRPr lang="en-GB" sz="2200" b="0" i="0" dirty="0">
              <a:effectLst/>
            </a:endParaRPr>
          </a:p>
        </p:txBody>
      </p:sp>
    </p:spTree>
    <p:extLst>
      <p:ext uri="{BB962C8B-B14F-4D97-AF65-F5344CB8AC3E}">
        <p14:creationId xmlns:p14="http://schemas.microsoft.com/office/powerpoint/2010/main" val="4026873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34461" y="432000"/>
            <a:ext cx="11807483" cy="5170646"/>
          </a:xfrm>
          <a:prstGeom prst="rect">
            <a:avLst/>
          </a:prstGeom>
        </p:spPr>
        <p:txBody>
          <a:bodyPr wrap="square">
            <a:spAutoFit/>
          </a:bodyPr>
          <a:lstStyle/>
          <a:p>
            <a:pPr algn="just">
              <a:lnSpc>
                <a:spcPct val="150000"/>
              </a:lnSpc>
            </a:pPr>
            <a:r>
              <a:rPr lang="en-GB" sz="2200" b="1" dirty="0" smtClean="0">
                <a:solidFill>
                  <a:srgbClr val="FF0000"/>
                </a:solidFill>
              </a:rPr>
              <a:t>2. SHAPE AND MORPHOLOGY:</a:t>
            </a:r>
          </a:p>
          <a:p>
            <a:pPr marL="342900" indent="-342900" algn="just">
              <a:lnSpc>
                <a:spcPct val="150000"/>
              </a:lnSpc>
              <a:buFont typeface="Arial" panose="020B0604020202020204" pitchFamily="34" charset="0"/>
              <a:buChar char="•"/>
            </a:pPr>
            <a:r>
              <a:rPr lang="en-GB" sz="2200" b="1" dirty="0" smtClean="0"/>
              <a:t>Anisotropy</a:t>
            </a:r>
            <a:r>
              <a:rPr lang="en-GB" sz="2200" b="1" dirty="0"/>
              <a:t>:</a:t>
            </a:r>
            <a:r>
              <a:rPr lang="en-GB" sz="2200" dirty="0"/>
              <a:t> Different shapes (spheres, rods, tubes) exhibit varying properties due to differences in surface area, packing density, and crystal facets. For instance, nanowires or nanotubes have higher aspect ratios, affecting their mechanical and electrical properties compared to nanoparticles.</a:t>
            </a:r>
          </a:p>
          <a:p>
            <a:pPr algn="just">
              <a:lnSpc>
                <a:spcPct val="150000"/>
              </a:lnSpc>
            </a:pPr>
            <a:endParaRPr lang="en-GB" sz="2200" b="1" dirty="0" smtClean="0"/>
          </a:p>
          <a:p>
            <a:pPr algn="just">
              <a:lnSpc>
                <a:spcPct val="150000"/>
              </a:lnSpc>
            </a:pPr>
            <a:r>
              <a:rPr lang="en-GB" sz="2200" b="1" dirty="0" smtClean="0">
                <a:solidFill>
                  <a:srgbClr val="FF0000"/>
                </a:solidFill>
              </a:rPr>
              <a:t>3. COMPOSITION:</a:t>
            </a:r>
          </a:p>
          <a:p>
            <a:pPr marL="342900" indent="-342900" algn="just">
              <a:lnSpc>
                <a:spcPct val="150000"/>
              </a:lnSpc>
              <a:buFont typeface="Arial" panose="020B0604020202020204" pitchFamily="34" charset="0"/>
              <a:buChar char="•"/>
            </a:pPr>
            <a:r>
              <a:rPr lang="en-GB" sz="2200" b="1" dirty="0" smtClean="0"/>
              <a:t>Chemical </a:t>
            </a:r>
            <a:r>
              <a:rPr lang="en-GB" sz="2200" b="1" dirty="0"/>
              <a:t>Composition:</a:t>
            </a:r>
            <a:r>
              <a:rPr lang="en-GB" sz="2200" dirty="0"/>
              <a:t> Altering the chemical composition can significantly impact properties. For instance, doping elements into nanomaterials can modify electrical conductivity or catalytic activity.</a:t>
            </a:r>
          </a:p>
          <a:p>
            <a:pPr marL="342900" indent="-342900" algn="just">
              <a:lnSpc>
                <a:spcPct val="150000"/>
              </a:lnSpc>
              <a:buFont typeface="Arial" panose="020B0604020202020204" pitchFamily="34" charset="0"/>
              <a:buChar char="•"/>
            </a:pPr>
            <a:r>
              <a:rPr lang="en-GB" sz="2200" b="1" dirty="0"/>
              <a:t>Alloying and Mixing:</a:t>
            </a:r>
            <a:r>
              <a:rPr lang="en-GB" sz="2200" dirty="0"/>
              <a:t> Creating alloys or composite nanomaterials can lead to synergistic properties that combine the benefits of different materials.</a:t>
            </a:r>
            <a:endParaRPr lang="en-GB" sz="2200" b="0" i="0" dirty="0">
              <a:effectLst/>
            </a:endParaRPr>
          </a:p>
        </p:txBody>
      </p:sp>
    </p:spTree>
    <p:extLst>
      <p:ext uri="{BB962C8B-B14F-4D97-AF65-F5344CB8AC3E}">
        <p14:creationId xmlns:p14="http://schemas.microsoft.com/office/powerpoint/2010/main" val="3178887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13360" y="508290"/>
            <a:ext cx="11765280" cy="5678478"/>
          </a:xfrm>
          <a:prstGeom prst="rect">
            <a:avLst/>
          </a:prstGeom>
        </p:spPr>
        <p:txBody>
          <a:bodyPr wrap="square">
            <a:spAutoFit/>
          </a:bodyPr>
          <a:lstStyle/>
          <a:p>
            <a:pPr algn="just">
              <a:lnSpc>
                <a:spcPct val="150000"/>
              </a:lnSpc>
            </a:pPr>
            <a:r>
              <a:rPr lang="en-GB" sz="2200" b="1" dirty="0" smtClean="0">
                <a:solidFill>
                  <a:srgbClr val="FF0000"/>
                </a:solidFill>
              </a:rPr>
              <a:t>4. SURFACE AND INTERFACE EFFECTS:</a:t>
            </a:r>
          </a:p>
          <a:p>
            <a:pPr marL="342900" indent="-342900" algn="just">
              <a:lnSpc>
                <a:spcPct val="150000"/>
              </a:lnSpc>
              <a:buFont typeface="Arial" panose="020B0604020202020204" pitchFamily="34" charset="0"/>
              <a:buChar char="•"/>
            </a:pPr>
            <a:r>
              <a:rPr lang="en-GB" sz="2200" b="1" dirty="0" smtClean="0"/>
              <a:t>Surface </a:t>
            </a:r>
            <a:r>
              <a:rPr lang="en-GB" sz="2200" b="1" dirty="0"/>
              <a:t>States:</a:t>
            </a:r>
            <a:r>
              <a:rPr lang="en-GB" sz="2200" dirty="0"/>
              <a:t> Surface atoms in nanomaterials possess different energy states compared to bulk atoms, influencing reactivity, stability, and electronic properties.</a:t>
            </a:r>
          </a:p>
          <a:p>
            <a:pPr marL="342900" indent="-342900" algn="just">
              <a:lnSpc>
                <a:spcPct val="150000"/>
              </a:lnSpc>
              <a:buFont typeface="Arial" panose="020B0604020202020204" pitchFamily="34" charset="0"/>
              <a:buChar char="•"/>
            </a:pPr>
            <a:r>
              <a:rPr lang="en-GB" sz="2200" b="1" dirty="0"/>
              <a:t>Surface Modifications:</a:t>
            </a:r>
            <a:r>
              <a:rPr lang="en-GB" sz="2200" dirty="0"/>
              <a:t> Functionalizing or modifying the surface of nanomaterials can tailor their properties for specific applications, such as improving biocompatibility or enhancing catalytic activity</a:t>
            </a:r>
            <a:r>
              <a:rPr lang="en-GB" sz="2200" dirty="0" smtClean="0"/>
              <a:t>.</a:t>
            </a:r>
            <a:endParaRPr lang="en-GB" sz="2200" b="1" dirty="0" smtClean="0"/>
          </a:p>
          <a:p>
            <a:pPr algn="just">
              <a:lnSpc>
                <a:spcPct val="150000"/>
              </a:lnSpc>
            </a:pPr>
            <a:r>
              <a:rPr lang="en-GB" sz="2200" b="1" dirty="0" smtClean="0">
                <a:solidFill>
                  <a:srgbClr val="FF0000"/>
                </a:solidFill>
              </a:rPr>
              <a:t>5. CRYSTAL STRUCTURE AND DEFECTS:</a:t>
            </a:r>
          </a:p>
          <a:p>
            <a:pPr marL="342900" indent="-342900" algn="just">
              <a:lnSpc>
                <a:spcPct val="150000"/>
              </a:lnSpc>
              <a:buFont typeface="Arial" panose="020B0604020202020204" pitchFamily="34" charset="0"/>
              <a:buChar char="•"/>
            </a:pPr>
            <a:r>
              <a:rPr lang="en-GB" sz="2200" b="1" dirty="0" smtClean="0"/>
              <a:t>Crystal </a:t>
            </a:r>
            <a:r>
              <a:rPr lang="en-GB" sz="2200" b="1" dirty="0"/>
              <a:t>Phase:</a:t>
            </a:r>
            <a:r>
              <a:rPr lang="en-GB" sz="2200" dirty="0"/>
              <a:t> Changes in crystal structure due to size reduction or surface energy considerations can affect mechanical, optical, and electrical properties.</a:t>
            </a:r>
          </a:p>
          <a:p>
            <a:pPr marL="342900" indent="-342900" algn="just">
              <a:lnSpc>
                <a:spcPct val="150000"/>
              </a:lnSpc>
              <a:buFont typeface="Arial" panose="020B0604020202020204" pitchFamily="34" charset="0"/>
              <a:buChar char="•"/>
            </a:pPr>
            <a:r>
              <a:rPr lang="en-GB" sz="2200" b="1" dirty="0"/>
              <a:t>Defects and Grain Boundaries:</a:t>
            </a:r>
            <a:r>
              <a:rPr lang="en-GB" sz="2200" dirty="0"/>
              <a:t> At the nanoscale, defects and boundaries have a more pronounced effect on material properties, influencing conductivity, mechanical strength, and catalytic activity.</a:t>
            </a:r>
            <a:endParaRPr lang="en-GB" sz="2200" b="0" i="0" dirty="0">
              <a:effectLst/>
            </a:endParaRPr>
          </a:p>
        </p:txBody>
      </p:sp>
    </p:spTree>
    <p:extLst>
      <p:ext uri="{BB962C8B-B14F-4D97-AF65-F5344CB8AC3E}">
        <p14:creationId xmlns:p14="http://schemas.microsoft.com/office/powerpoint/2010/main" val="2141625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5" name="Picture 4"/>
          <p:cNvPicPr>
            <a:picLocks noChangeAspect="1"/>
          </p:cNvPicPr>
          <p:nvPr/>
        </p:nvPicPr>
        <p:blipFill rotWithShape="1">
          <a:blip r:embed="rId2"/>
          <a:srcRect l="1" r="494" b="1100"/>
          <a:stretch/>
        </p:blipFill>
        <p:spPr>
          <a:xfrm>
            <a:off x="2434905" y="432000"/>
            <a:ext cx="7118942" cy="6008067"/>
          </a:xfrm>
          <a:prstGeom prst="rect">
            <a:avLst/>
          </a:prstGeom>
        </p:spPr>
      </p:pic>
    </p:spTree>
    <p:extLst>
      <p:ext uri="{BB962C8B-B14F-4D97-AF65-F5344CB8AC3E}">
        <p14:creationId xmlns:p14="http://schemas.microsoft.com/office/powerpoint/2010/main" val="899266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6" name="Picture 5"/>
          <p:cNvPicPr>
            <a:picLocks noChangeAspect="1"/>
          </p:cNvPicPr>
          <p:nvPr/>
        </p:nvPicPr>
        <p:blipFill>
          <a:blip r:embed="rId2"/>
          <a:stretch>
            <a:fillRect/>
          </a:stretch>
        </p:blipFill>
        <p:spPr>
          <a:xfrm>
            <a:off x="450166" y="463596"/>
            <a:ext cx="11057206" cy="5944875"/>
          </a:xfrm>
          <a:prstGeom prst="rect">
            <a:avLst/>
          </a:prstGeom>
        </p:spPr>
      </p:pic>
    </p:spTree>
    <p:extLst>
      <p:ext uri="{BB962C8B-B14F-4D97-AF65-F5344CB8AC3E}">
        <p14:creationId xmlns:p14="http://schemas.microsoft.com/office/powerpoint/2010/main" val="807411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TotalTime>
  <Words>649</Words>
  <Application>Microsoft Office PowerPoint</Application>
  <PresentationFormat>Widescreen</PresentationFormat>
  <Paragraphs>38</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400</cp:revision>
  <dcterms:created xsi:type="dcterms:W3CDTF">2023-09-04T08:52:27Z</dcterms:created>
  <dcterms:modified xsi:type="dcterms:W3CDTF">2023-12-13T04:54:13Z</dcterms:modified>
</cp:coreProperties>
</file>