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0" r:id="rId3"/>
    <p:sldId id="291" r:id="rId4"/>
    <p:sldId id="292" r:id="rId5"/>
    <p:sldId id="293" r:id="rId6"/>
    <p:sldId id="294" r:id="rId7"/>
    <p:sldId id="295" r:id="rId8"/>
    <p:sldId id="296" r:id="rId9"/>
    <p:sldId id="297" r:id="rId10"/>
    <p:sldId id="29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13/12/2023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13/12/2023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13/12/2023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13/12/2023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13/12/2023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13/12/2023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13/12/2023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297678" y="2757488"/>
            <a:ext cx="3596641" cy="523220"/>
          </a:xfrm>
          <a:prstGeom prst="rect">
            <a:avLst/>
          </a:prstGeom>
          <a:noFill/>
        </p:spPr>
        <p:txBody>
          <a:bodyPr wrap="square" rtlCol="0">
            <a:spAutoFit/>
          </a:bodyPr>
          <a:lstStyle/>
          <a:p>
            <a:r>
              <a:rPr lang="en-IN" sz="2800" smtClean="0"/>
              <a:t>LECTURE 19 MODULE </a:t>
            </a:r>
            <a:r>
              <a:rPr lang="en-IN" sz="2800" dirty="0"/>
              <a:t>3</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7" name="Picture 6"/>
          <p:cNvPicPr>
            <a:picLocks noChangeAspect="1"/>
          </p:cNvPicPr>
          <p:nvPr/>
        </p:nvPicPr>
        <p:blipFill>
          <a:blip r:embed="rId2"/>
          <a:stretch>
            <a:fillRect/>
          </a:stretch>
        </p:blipFill>
        <p:spPr>
          <a:xfrm>
            <a:off x="1921051" y="432001"/>
            <a:ext cx="8330389" cy="6008068"/>
          </a:xfrm>
          <a:prstGeom prst="rect">
            <a:avLst/>
          </a:prstGeom>
        </p:spPr>
      </p:pic>
    </p:spTree>
    <p:extLst>
      <p:ext uri="{BB962C8B-B14F-4D97-AF65-F5344CB8AC3E}">
        <p14:creationId xmlns:p14="http://schemas.microsoft.com/office/powerpoint/2010/main" val="1527050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73081" y="571472"/>
            <a:ext cx="3204788" cy="461665"/>
          </a:xfrm>
          <a:prstGeom prst="rect">
            <a:avLst/>
          </a:prstGeom>
        </p:spPr>
        <p:txBody>
          <a:bodyPr wrap="none">
            <a:spAutoFit/>
          </a:bodyPr>
          <a:lstStyle/>
          <a:p>
            <a:r>
              <a:rPr lang="en-GB" sz="2400" b="1" dirty="0"/>
              <a:t>GRAPHENE-STRUCTURE</a:t>
            </a:r>
            <a:endParaRPr lang="en-GB" sz="2400" dirty="0"/>
          </a:p>
        </p:txBody>
      </p:sp>
      <p:pic>
        <p:nvPicPr>
          <p:cNvPr id="1026" name="Picture 2" descr="https://encrypted-tbn0.gstatic.com/images?q=tbn:ANd9GcQUukh126LuEd2z1r5jGsGLrx9KNcvhgJ3RPZ3P6pIRZy89Nd251TpaSauUG96mCIx2OOA&amp;usqp=CA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90782" y="593054"/>
            <a:ext cx="2912012" cy="257085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encrypted-tbn0.gstatic.com/images?q=tbn:ANd9GcRLLGia7KU19pKHV-s_GNA22rbH9Vvs1Erd8Ofa5yhfaAOT-wmGeQoAWb1igogCLdtlrSc&amp;usqp=CA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0782" y="3472637"/>
            <a:ext cx="2912012" cy="265870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encrypted-tbn0.gstatic.com/images?q=tbn:ANd9GcT7AgKrJfuBqSSwT2dSoHb4vYAOqSdMPVHfzjLPZRsFLiQZ_c0C8-Sn-yEpTucMYdkmFkM&amp;usqp=CAU"/>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1995" y="2322416"/>
            <a:ext cx="3304540" cy="222723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73081" y="1172609"/>
            <a:ext cx="4849085" cy="3647152"/>
          </a:xfrm>
          <a:prstGeom prst="rect">
            <a:avLst/>
          </a:prstGeom>
        </p:spPr>
        <p:txBody>
          <a:bodyPr wrap="square">
            <a:spAutoFit/>
          </a:bodyPr>
          <a:lstStyle/>
          <a:p>
            <a:pPr algn="just">
              <a:lnSpc>
                <a:spcPct val="150000"/>
              </a:lnSpc>
            </a:pPr>
            <a:r>
              <a:rPr lang="en-GB" sz="2200" dirty="0">
                <a:ea typeface="Segoe UI Black" panose="020B0A02040204020203" pitchFamily="34" charset="0"/>
              </a:rPr>
              <a:t>Graphene is a two-dimensional allotrope of carbon arranged in a single layer of tightly packed carbon atoms bonded together in a hexagonal lattice. It's often described as a "wonder material" due to its remarkable properties and potential applications across various industries.</a:t>
            </a:r>
          </a:p>
        </p:txBody>
      </p:sp>
    </p:spTree>
    <p:extLst>
      <p:ext uri="{BB962C8B-B14F-4D97-AF65-F5344CB8AC3E}">
        <p14:creationId xmlns:p14="http://schemas.microsoft.com/office/powerpoint/2010/main" val="347492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50055" y="432000"/>
            <a:ext cx="11680874" cy="6091539"/>
          </a:xfrm>
          <a:prstGeom prst="rect">
            <a:avLst/>
          </a:prstGeom>
        </p:spPr>
        <p:txBody>
          <a:bodyPr wrap="square">
            <a:spAutoFit/>
          </a:bodyPr>
          <a:lstStyle/>
          <a:p>
            <a:pPr marL="342900" indent="-342900" algn="just">
              <a:lnSpc>
                <a:spcPct val="200000"/>
              </a:lnSpc>
              <a:buFont typeface="Arial" panose="020B0604020202020204" pitchFamily="34" charset="0"/>
              <a:buChar char="•"/>
            </a:pPr>
            <a:r>
              <a:rPr lang="en-GB" sz="2200" b="1" dirty="0"/>
              <a:t>Two-Dimensional Carbon Structure:</a:t>
            </a:r>
            <a:r>
              <a:rPr lang="en-GB" sz="2200" dirty="0"/>
              <a:t> Graphene is a single layer of carbon atoms arranged in a two-dimensional honeycomb lattice.</a:t>
            </a:r>
          </a:p>
          <a:p>
            <a:pPr marL="342900" indent="-342900" algn="just">
              <a:lnSpc>
                <a:spcPct val="200000"/>
              </a:lnSpc>
              <a:buFont typeface="Arial" panose="020B0604020202020204" pitchFamily="34" charset="0"/>
              <a:buChar char="•"/>
            </a:pPr>
            <a:r>
              <a:rPr lang="en-GB" sz="2200" b="1" dirty="0"/>
              <a:t>Hexagonal Arrangement:</a:t>
            </a:r>
            <a:r>
              <a:rPr lang="en-GB" sz="2200" dirty="0"/>
              <a:t> Carbon atoms in graphene form a hexagonal pattern resembling a honeycomb or chicken wire, with each carbon atom bonded to three </a:t>
            </a:r>
            <a:r>
              <a:rPr lang="en-GB" sz="2200" dirty="0" smtClean="0"/>
              <a:t>neighbouring </a:t>
            </a:r>
            <a:r>
              <a:rPr lang="en-GB" sz="2200" dirty="0"/>
              <a:t>carbon atoms.</a:t>
            </a:r>
          </a:p>
          <a:p>
            <a:pPr marL="342900" indent="-342900" algn="just">
              <a:lnSpc>
                <a:spcPct val="200000"/>
              </a:lnSpc>
              <a:buFont typeface="Arial" panose="020B0604020202020204" pitchFamily="34" charset="0"/>
              <a:buChar char="•"/>
            </a:pPr>
            <a:r>
              <a:rPr lang="en-GB" sz="2200" b="1" dirty="0"/>
              <a:t>Sp2 Hybridization:</a:t>
            </a:r>
            <a:r>
              <a:rPr lang="en-GB" sz="2200" dirty="0"/>
              <a:t> Each carbon atom in graphene undergoes sp2 hybridization, where three electron orbitals combine to form strong sigma bonds with </a:t>
            </a:r>
            <a:r>
              <a:rPr lang="en-GB" sz="2200" dirty="0" smtClean="0"/>
              <a:t>neighbouring </a:t>
            </a:r>
            <a:r>
              <a:rPr lang="en-GB" sz="2200" dirty="0"/>
              <a:t>atoms, while the remaining p-orbital creates a delocalized pi-bond above and below the plane of the sheet.</a:t>
            </a:r>
          </a:p>
          <a:p>
            <a:pPr marL="342900" indent="-342900" algn="just">
              <a:lnSpc>
                <a:spcPct val="200000"/>
              </a:lnSpc>
              <a:buFont typeface="Arial" panose="020B0604020202020204" pitchFamily="34" charset="0"/>
              <a:buChar char="•"/>
            </a:pPr>
            <a:r>
              <a:rPr lang="en-GB" sz="2200" b="1" dirty="0"/>
              <a:t>Single Layer:</a:t>
            </a:r>
            <a:r>
              <a:rPr lang="en-GB" sz="2200" dirty="0"/>
              <a:t> Unlike graphite, which consists of multiple layers of graphene stacked on top of each other, graphene is a monolayer of carbon atoms.</a:t>
            </a:r>
            <a:endParaRPr lang="en-GB" sz="2200" b="0" i="0" dirty="0">
              <a:effectLst/>
            </a:endParaRPr>
          </a:p>
        </p:txBody>
      </p:sp>
    </p:spTree>
    <p:extLst>
      <p:ext uri="{BB962C8B-B14F-4D97-AF65-F5344CB8AC3E}">
        <p14:creationId xmlns:p14="http://schemas.microsoft.com/office/powerpoint/2010/main" val="1515731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64123" y="530474"/>
            <a:ext cx="11863753" cy="5509200"/>
          </a:xfrm>
          <a:prstGeom prst="rect">
            <a:avLst/>
          </a:prstGeom>
        </p:spPr>
        <p:txBody>
          <a:bodyPr wrap="square">
            <a:spAutoFit/>
          </a:bodyPr>
          <a:lstStyle/>
          <a:p>
            <a:pPr marL="342900" indent="-342900" algn="just">
              <a:lnSpc>
                <a:spcPct val="200000"/>
              </a:lnSpc>
              <a:buFont typeface="Arial" panose="020B0604020202020204" pitchFamily="34" charset="0"/>
              <a:buChar char="•"/>
            </a:pPr>
            <a:r>
              <a:rPr lang="en-GB" sz="2200" b="1" dirty="0"/>
              <a:t>Atomic Thickness:</a:t>
            </a:r>
            <a:r>
              <a:rPr lang="en-GB" sz="2200" dirty="0"/>
              <a:t> It is incredibly thin, with a thickness of just one atom, providing it with unique properties.</a:t>
            </a:r>
          </a:p>
          <a:p>
            <a:pPr marL="342900" indent="-342900" algn="just">
              <a:lnSpc>
                <a:spcPct val="200000"/>
              </a:lnSpc>
              <a:buFont typeface="Arial" panose="020B0604020202020204" pitchFamily="34" charset="0"/>
              <a:buChar char="•"/>
            </a:pPr>
            <a:r>
              <a:rPr lang="en-GB" sz="2200" b="1" dirty="0"/>
              <a:t>High Surface Area:</a:t>
            </a:r>
            <a:r>
              <a:rPr lang="en-GB" sz="2200" dirty="0"/>
              <a:t> Due to its two-dimensional structure, graphene possesses an extremely high surface area relative to its volume.</a:t>
            </a:r>
          </a:p>
          <a:p>
            <a:pPr marL="342900" indent="-342900" algn="just">
              <a:lnSpc>
                <a:spcPct val="200000"/>
              </a:lnSpc>
              <a:buFont typeface="Arial" panose="020B0604020202020204" pitchFamily="34" charset="0"/>
              <a:buChar char="•"/>
            </a:pPr>
            <a:r>
              <a:rPr lang="en-GB" sz="2200" b="1" dirty="0"/>
              <a:t>Planar Structure:</a:t>
            </a:r>
            <a:r>
              <a:rPr lang="en-GB" sz="2200" dirty="0"/>
              <a:t> Graphene's structure is planar, with all carbon atoms lying in a single plane, giving it remarkable electrical, mechanical, and thermal properties.</a:t>
            </a:r>
          </a:p>
          <a:p>
            <a:pPr marL="342900" indent="-342900" algn="just">
              <a:lnSpc>
                <a:spcPct val="200000"/>
              </a:lnSpc>
              <a:buFont typeface="Arial" panose="020B0604020202020204" pitchFamily="34" charset="0"/>
              <a:buChar char="•"/>
            </a:pPr>
            <a:r>
              <a:rPr lang="en-GB" sz="2200" b="1" dirty="0"/>
              <a:t>Flexibility:</a:t>
            </a:r>
            <a:r>
              <a:rPr lang="en-GB" sz="2200" dirty="0"/>
              <a:t> Despite its strength, graphene is flexible and can be bent or folded without breaking due to its single-layer structure.</a:t>
            </a:r>
            <a:endParaRPr lang="en-GB" sz="2200" b="0" i="0" dirty="0">
              <a:effectLst/>
            </a:endParaRPr>
          </a:p>
        </p:txBody>
      </p:sp>
    </p:spTree>
    <p:extLst>
      <p:ext uri="{BB962C8B-B14F-4D97-AF65-F5344CB8AC3E}">
        <p14:creationId xmlns:p14="http://schemas.microsoft.com/office/powerpoint/2010/main" val="4070753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78190" y="572677"/>
            <a:ext cx="11835619" cy="5509200"/>
          </a:xfrm>
          <a:prstGeom prst="rect">
            <a:avLst/>
          </a:prstGeom>
        </p:spPr>
        <p:txBody>
          <a:bodyPr wrap="square">
            <a:spAutoFit/>
          </a:bodyPr>
          <a:lstStyle/>
          <a:p>
            <a:pPr marL="285750" indent="-285750" algn="just">
              <a:lnSpc>
                <a:spcPct val="200000"/>
              </a:lnSpc>
              <a:buFont typeface="Arial" panose="020B0604020202020204" pitchFamily="34" charset="0"/>
              <a:buChar char="•"/>
            </a:pPr>
            <a:r>
              <a:rPr lang="en-GB" sz="2200" b="1" dirty="0"/>
              <a:t>Transparency:</a:t>
            </a:r>
            <a:r>
              <a:rPr lang="en-GB" sz="2200" dirty="0"/>
              <a:t> Graphene is nearly transparent, allowing over 97% of light to pass through, owing to its thinness and arrangement of carbon atoms.</a:t>
            </a:r>
          </a:p>
          <a:p>
            <a:pPr marL="285750" indent="-285750" algn="just">
              <a:lnSpc>
                <a:spcPct val="200000"/>
              </a:lnSpc>
              <a:buFont typeface="Arial" panose="020B0604020202020204" pitchFamily="34" charset="0"/>
              <a:buChar char="•"/>
            </a:pPr>
            <a:r>
              <a:rPr lang="en-GB" sz="2200" b="1" dirty="0"/>
              <a:t>Impermeability:</a:t>
            </a:r>
            <a:r>
              <a:rPr lang="en-GB" sz="2200" dirty="0"/>
              <a:t> Despite its thinness, graphene is impermeable to gases and liquids due to the strong covalent bonds between carbon atoms.</a:t>
            </a:r>
          </a:p>
          <a:p>
            <a:pPr marL="285750" indent="-285750" algn="just">
              <a:lnSpc>
                <a:spcPct val="200000"/>
              </a:lnSpc>
              <a:buFont typeface="Arial" panose="020B0604020202020204" pitchFamily="34" charset="0"/>
              <a:buChar char="•"/>
            </a:pPr>
            <a:r>
              <a:rPr lang="en-GB" sz="2200" b="1" dirty="0"/>
              <a:t>Exceptional Strength:</a:t>
            </a:r>
            <a:r>
              <a:rPr lang="en-GB" sz="2200" dirty="0"/>
              <a:t> It exhibits extraordinary mechanical strength, being about 200 times stronger than steel at the same thickness.</a:t>
            </a:r>
          </a:p>
          <a:p>
            <a:pPr marL="285750" indent="-285750" algn="just">
              <a:lnSpc>
                <a:spcPct val="200000"/>
              </a:lnSpc>
              <a:buFont typeface="Arial" panose="020B0604020202020204" pitchFamily="34" charset="0"/>
              <a:buChar char="•"/>
            </a:pPr>
            <a:r>
              <a:rPr lang="en-GB" sz="2200" b="1" dirty="0"/>
              <a:t>High Electrical Conductivity:</a:t>
            </a:r>
            <a:r>
              <a:rPr lang="en-GB" sz="2200" dirty="0"/>
              <a:t> Graphene displays excellent electrical conductivity due to its unique electronic structure and ability to allow electrons to move rapidly across its surface.</a:t>
            </a:r>
            <a:endParaRPr lang="en-GB" sz="2200" b="0" i="0" dirty="0">
              <a:effectLst/>
            </a:endParaRPr>
          </a:p>
        </p:txBody>
      </p:sp>
    </p:spTree>
    <p:extLst>
      <p:ext uri="{BB962C8B-B14F-4D97-AF65-F5344CB8AC3E}">
        <p14:creationId xmlns:p14="http://schemas.microsoft.com/office/powerpoint/2010/main" val="4026873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46552" y="599608"/>
            <a:ext cx="3222934" cy="461665"/>
          </a:xfrm>
          <a:prstGeom prst="rect">
            <a:avLst/>
          </a:prstGeom>
        </p:spPr>
        <p:txBody>
          <a:bodyPr wrap="none">
            <a:spAutoFit/>
          </a:bodyPr>
          <a:lstStyle/>
          <a:p>
            <a:r>
              <a:rPr lang="en-GB" sz="2400" b="1" dirty="0" smtClean="0"/>
              <a:t>GRAPHENE PROPERTIES</a:t>
            </a:r>
            <a:endParaRPr lang="en-GB" sz="2400" dirty="0"/>
          </a:p>
        </p:txBody>
      </p:sp>
      <p:sp>
        <p:nvSpPr>
          <p:cNvPr id="6" name="Rectangle 5"/>
          <p:cNvSpPr/>
          <p:nvPr/>
        </p:nvSpPr>
        <p:spPr>
          <a:xfrm>
            <a:off x="146552" y="1061273"/>
            <a:ext cx="11909460" cy="5170646"/>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n-GB" sz="2200" b="1" dirty="0"/>
              <a:t>Exceptional Strength:</a:t>
            </a:r>
            <a:r>
              <a:rPr lang="en-GB" sz="2200" dirty="0"/>
              <a:t> Graphene is incredibly strong due to its tightly packed carbon atoms arranged in a hexagonal lattice. Its strength is about 200 times greater than that of steel at the same thickness. This strength arises from its atomic structure and the strong covalent bonds between carbon atoms.</a:t>
            </a:r>
          </a:p>
          <a:p>
            <a:pPr marL="342900" indent="-342900" algn="just">
              <a:lnSpc>
                <a:spcPct val="150000"/>
              </a:lnSpc>
              <a:buFont typeface="Arial" panose="020B0604020202020204" pitchFamily="34" charset="0"/>
              <a:buChar char="•"/>
            </a:pPr>
            <a:r>
              <a:rPr lang="en-GB" sz="2200" b="1" dirty="0"/>
              <a:t>High Electrical Conductivity:</a:t>
            </a:r>
            <a:r>
              <a:rPr lang="en-GB" sz="2200" dirty="0"/>
              <a:t> Graphene exhibits exceptional electrical conductivity because of its unique atomic arrangement. The delocalized pi-electrons allow electrons to move rapidly across its surface, making it an excellent conductor of electricity.</a:t>
            </a:r>
          </a:p>
          <a:p>
            <a:pPr marL="342900" indent="-342900" algn="just">
              <a:lnSpc>
                <a:spcPct val="150000"/>
              </a:lnSpc>
              <a:buFont typeface="Arial" panose="020B0604020202020204" pitchFamily="34" charset="0"/>
              <a:buChar char="•"/>
            </a:pPr>
            <a:r>
              <a:rPr lang="en-GB" sz="2200" b="1" dirty="0"/>
              <a:t>High Thermal Conductivity:</a:t>
            </a:r>
            <a:r>
              <a:rPr lang="en-GB" sz="2200" dirty="0"/>
              <a:t> Graphene demonstrates excellent thermal conductivity, enabling efficient heat transfer. Its two-dimensional structure allows heat to flow rapidly through the material, making it valuable for various thermal management applications.</a:t>
            </a:r>
            <a:endParaRPr lang="en-GB" sz="2200" b="0" i="0" dirty="0">
              <a:effectLst/>
            </a:endParaRPr>
          </a:p>
        </p:txBody>
      </p:sp>
    </p:spTree>
    <p:extLst>
      <p:ext uri="{BB962C8B-B14F-4D97-AF65-F5344CB8AC3E}">
        <p14:creationId xmlns:p14="http://schemas.microsoft.com/office/powerpoint/2010/main" val="3178887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0" y="432000"/>
            <a:ext cx="11957538" cy="6091539"/>
          </a:xfrm>
          <a:prstGeom prst="rect">
            <a:avLst/>
          </a:prstGeom>
        </p:spPr>
        <p:txBody>
          <a:bodyPr wrap="square">
            <a:spAutoFit/>
          </a:bodyPr>
          <a:lstStyle/>
          <a:p>
            <a:pPr marL="342900" indent="-342900" algn="just">
              <a:lnSpc>
                <a:spcPct val="200000"/>
              </a:lnSpc>
              <a:buFont typeface="Arial" panose="020B0604020202020204" pitchFamily="34" charset="0"/>
              <a:buChar char="•"/>
            </a:pPr>
            <a:r>
              <a:rPr lang="en-GB" sz="2200" b="1" dirty="0"/>
              <a:t>Flexibility and Lightness:</a:t>
            </a:r>
            <a:r>
              <a:rPr lang="en-GB" sz="2200" dirty="0"/>
              <a:t> Despite its strength, graphene is incredibly flexible and lightweight. Its single-layer structure allows it to bend and stretch without losing its structural integrity, making it suitable for flexible electronics and various other applications.</a:t>
            </a:r>
          </a:p>
          <a:p>
            <a:pPr marL="342900" indent="-342900" algn="just">
              <a:lnSpc>
                <a:spcPct val="200000"/>
              </a:lnSpc>
              <a:buFont typeface="Arial" panose="020B0604020202020204" pitchFamily="34" charset="0"/>
              <a:buChar char="•"/>
            </a:pPr>
            <a:r>
              <a:rPr lang="en-GB" sz="2200" b="1" dirty="0"/>
              <a:t>Transparency:</a:t>
            </a:r>
            <a:r>
              <a:rPr lang="en-GB" sz="2200" dirty="0"/>
              <a:t> Graphene is nearly transparent, allowing over 97% of light to pass through. This property, combined with its exceptional conductivity, makes it useful for transparent conductive films, touchscreens, and optoelectronic devices.</a:t>
            </a:r>
          </a:p>
          <a:p>
            <a:pPr marL="342900" indent="-342900" algn="just">
              <a:lnSpc>
                <a:spcPct val="200000"/>
              </a:lnSpc>
              <a:buFont typeface="Arial" panose="020B0604020202020204" pitchFamily="34" charset="0"/>
              <a:buChar char="•"/>
            </a:pPr>
            <a:r>
              <a:rPr lang="en-GB" sz="2200" b="1" dirty="0"/>
              <a:t>Impermeability:</a:t>
            </a:r>
            <a:r>
              <a:rPr lang="en-GB" sz="2200" dirty="0"/>
              <a:t> Despite being only one atom thick, graphene is impermeable to gases and liquids due to the strong covalent bonds between its carbon atoms. This property makes it valuable for barrier applications in fields such as packaging and membrane technology.</a:t>
            </a:r>
            <a:endParaRPr lang="en-GB" sz="2200" b="0" i="0" dirty="0">
              <a:effectLst/>
            </a:endParaRPr>
          </a:p>
        </p:txBody>
      </p:sp>
    </p:spTree>
    <p:extLst>
      <p:ext uri="{BB962C8B-B14F-4D97-AF65-F5344CB8AC3E}">
        <p14:creationId xmlns:p14="http://schemas.microsoft.com/office/powerpoint/2010/main" val="2141625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57089" y="728818"/>
            <a:ext cx="11877822" cy="5414431"/>
          </a:xfrm>
          <a:prstGeom prst="rect">
            <a:avLst/>
          </a:prstGeom>
        </p:spPr>
        <p:txBody>
          <a:bodyPr wrap="square">
            <a:spAutoFit/>
          </a:bodyPr>
          <a:lstStyle/>
          <a:p>
            <a:pPr marL="342900" indent="-342900" algn="just">
              <a:lnSpc>
                <a:spcPct val="200000"/>
              </a:lnSpc>
              <a:buFont typeface="Arial" panose="020B0604020202020204" pitchFamily="34" charset="0"/>
              <a:buChar char="•"/>
            </a:pPr>
            <a:r>
              <a:rPr lang="en-GB" sz="2200" b="1" dirty="0"/>
              <a:t>Large Surface Area:</a:t>
            </a:r>
            <a:r>
              <a:rPr lang="en-GB" sz="2200" dirty="0"/>
              <a:t> Graphene possesses an extraordinarily high surface area relative to its volume. This property is advantageous in applications requiring high surface area materials, such as energy storage devices and sensors.</a:t>
            </a:r>
          </a:p>
          <a:p>
            <a:pPr marL="342900" indent="-342900" algn="just">
              <a:lnSpc>
                <a:spcPct val="200000"/>
              </a:lnSpc>
              <a:buFont typeface="Arial" panose="020B0604020202020204" pitchFamily="34" charset="0"/>
              <a:buChar char="•"/>
            </a:pPr>
            <a:r>
              <a:rPr lang="en-GB" sz="2200" b="1" dirty="0"/>
              <a:t>Mechanical Resilience:</a:t>
            </a:r>
            <a:r>
              <a:rPr lang="en-GB" sz="2200" dirty="0"/>
              <a:t> Graphene is exceptionally resilient and can withstand deformation and stress without breaking. Its exceptional mechanical properties make it suitable for various structural and engineering applications.</a:t>
            </a:r>
          </a:p>
          <a:p>
            <a:pPr marL="342900" indent="-342900" algn="just">
              <a:lnSpc>
                <a:spcPct val="200000"/>
              </a:lnSpc>
              <a:buFont typeface="Arial" panose="020B0604020202020204" pitchFamily="34" charset="0"/>
              <a:buChar char="•"/>
            </a:pPr>
            <a:r>
              <a:rPr lang="en-GB" sz="2200" b="1" dirty="0"/>
              <a:t>Biocompatibility:</a:t>
            </a:r>
            <a:r>
              <a:rPr lang="en-GB" sz="2200" dirty="0"/>
              <a:t> Graphene shows good compatibility with biological systems, making it suitable for biomedical applications such as drug delivery systems, biosensors, and tissue engineering.</a:t>
            </a:r>
            <a:endParaRPr lang="en-GB" sz="2200" b="0" i="0" dirty="0">
              <a:effectLst/>
            </a:endParaRPr>
          </a:p>
        </p:txBody>
      </p:sp>
    </p:spTree>
    <p:extLst>
      <p:ext uri="{BB962C8B-B14F-4D97-AF65-F5344CB8AC3E}">
        <p14:creationId xmlns:p14="http://schemas.microsoft.com/office/powerpoint/2010/main" val="899266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04800" y="689543"/>
            <a:ext cx="11582399" cy="4832092"/>
          </a:xfrm>
          <a:prstGeom prst="rect">
            <a:avLst/>
          </a:prstGeom>
        </p:spPr>
        <p:txBody>
          <a:bodyPr wrap="square">
            <a:spAutoFit/>
          </a:bodyPr>
          <a:lstStyle/>
          <a:p>
            <a:pPr marL="342900" indent="-342900" algn="just">
              <a:lnSpc>
                <a:spcPct val="200000"/>
              </a:lnSpc>
              <a:buFont typeface="Arial" panose="020B0604020202020204" pitchFamily="34" charset="0"/>
              <a:buChar char="•"/>
            </a:pPr>
            <a:r>
              <a:rPr lang="en-GB" sz="2200" b="1" dirty="0"/>
              <a:t>Chemical Stability:</a:t>
            </a:r>
            <a:r>
              <a:rPr lang="en-GB" sz="2200" dirty="0"/>
              <a:t> Graphene is highly stable and resistant to many chemicals and environmental factors. Its strong covalent bonds provide stability against chemical reactions, making it durable in various environments.</a:t>
            </a:r>
          </a:p>
          <a:p>
            <a:pPr marL="342900" indent="-342900" algn="just">
              <a:lnSpc>
                <a:spcPct val="200000"/>
              </a:lnSpc>
              <a:buFont typeface="Arial" panose="020B0604020202020204" pitchFamily="34" charset="0"/>
              <a:buChar char="•"/>
            </a:pPr>
            <a:r>
              <a:rPr lang="en-GB" sz="2200" b="1" dirty="0"/>
              <a:t>Tunable Properties:</a:t>
            </a:r>
            <a:r>
              <a:rPr lang="en-GB" sz="2200" dirty="0"/>
              <a:t> The properties of graphene can be modified and tailored for specific applications through methods such as doping (introducing impurities) or functionalization (adding functional groups). This tunability allows for customization to suit diverse technological needs across different industries.</a:t>
            </a:r>
            <a:endParaRPr lang="en-GB" sz="2200" b="0" i="0" dirty="0">
              <a:effectLst/>
            </a:endParaRPr>
          </a:p>
        </p:txBody>
      </p:sp>
    </p:spTree>
    <p:extLst>
      <p:ext uri="{BB962C8B-B14F-4D97-AF65-F5344CB8AC3E}">
        <p14:creationId xmlns:p14="http://schemas.microsoft.com/office/powerpoint/2010/main" val="807411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799</Words>
  <Application>Microsoft Office PowerPoint</Application>
  <PresentationFormat>Widescreen</PresentationFormat>
  <Paragraphs>32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Cambria</vt:lpstr>
      <vt:lpstr>Segoe UI Black</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400</cp:revision>
  <dcterms:created xsi:type="dcterms:W3CDTF">2023-09-04T08:52:27Z</dcterms:created>
  <dcterms:modified xsi:type="dcterms:W3CDTF">2023-12-13T05:08:16Z</dcterms:modified>
</cp:coreProperties>
</file>