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92" r:id="rId4"/>
    <p:sldId id="293" r:id="rId5"/>
    <p:sldId id="291" r:id="rId6"/>
    <p:sldId id="294" r:id="rId7"/>
    <p:sldId id="295" r:id="rId8"/>
    <p:sldId id="296" r:id="rId9"/>
    <p:sldId id="297" r:id="rId10"/>
    <p:sldId id="298" r:id="rId11"/>
    <p:sldId id="299" r:id="rId12"/>
    <p:sldId id="300"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snapToGrid="0">
      <p:cViewPr varScale="1">
        <p:scale>
          <a:sx n="68" d="100"/>
          <a:sy n="68"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87280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5900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4787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06F013-52CD-40EC-97F2-03C7997577F3}"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723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013-52CD-40EC-97F2-03C7997577F3}" type="datetimeFigureOut">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6538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06F013-52CD-40EC-97F2-03C7997577F3}"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347749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06F013-52CD-40EC-97F2-03C7997577F3}" type="datetimeFigureOut">
              <a:rPr lang="en-GB" smtClean="0"/>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17644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06F013-52CD-40EC-97F2-03C7997577F3}" type="datetimeFigureOut">
              <a:rPr lang="en-GB" smtClean="0"/>
              <a:t>13/12/2023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52540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013-52CD-40EC-97F2-03C7997577F3}" type="datetimeFigureOut">
              <a:rPr lang="en-GB" smtClean="0"/>
              <a:t>13/12/2023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93586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292361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013-52CD-40EC-97F2-03C7997577F3}" type="datetimeFigureOut">
              <a:rPr lang="en-GB" smtClean="0"/>
              <a:t>13/12/2023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F1F852-797F-484A-B1A8-98410FCE6D25}" type="slidenum">
              <a:rPr lang="en-GB" smtClean="0"/>
              <a:t>‹#›</a:t>
            </a:fld>
            <a:endParaRPr lang="en-GB"/>
          </a:p>
        </p:txBody>
      </p:sp>
    </p:spTree>
    <p:extLst>
      <p:ext uri="{BB962C8B-B14F-4D97-AF65-F5344CB8AC3E}">
        <p14:creationId xmlns:p14="http://schemas.microsoft.com/office/powerpoint/2010/main" val="42903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013-52CD-40EC-97F2-03C7997577F3}" type="datetimeFigureOut">
              <a:rPr lang="en-GB" smtClean="0"/>
              <a:t>13/12/2023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F852-797F-484A-B1A8-98410FCE6D25}" type="slidenum">
              <a:rPr lang="en-GB" smtClean="0"/>
              <a:t>‹#›</a:t>
            </a:fld>
            <a:endParaRPr lang="en-GB"/>
          </a:p>
        </p:txBody>
      </p:sp>
    </p:spTree>
    <p:extLst>
      <p:ext uri="{BB962C8B-B14F-4D97-AF65-F5344CB8AC3E}">
        <p14:creationId xmlns:p14="http://schemas.microsoft.com/office/powerpoint/2010/main" val="181824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892104" y="1095494"/>
            <a:ext cx="8407791" cy="1015663"/>
          </a:xfrm>
          <a:prstGeom prst="rect">
            <a:avLst/>
          </a:prstGeom>
          <a:noFill/>
        </p:spPr>
        <p:txBody>
          <a:bodyPr wrap="square" rtlCol="0">
            <a:spAutoFit/>
          </a:bodyPr>
          <a:lstStyle/>
          <a:p>
            <a:r>
              <a:rPr lang="en-IN" sz="6000" dirty="0" smtClean="0">
                <a:latin typeface="Cambria" panose="02040503050406030204" pitchFamily="18" charset="0"/>
              </a:rPr>
              <a:t>ENGINEERING SCIENCES</a:t>
            </a:r>
          </a:p>
        </p:txBody>
      </p:sp>
      <p:sp>
        <p:nvSpPr>
          <p:cNvPr id="6" name="TextBox 5"/>
          <p:cNvSpPr txBox="1"/>
          <p:nvPr/>
        </p:nvSpPr>
        <p:spPr>
          <a:xfrm>
            <a:off x="4815840" y="2111157"/>
            <a:ext cx="2560320" cy="646331"/>
          </a:xfrm>
          <a:prstGeom prst="rect">
            <a:avLst/>
          </a:prstGeom>
          <a:noFill/>
        </p:spPr>
        <p:txBody>
          <a:bodyPr wrap="square" rtlCol="0">
            <a:spAutoFit/>
          </a:bodyPr>
          <a:lstStyle/>
          <a:p>
            <a:r>
              <a:rPr lang="en-IN" sz="3600" dirty="0" smtClean="0">
                <a:latin typeface="Cambria" panose="02040503050406030204" pitchFamily="18" charset="0"/>
              </a:rPr>
              <a:t>(BME 2105)</a:t>
            </a:r>
            <a:endParaRPr lang="en-GB" sz="3600" dirty="0">
              <a:latin typeface="Cambria" panose="02040503050406030204" pitchFamily="18" charset="0"/>
            </a:endParaRPr>
          </a:p>
        </p:txBody>
      </p:sp>
      <p:sp>
        <p:nvSpPr>
          <p:cNvPr id="7" name="TextBox 6"/>
          <p:cNvSpPr txBox="1"/>
          <p:nvPr/>
        </p:nvSpPr>
        <p:spPr>
          <a:xfrm>
            <a:off x="4297678" y="2757488"/>
            <a:ext cx="3596641" cy="523220"/>
          </a:xfrm>
          <a:prstGeom prst="rect">
            <a:avLst/>
          </a:prstGeom>
          <a:noFill/>
        </p:spPr>
        <p:txBody>
          <a:bodyPr wrap="square" rtlCol="0">
            <a:spAutoFit/>
          </a:bodyPr>
          <a:lstStyle/>
          <a:p>
            <a:r>
              <a:rPr lang="en-IN" sz="2800" dirty="0" smtClean="0"/>
              <a:t>LECTURE 20 MODULE </a:t>
            </a:r>
            <a:r>
              <a:rPr lang="en-IN" sz="2800" dirty="0"/>
              <a:t>3</a:t>
            </a:r>
            <a:endParaRPr lang="en-GB" sz="2800" dirty="0"/>
          </a:p>
        </p:txBody>
      </p:sp>
      <p:sp>
        <p:nvSpPr>
          <p:cNvPr id="8" name="TextBox 7"/>
          <p:cNvSpPr txBox="1"/>
          <p:nvPr/>
        </p:nvSpPr>
        <p:spPr>
          <a:xfrm>
            <a:off x="9304606" y="4723792"/>
            <a:ext cx="2726788" cy="1477328"/>
          </a:xfrm>
          <a:prstGeom prst="rect">
            <a:avLst/>
          </a:prstGeom>
          <a:noFill/>
        </p:spPr>
        <p:txBody>
          <a:bodyPr wrap="square" rtlCol="0">
            <a:spAutoFit/>
          </a:bodyPr>
          <a:lstStyle/>
          <a:p>
            <a:pPr>
              <a:lnSpc>
                <a:spcPct val="150000"/>
              </a:lnSpc>
            </a:pPr>
            <a:r>
              <a:rPr lang="en-IN" sz="2000" dirty="0" smtClean="0">
                <a:latin typeface="Times New Roman" panose="02020603050405020304" pitchFamily="18" charset="0"/>
                <a:cs typeface="Times New Roman" panose="02020603050405020304" pitchFamily="18" charset="0"/>
              </a:rPr>
              <a:t>Dinesh Kumar</a:t>
            </a:r>
          </a:p>
          <a:p>
            <a:pPr>
              <a:lnSpc>
                <a:spcPct val="150000"/>
              </a:lnSpc>
            </a:pPr>
            <a:r>
              <a:rPr lang="en-IN" sz="2000" dirty="0" smtClean="0">
                <a:latin typeface="Times New Roman" panose="02020603050405020304" pitchFamily="18" charset="0"/>
                <a:cs typeface="Times New Roman" panose="02020603050405020304" pitchFamily="18" charset="0"/>
              </a:rPr>
              <a:t>Assistant Professor</a:t>
            </a:r>
          </a:p>
          <a:p>
            <a:pPr>
              <a:lnSpc>
                <a:spcPct val="150000"/>
              </a:lnSpc>
            </a:pPr>
            <a:r>
              <a:rPr lang="en-IN" sz="2000" dirty="0" smtClean="0">
                <a:latin typeface="Times New Roman" panose="02020603050405020304" pitchFamily="18" charset="0"/>
                <a:cs typeface="Times New Roman" panose="02020603050405020304" pitchFamily="18" charset="0"/>
              </a:rPr>
              <a:t>School of Engineering</a:t>
            </a:r>
          </a:p>
        </p:txBody>
      </p:sp>
    </p:spTree>
    <p:extLst>
      <p:ext uri="{BB962C8B-B14F-4D97-AF65-F5344CB8AC3E}">
        <p14:creationId xmlns:p14="http://schemas.microsoft.com/office/powerpoint/2010/main" val="2322781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p:cNvSpPr/>
          <p:nvPr/>
        </p:nvSpPr>
        <p:spPr>
          <a:xfrm>
            <a:off x="248529" y="1068369"/>
            <a:ext cx="11694942" cy="5170646"/>
          </a:xfrm>
          <a:prstGeom prst="rect">
            <a:avLst/>
          </a:prstGeom>
        </p:spPr>
        <p:txBody>
          <a:bodyPr wrap="square">
            <a:spAutoFit/>
          </a:bodyPr>
          <a:lstStyle/>
          <a:p>
            <a:pPr algn="just">
              <a:lnSpc>
                <a:spcPct val="150000"/>
              </a:lnSpc>
            </a:pPr>
            <a:r>
              <a:rPr lang="en-GB" sz="2200" b="1" dirty="0" smtClean="0">
                <a:solidFill>
                  <a:srgbClr val="FF0000"/>
                </a:solidFill>
              </a:rPr>
              <a:t>1. EXCEPTIONAL STRENGTH:</a:t>
            </a:r>
          </a:p>
          <a:p>
            <a:pPr marL="342900" indent="-342900" algn="just">
              <a:lnSpc>
                <a:spcPct val="150000"/>
              </a:lnSpc>
              <a:buFont typeface="Arial" panose="020B0604020202020204" pitchFamily="34" charset="0"/>
              <a:buChar char="•"/>
            </a:pPr>
            <a:r>
              <a:rPr lang="en-GB" sz="2200" dirty="0" smtClean="0"/>
              <a:t>CNTs </a:t>
            </a:r>
            <a:r>
              <a:rPr lang="en-GB" sz="2200" dirty="0"/>
              <a:t>possess extraordinary tensile strength, making them incredibly robust. They're estimated to be several times stronger than steel at a fraction of the weight. This property is due to the strong sp² carbon-carbon bonds in their structure.</a:t>
            </a:r>
          </a:p>
          <a:p>
            <a:pPr algn="just">
              <a:lnSpc>
                <a:spcPct val="150000"/>
              </a:lnSpc>
            </a:pPr>
            <a:r>
              <a:rPr lang="en-GB" sz="2200" b="1" dirty="0" smtClean="0">
                <a:solidFill>
                  <a:srgbClr val="FF0000"/>
                </a:solidFill>
              </a:rPr>
              <a:t>2. HIGH ELASTIC MODULUS:</a:t>
            </a:r>
          </a:p>
          <a:p>
            <a:pPr marL="342900" indent="-342900" algn="just">
              <a:lnSpc>
                <a:spcPct val="150000"/>
              </a:lnSpc>
              <a:buFont typeface="Arial" panose="020B0604020202020204" pitchFamily="34" charset="0"/>
              <a:buChar char="•"/>
            </a:pPr>
            <a:r>
              <a:rPr lang="en-GB" sz="2200" dirty="0" smtClean="0"/>
              <a:t>They </a:t>
            </a:r>
            <a:r>
              <a:rPr lang="en-GB" sz="2200" dirty="0"/>
              <a:t>have an exceptionally high elastic modulus, indicating their stiffness. This modulus is estimated to be higher than most materials, contributing to their outstanding mechanical rigidity.</a:t>
            </a:r>
          </a:p>
          <a:p>
            <a:pPr algn="just">
              <a:lnSpc>
                <a:spcPct val="150000"/>
              </a:lnSpc>
            </a:pPr>
            <a:r>
              <a:rPr lang="en-GB" sz="2200" b="1" dirty="0" smtClean="0">
                <a:solidFill>
                  <a:srgbClr val="FF0000"/>
                </a:solidFill>
              </a:rPr>
              <a:t>3. FLEXIBILITY AND BENDING:</a:t>
            </a:r>
          </a:p>
          <a:p>
            <a:pPr marL="342900" indent="-342900" algn="just">
              <a:lnSpc>
                <a:spcPct val="150000"/>
              </a:lnSpc>
              <a:buFont typeface="Arial" panose="020B0604020202020204" pitchFamily="34" charset="0"/>
              <a:buChar char="•"/>
            </a:pPr>
            <a:r>
              <a:rPr lang="en-GB" sz="2200" dirty="0" smtClean="0"/>
              <a:t>Despite </a:t>
            </a:r>
            <a:r>
              <a:rPr lang="en-GB" sz="2200" dirty="0"/>
              <a:t>their strength, carbon nanotubes are also remarkably flexible. They can bend and deform without breaking, allowing them to sustain considerable strain and recover their shape.</a:t>
            </a:r>
            <a:endParaRPr lang="en-GB" sz="2200" b="0" i="0" dirty="0">
              <a:effectLst/>
            </a:endParaRPr>
          </a:p>
        </p:txBody>
      </p:sp>
      <p:sp>
        <p:nvSpPr>
          <p:cNvPr id="7" name="Rectangle 6"/>
          <p:cNvSpPr/>
          <p:nvPr/>
        </p:nvSpPr>
        <p:spPr>
          <a:xfrm>
            <a:off x="248529" y="576336"/>
            <a:ext cx="7726089" cy="461665"/>
          </a:xfrm>
          <a:prstGeom prst="rect">
            <a:avLst/>
          </a:prstGeom>
        </p:spPr>
        <p:txBody>
          <a:bodyPr wrap="none">
            <a:spAutoFit/>
          </a:bodyPr>
          <a:lstStyle/>
          <a:p>
            <a:pPr algn="just"/>
            <a:r>
              <a:rPr lang="en-GB" sz="2400" b="1" dirty="0" smtClean="0"/>
              <a:t>MECHANICAL PROPERTIES OF CARBON NANOTUBES (CNTS)</a:t>
            </a:r>
            <a:endParaRPr lang="en-GB" sz="2400" b="1" dirty="0"/>
          </a:p>
        </p:txBody>
      </p:sp>
    </p:spTree>
    <p:extLst>
      <p:ext uri="{BB962C8B-B14F-4D97-AF65-F5344CB8AC3E}">
        <p14:creationId xmlns:p14="http://schemas.microsoft.com/office/powerpoint/2010/main" val="152705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71157" y="700432"/>
            <a:ext cx="11849686" cy="5170646"/>
          </a:xfrm>
          <a:prstGeom prst="rect">
            <a:avLst/>
          </a:prstGeom>
        </p:spPr>
        <p:txBody>
          <a:bodyPr wrap="square">
            <a:spAutoFit/>
          </a:bodyPr>
          <a:lstStyle/>
          <a:p>
            <a:pPr algn="just">
              <a:lnSpc>
                <a:spcPct val="150000"/>
              </a:lnSpc>
            </a:pPr>
            <a:r>
              <a:rPr lang="en-GB" sz="2200" b="1" dirty="0" smtClean="0">
                <a:solidFill>
                  <a:srgbClr val="FF0000"/>
                </a:solidFill>
              </a:rPr>
              <a:t>4. RESILIENCE TO DEFORMATION:</a:t>
            </a:r>
          </a:p>
          <a:p>
            <a:pPr marL="342900" indent="-342900" algn="just">
              <a:lnSpc>
                <a:spcPct val="150000"/>
              </a:lnSpc>
              <a:buFont typeface="Arial" panose="020B0604020202020204" pitchFamily="34" charset="0"/>
              <a:buChar char="•"/>
            </a:pPr>
            <a:r>
              <a:rPr lang="en-GB" sz="2200" dirty="0" smtClean="0"/>
              <a:t>CNTs </a:t>
            </a:r>
            <a:r>
              <a:rPr lang="en-GB" sz="2200" dirty="0"/>
              <a:t>show resilience to deformation, even under significant mechanical stress. They can withstand considerable forces without permanent damage, owing to their inherent structural stability.</a:t>
            </a:r>
          </a:p>
          <a:p>
            <a:pPr algn="just">
              <a:lnSpc>
                <a:spcPct val="150000"/>
              </a:lnSpc>
            </a:pPr>
            <a:r>
              <a:rPr lang="en-GB" sz="2200" b="1" dirty="0" smtClean="0">
                <a:solidFill>
                  <a:srgbClr val="FF0000"/>
                </a:solidFill>
              </a:rPr>
              <a:t>5. TOUGHNESS AND FRACTURE RESISTANCE:</a:t>
            </a:r>
          </a:p>
          <a:p>
            <a:pPr marL="342900" indent="-342900" algn="just">
              <a:lnSpc>
                <a:spcPct val="150000"/>
              </a:lnSpc>
              <a:buFont typeface="Arial" panose="020B0604020202020204" pitchFamily="34" charset="0"/>
              <a:buChar char="•"/>
            </a:pPr>
            <a:r>
              <a:rPr lang="en-GB" sz="2200" dirty="0" smtClean="0"/>
              <a:t>They </a:t>
            </a:r>
            <a:r>
              <a:rPr lang="en-GB" sz="2200" dirty="0"/>
              <a:t>exhibit toughness and exceptional resistance to fracture. Even when subjected to significant impacts or stress, CNTs can absorb energy without breaking.</a:t>
            </a:r>
          </a:p>
          <a:p>
            <a:pPr algn="just">
              <a:lnSpc>
                <a:spcPct val="150000"/>
              </a:lnSpc>
            </a:pPr>
            <a:r>
              <a:rPr lang="en-GB" sz="2200" b="1" dirty="0" smtClean="0">
                <a:solidFill>
                  <a:srgbClr val="FF0000"/>
                </a:solidFill>
              </a:rPr>
              <a:t>6. MECHANICAL ANISOTROPY:</a:t>
            </a:r>
          </a:p>
          <a:p>
            <a:pPr marL="342900" indent="-342900" algn="just">
              <a:lnSpc>
                <a:spcPct val="150000"/>
              </a:lnSpc>
              <a:buFont typeface="Arial" panose="020B0604020202020204" pitchFamily="34" charset="0"/>
              <a:buChar char="•"/>
            </a:pPr>
            <a:r>
              <a:rPr lang="en-GB" sz="2200" dirty="0" smtClean="0"/>
              <a:t>Carbon </a:t>
            </a:r>
            <a:r>
              <a:rPr lang="en-GB" sz="2200" dirty="0"/>
              <a:t>nanotubes can display mechanical anisotropy, meaning their mechanical properties might vary concerning the direction in which the force is applied. This characteristic depends on factors like the type of nanotube and its structural arrangement.</a:t>
            </a:r>
            <a:endParaRPr lang="en-GB" sz="2200" b="0" i="0" dirty="0">
              <a:effectLst/>
            </a:endParaRPr>
          </a:p>
        </p:txBody>
      </p:sp>
    </p:spTree>
    <p:extLst>
      <p:ext uri="{BB962C8B-B14F-4D97-AF65-F5344CB8AC3E}">
        <p14:creationId xmlns:p14="http://schemas.microsoft.com/office/powerpoint/2010/main" val="11398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20393" y="623020"/>
            <a:ext cx="11723077" cy="3647152"/>
          </a:xfrm>
          <a:prstGeom prst="rect">
            <a:avLst/>
          </a:prstGeom>
        </p:spPr>
        <p:txBody>
          <a:bodyPr wrap="square">
            <a:spAutoFit/>
          </a:bodyPr>
          <a:lstStyle/>
          <a:p>
            <a:pPr algn="just">
              <a:lnSpc>
                <a:spcPct val="150000"/>
              </a:lnSpc>
            </a:pPr>
            <a:r>
              <a:rPr lang="en-GB" sz="2200" b="1" dirty="0" smtClean="0">
                <a:solidFill>
                  <a:srgbClr val="FF0000"/>
                </a:solidFill>
              </a:rPr>
              <a:t>7. LOAD TRANSFER AND REINFORCEMENT:</a:t>
            </a:r>
          </a:p>
          <a:p>
            <a:pPr marL="342900" indent="-342900" algn="just">
              <a:lnSpc>
                <a:spcPct val="150000"/>
              </a:lnSpc>
              <a:buFont typeface="Arial" panose="020B0604020202020204" pitchFamily="34" charset="0"/>
              <a:buChar char="•"/>
            </a:pPr>
            <a:r>
              <a:rPr lang="en-GB" sz="2200" dirty="0" smtClean="0"/>
              <a:t>CNTs </a:t>
            </a:r>
            <a:r>
              <a:rPr lang="en-GB" sz="2200" dirty="0"/>
              <a:t>have the potential to act as effective reinforcements in composite materials due to their high strength and ability to transfer loads effectively within the material.</a:t>
            </a:r>
          </a:p>
          <a:p>
            <a:pPr algn="just">
              <a:lnSpc>
                <a:spcPct val="150000"/>
              </a:lnSpc>
            </a:pPr>
            <a:r>
              <a:rPr lang="en-GB" sz="2200" b="1" dirty="0" smtClean="0">
                <a:solidFill>
                  <a:srgbClr val="FF0000"/>
                </a:solidFill>
              </a:rPr>
              <a:t>8. SIZE-DEPENDENT PROPERTIES:</a:t>
            </a:r>
          </a:p>
          <a:p>
            <a:pPr marL="342900" indent="-342900" algn="just">
              <a:lnSpc>
                <a:spcPct val="150000"/>
              </a:lnSpc>
              <a:buFont typeface="Arial" panose="020B0604020202020204" pitchFamily="34" charset="0"/>
              <a:buChar char="•"/>
            </a:pPr>
            <a:r>
              <a:rPr lang="en-GB" sz="2200" dirty="0" smtClean="0"/>
              <a:t>The </a:t>
            </a:r>
            <a:r>
              <a:rPr lang="en-GB" sz="2200" dirty="0"/>
              <a:t>mechanical behavior of carbon nanotubes can vary concerning their dimensions. Smaller-diameter nanotubes, for instance, might exhibit different mechanical properties than larger ones due to quantum effects and surface interactions.</a:t>
            </a:r>
            <a:endParaRPr lang="en-GB" sz="2200" b="0" i="0" dirty="0">
              <a:effectLst/>
            </a:endParaRPr>
          </a:p>
        </p:txBody>
      </p:sp>
    </p:spTree>
    <p:extLst>
      <p:ext uri="{BB962C8B-B14F-4D97-AF65-F5344CB8AC3E}">
        <p14:creationId xmlns:p14="http://schemas.microsoft.com/office/powerpoint/2010/main" val="285639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p:cNvPicPr>
            <a:picLocks noChangeAspect="1"/>
          </p:cNvPicPr>
          <p:nvPr/>
        </p:nvPicPr>
        <p:blipFill>
          <a:blip r:embed="rId2"/>
          <a:stretch>
            <a:fillRect/>
          </a:stretch>
        </p:blipFill>
        <p:spPr>
          <a:xfrm>
            <a:off x="1209235" y="432001"/>
            <a:ext cx="9453980" cy="6010030"/>
          </a:xfrm>
          <a:prstGeom prst="rect">
            <a:avLst/>
          </a:prstGeom>
        </p:spPr>
      </p:pic>
    </p:spTree>
    <p:extLst>
      <p:ext uri="{BB962C8B-B14F-4D97-AF65-F5344CB8AC3E}">
        <p14:creationId xmlns:p14="http://schemas.microsoft.com/office/powerpoint/2010/main" val="54880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0" y="557405"/>
            <a:ext cx="7085658" cy="461665"/>
          </a:xfrm>
          <a:prstGeom prst="rect">
            <a:avLst/>
          </a:prstGeom>
        </p:spPr>
        <p:txBody>
          <a:bodyPr wrap="none">
            <a:spAutoFit/>
          </a:bodyPr>
          <a:lstStyle/>
          <a:p>
            <a:r>
              <a:rPr lang="en-GB" sz="2400" b="1" dirty="0"/>
              <a:t>USE OF GRAPHENE OXIDE ANODE IN LI-ION BATTERIES</a:t>
            </a:r>
            <a:endParaRPr lang="en-GB" sz="2400" dirty="0"/>
          </a:p>
        </p:txBody>
      </p:sp>
      <p:sp>
        <p:nvSpPr>
          <p:cNvPr id="6" name="Rectangle 5"/>
          <p:cNvSpPr/>
          <p:nvPr/>
        </p:nvSpPr>
        <p:spPr>
          <a:xfrm>
            <a:off x="389206" y="1144475"/>
            <a:ext cx="11666805" cy="2123658"/>
          </a:xfrm>
          <a:prstGeom prst="rect">
            <a:avLst/>
          </a:prstGeom>
        </p:spPr>
        <p:txBody>
          <a:bodyPr wrap="square">
            <a:spAutoFit/>
          </a:bodyPr>
          <a:lstStyle/>
          <a:p>
            <a:pPr algn="just">
              <a:lnSpc>
                <a:spcPct val="150000"/>
              </a:lnSpc>
            </a:pPr>
            <a:r>
              <a:rPr lang="en-GB" sz="2200" dirty="0"/>
              <a:t>Graphene oxide (GO) has garnered significant interest in the realm of lithium-ion batteries (LIBs) due to its unique properties, such as high surface area, excellent electrical conductivity (though less than pristine graphene), and tunable functional groups. When utilized as an anode material in LIBs, GO offers several advantages and potential applications:</a:t>
            </a:r>
          </a:p>
        </p:txBody>
      </p:sp>
      <p:sp>
        <p:nvSpPr>
          <p:cNvPr id="7" name="Rectangle 6"/>
          <p:cNvSpPr/>
          <p:nvPr/>
        </p:nvSpPr>
        <p:spPr>
          <a:xfrm>
            <a:off x="389205" y="3538355"/>
            <a:ext cx="11666805" cy="1615827"/>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200" b="1" dirty="0" smtClean="0">
                <a:solidFill>
                  <a:srgbClr val="FF0000"/>
                </a:solidFill>
              </a:rPr>
              <a:t>ENHANCED LITHIUM STORAGE CAPACITY:</a:t>
            </a:r>
          </a:p>
          <a:p>
            <a:pPr marL="342900" indent="-342900" algn="just">
              <a:lnSpc>
                <a:spcPct val="150000"/>
              </a:lnSpc>
              <a:buFont typeface="Arial" panose="020B0604020202020204" pitchFamily="34" charset="0"/>
              <a:buChar char="•"/>
            </a:pPr>
            <a:r>
              <a:rPr lang="en-GB" sz="2200" dirty="0" smtClean="0"/>
              <a:t>GO's </a:t>
            </a:r>
            <a:r>
              <a:rPr lang="en-GB" sz="2200" dirty="0"/>
              <a:t>high surface area provides more active sites for lithium-ion storage, potentially leading to higher lithium storage capacity compared to conventional graphite-based anodes.</a:t>
            </a:r>
            <a:endParaRPr lang="en-GB" sz="2200" b="0" i="0" dirty="0">
              <a:effectLst/>
            </a:endParaRPr>
          </a:p>
        </p:txBody>
      </p:sp>
    </p:spTree>
    <p:extLst>
      <p:ext uri="{BB962C8B-B14F-4D97-AF65-F5344CB8AC3E}">
        <p14:creationId xmlns:p14="http://schemas.microsoft.com/office/powerpoint/2010/main" val="347492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234460" y="432000"/>
            <a:ext cx="11849687" cy="5509200"/>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200" b="1" dirty="0" smtClean="0">
                <a:solidFill>
                  <a:srgbClr val="FF0000"/>
                </a:solidFill>
              </a:rPr>
              <a:t>IMPROVED ELECTROCHEMICAL PERFORMANCE:</a:t>
            </a:r>
          </a:p>
          <a:p>
            <a:pPr marL="342900" indent="-342900" algn="just">
              <a:lnSpc>
                <a:spcPct val="200000"/>
              </a:lnSpc>
              <a:buFont typeface="Arial" panose="020B0604020202020204" pitchFamily="34" charset="0"/>
              <a:buChar char="•"/>
            </a:pPr>
            <a:r>
              <a:rPr lang="en-GB" sz="2200" dirty="0" smtClean="0"/>
              <a:t>The </a:t>
            </a:r>
            <a:r>
              <a:rPr lang="en-GB" sz="2200" dirty="0"/>
              <a:t>presence of oxygen-containing functional groups (like hydroxyl and epoxy groups) in GO assists in stabilizing the electrode-electrolyte interface, enhancing the cycling stability and overall electrochemical performance of the battery.</a:t>
            </a:r>
          </a:p>
          <a:p>
            <a:pPr marL="342900" indent="-342900" algn="just">
              <a:lnSpc>
                <a:spcPct val="200000"/>
              </a:lnSpc>
              <a:buFont typeface="Arial" panose="020B0604020202020204" pitchFamily="34" charset="0"/>
              <a:buChar char="•"/>
            </a:pPr>
            <a:r>
              <a:rPr lang="en-GB" sz="2200" b="1" dirty="0" smtClean="0">
                <a:solidFill>
                  <a:srgbClr val="FF0000"/>
                </a:solidFill>
              </a:rPr>
              <a:t>FACILITATES FASTER ELECTRON TRANSPORT:</a:t>
            </a:r>
          </a:p>
          <a:p>
            <a:pPr marL="342900" indent="-342900" algn="just">
              <a:lnSpc>
                <a:spcPct val="200000"/>
              </a:lnSpc>
              <a:buFont typeface="Arial" panose="020B0604020202020204" pitchFamily="34" charset="0"/>
              <a:buChar char="•"/>
            </a:pPr>
            <a:r>
              <a:rPr lang="en-GB" sz="2200" dirty="0" smtClean="0"/>
              <a:t>Despite </a:t>
            </a:r>
            <a:r>
              <a:rPr lang="en-GB" sz="2200" dirty="0"/>
              <a:t>having oxygen functional groups that can impede conductivity to some extent, GO's moderately good electrical conductivity still allows for reasonably fast electron transport, supporting efficient charge/discharge processes in the battery.</a:t>
            </a:r>
            <a:endParaRPr lang="en-GB" sz="2200" b="0" i="0" dirty="0">
              <a:effectLst/>
            </a:endParaRPr>
          </a:p>
        </p:txBody>
      </p:sp>
    </p:spTree>
    <p:extLst>
      <p:ext uri="{BB962C8B-B14F-4D97-AF65-F5344CB8AC3E}">
        <p14:creationId xmlns:p14="http://schemas.microsoft.com/office/powerpoint/2010/main" val="407075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35987" y="432000"/>
            <a:ext cx="11891889" cy="2800767"/>
          </a:xfrm>
          <a:prstGeom prst="rect">
            <a:avLst/>
          </a:prstGeom>
        </p:spPr>
        <p:txBody>
          <a:bodyPr wrap="square">
            <a:spAutoFit/>
          </a:bodyPr>
          <a:lstStyle/>
          <a:p>
            <a:pPr algn="just">
              <a:lnSpc>
                <a:spcPct val="200000"/>
              </a:lnSpc>
            </a:pPr>
            <a:r>
              <a:rPr lang="en-GB" sz="2200" b="1" dirty="0"/>
              <a:t>4. Flexibility in Design and Modification:</a:t>
            </a:r>
          </a:p>
          <a:p>
            <a:pPr marL="342900" indent="-342900" algn="just">
              <a:lnSpc>
                <a:spcPct val="200000"/>
              </a:lnSpc>
              <a:buFont typeface="Arial" panose="020B0604020202020204" pitchFamily="34" charset="0"/>
              <a:buChar char="•"/>
            </a:pPr>
            <a:r>
              <a:rPr lang="en-GB" sz="2200" dirty="0"/>
              <a:t>GO's versatile nature allows for easy functionalization or hybridization with other materials, which can be beneficial for tailoring the anode's properties to specific requirements like further enhancing capacity, cycle life, or rate capability.</a:t>
            </a:r>
            <a:endParaRPr lang="en-GB" sz="2200" b="0" i="0" dirty="0">
              <a:effectLst/>
            </a:endParaRPr>
          </a:p>
        </p:txBody>
      </p:sp>
      <p:pic>
        <p:nvPicPr>
          <p:cNvPr id="2050" name="Picture 2" descr="https://cdn11.bigcommerce.com/s-wepv6/product_images/uploaded_images/revizekapak010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762" t="38400" r="8930" b="23938"/>
          <a:stretch/>
        </p:blipFill>
        <p:spPr bwMode="auto">
          <a:xfrm>
            <a:off x="106360" y="3232767"/>
            <a:ext cx="11979279" cy="267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1857766" y="432000"/>
            <a:ext cx="7820806" cy="6008068"/>
            <a:chOff x="1632683" y="432000"/>
            <a:chExt cx="7820806" cy="6008068"/>
          </a:xfrm>
        </p:grpSpPr>
        <p:pic>
          <p:nvPicPr>
            <p:cNvPr id="1026" name="Picture 2" descr="https://support.tigoenergy.com/hc/article_attachments/4414689721747/How-Lithium-Ion-Batteries-Work.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32683" y="432000"/>
              <a:ext cx="7778603" cy="6006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16258" y="5401994"/>
              <a:ext cx="7737231" cy="1038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1573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78190" y="531447"/>
            <a:ext cx="11441723" cy="646331"/>
          </a:xfrm>
          <a:prstGeom prst="rect">
            <a:avLst/>
          </a:prstGeom>
        </p:spPr>
        <p:txBody>
          <a:bodyPr wrap="square">
            <a:spAutoFit/>
          </a:bodyPr>
          <a:lstStyle/>
          <a:p>
            <a:pPr algn="just">
              <a:lnSpc>
                <a:spcPct val="150000"/>
              </a:lnSpc>
            </a:pPr>
            <a:r>
              <a:rPr lang="en-GB" sz="2400" b="1" dirty="0" smtClean="0"/>
              <a:t>WHY GRAPHENE OXIDE (GO) IS USEFUL FOR LITHIUM-ION BATTERIES (LIBS)</a:t>
            </a:r>
            <a:endParaRPr lang="en-GB" sz="2400" b="1" dirty="0"/>
          </a:p>
        </p:txBody>
      </p:sp>
      <p:sp>
        <p:nvSpPr>
          <p:cNvPr id="6" name="Rectangle 5"/>
          <p:cNvSpPr/>
          <p:nvPr/>
        </p:nvSpPr>
        <p:spPr>
          <a:xfrm>
            <a:off x="178190" y="1025637"/>
            <a:ext cx="11793416" cy="5414431"/>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200" b="1" dirty="0"/>
              <a:t>High Surface Area and Porosity:</a:t>
            </a:r>
            <a:r>
              <a:rPr lang="en-GB" sz="2200" dirty="0"/>
              <a:t> GO possesses a large surface area and porous structure, providing ample active sites for lithium-ion storage, thereby enhancing the battery's capacity.</a:t>
            </a:r>
          </a:p>
          <a:p>
            <a:pPr marL="342900" indent="-342900" algn="just">
              <a:lnSpc>
                <a:spcPct val="200000"/>
              </a:lnSpc>
              <a:buFont typeface="Arial" panose="020B0604020202020204" pitchFamily="34" charset="0"/>
              <a:buChar char="•"/>
            </a:pPr>
            <a:r>
              <a:rPr lang="en-GB" sz="2200" b="1" dirty="0"/>
              <a:t>Tunable Functional Groups:</a:t>
            </a:r>
            <a:r>
              <a:rPr lang="en-GB" sz="2200" dirty="0"/>
              <a:t> Oxygen-containing functional groups on GO's surface, like hydroxyl and epoxy groups, contribute to stabilizing the electrode-electrolyte interface, improving electrochemical performance, and overall battery stability.</a:t>
            </a:r>
          </a:p>
          <a:p>
            <a:pPr marL="342900" indent="-342900" algn="just">
              <a:lnSpc>
                <a:spcPct val="200000"/>
              </a:lnSpc>
              <a:buFont typeface="Arial" panose="020B0604020202020204" pitchFamily="34" charset="0"/>
              <a:buChar char="•"/>
            </a:pPr>
            <a:r>
              <a:rPr lang="en-GB" sz="2200" b="1" dirty="0"/>
              <a:t>Moderate Electrical Conductivity:</a:t>
            </a:r>
            <a:r>
              <a:rPr lang="en-GB" sz="2200" dirty="0"/>
              <a:t> Despite reduced conductivity compared to pristine graphene due to oxygen functional groups, GO still maintains reasonably good electrical conductivity, aiding in efficient electron transport during charge and discharge processes.</a:t>
            </a:r>
            <a:endParaRPr lang="en-GB" sz="2200" b="0" i="0" dirty="0">
              <a:effectLst/>
            </a:endParaRPr>
          </a:p>
        </p:txBody>
      </p:sp>
    </p:spTree>
    <p:extLst>
      <p:ext uri="{BB962C8B-B14F-4D97-AF65-F5344CB8AC3E}">
        <p14:creationId xmlns:p14="http://schemas.microsoft.com/office/powerpoint/2010/main" val="317888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73501" y="558609"/>
            <a:ext cx="11844997" cy="5509200"/>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GB" sz="2200" b="1" dirty="0"/>
              <a:t>Compatibility and Hybridization:</a:t>
            </a:r>
            <a:r>
              <a:rPr lang="en-GB" sz="2200" dirty="0"/>
              <a:t> GO's versatile nature allows for easy functionalization and hybridization with other materials, enabling the customization of the anode's properties for specific requirements, such as increased capacity or cycling stability.</a:t>
            </a:r>
          </a:p>
          <a:p>
            <a:pPr marL="342900" indent="-342900" algn="just">
              <a:lnSpc>
                <a:spcPct val="200000"/>
              </a:lnSpc>
              <a:buFont typeface="Arial" panose="020B0604020202020204" pitchFamily="34" charset="0"/>
              <a:buChar char="•"/>
            </a:pPr>
            <a:r>
              <a:rPr lang="en-GB" sz="2200" b="1" dirty="0"/>
              <a:t>Enhanced Battery Performance:</a:t>
            </a:r>
            <a:r>
              <a:rPr lang="en-GB" sz="2200" dirty="0"/>
              <a:t> GO shows potential for increasing lithium storage capacity, improving cycling stability, and contributing to longer battery life due to its unique structural and chemical properties.</a:t>
            </a:r>
          </a:p>
          <a:p>
            <a:pPr marL="342900" indent="-342900" algn="just">
              <a:lnSpc>
                <a:spcPct val="200000"/>
              </a:lnSpc>
              <a:buFont typeface="Arial" panose="020B0604020202020204" pitchFamily="34" charset="0"/>
              <a:buChar char="•"/>
            </a:pPr>
            <a:r>
              <a:rPr lang="en-GB" sz="2200" b="1" dirty="0"/>
              <a:t>Scalable Production:</a:t>
            </a:r>
            <a:r>
              <a:rPr lang="en-GB" sz="2200" dirty="0"/>
              <a:t> GO can be produced from abundant starting materials using scalable chemical processes, suggesting potential for large-scale and sustainable production for LIBs.</a:t>
            </a:r>
            <a:endParaRPr lang="en-GB" sz="2200" b="0" i="0" dirty="0">
              <a:effectLst/>
            </a:endParaRPr>
          </a:p>
        </p:txBody>
      </p:sp>
    </p:spTree>
    <p:extLst>
      <p:ext uri="{BB962C8B-B14F-4D97-AF65-F5344CB8AC3E}">
        <p14:creationId xmlns:p14="http://schemas.microsoft.com/office/powerpoint/2010/main" val="214162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23128" y="585540"/>
            <a:ext cx="2970557" cy="461665"/>
          </a:xfrm>
          <a:prstGeom prst="rect">
            <a:avLst/>
          </a:prstGeom>
        </p:spPr>
        <p:txBody>
          <a:bodyPr wrap="none">
            <a:spAutoFit/>
          </a:bodyPr>
          <a:lstStyle/>
          <a:p>
            <a:pPr algn="just"/>
            <a:r>
              <a:rPr lang="en-GB" sz="2400" b="1" dirty="0"/>
              <a:t>CARBON NANOTUBES</a:t>
            </a:r>
            <a:endParaRPr lang="en-GB" sz="2400" b="1" dirty="0"/>
          </a:p>
        </p:txBody>
      </p:sp>
      <p:pic>
        <p:nvPicPr>
          <p:cNvPr id="3074" name="Picture 2" descr="https://i.pinimg.com/originals/e1/d7/4c/e1d74c364f7f36af01c8d2ae0e62831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06839" y="3689915"/>
            <a:ext cx="3322564" cy="26580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814865" y="561604"/>
            <a:ext cx="6227079" cy="3036210"/>
          </a:xfrm>
          <a:prstGeom prst="rect">
            <a:avLst/>
          </a:prstGeom>
        </p:spPr>
      </p:pic>
      <p:sp>
        <p:nvSpPr>
          <p:cNvPr id="8" name="Rectangle 7"/>
          <p:cNvSpPr/>
          <p:nvPr/>
        </p:nvSpPr>
        <p:spPr>
          <a:xfrm>
            <a:off x="123128" y="1244147"/>
            <a:ext cx="5489881" cy="4832092"/>
          </a:xfrm>
          <a:prstGeom prst="rect">
            <a:avLst/>
          </a:prstGeom>
        </p:spPr>
        <p:txBody>
          <a:bodyPr wrap="square">
            <a:spAutoFit/>
          </a:bodyPr>
          <a:lstStyle/>
          <a:p>
            <a:pPr algn="just">
              <a:lnSpc>
                <a:spcPct val="200000"/>
              </a:lnSpc>
            </a:pPr>
            <a:r>
              <a:rPr lang="en-GB" sz="2200" dirty="0"/>
              <a:t>Carbon nanotubes (CNTs) are cylindrical nanostructures made of carbon atoms arranged in a unique tubular configuration. They are one of the most studied and versatile materials in nanotechnology due to their exceptional properties and various potential applications.</a:t>
            </a:r>
          </a:p>
        </p:txBody>
      </p:sp>
    </p:spTree>
    <p:extLst>
      <p:ext uri="{BB962C8B-B14F-4D97-AF65-F5344CB8AC3E}">
        <p14:creationId xmlns:p14="http://schemas.microsoft.com/office/powerpoint/2010/main" val="89926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6872068"/>
            <a:chOff x="0" y="0"/>
            <a:chExt cx="12192000" cy="6872068"/>
          </a:xfrm>
        </p:grpSpPr>
        <p:sp>
          <p:nvSpPr>
            <p:cNvPr id="2" name="Rectangle 1"/>
            <p:cNvSpPr/>
            <p:nvPr/>
          </p:nvSpPr>
          <p:spPr>
            <a:xfrm>
              <a:off x="0" y="0"/>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0" y="6440068"/>
              <a:ext cx="12192000" cy="43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p:cNvSpPr/>
          <p:nvPr/>
        </p:nvSpPr>
        <p:spPr>
          <a:xfrm>
            <a:off x="178190" y="710144"/>
            <a:ext cx="11821551" cy="4524315"/>
          </a:xfrm>
          <a:prstGeom prst="rect">
            <a:avLst/>
          </a:prstGeom>
        </p:spPr>
        <p:txBody>
          <a:bodyPr wrap="square">
            <a:spAutoFit/>
          </a:bodyPr>
          <a:lstStyle/>
          <a:p>
            <a:pPr algn="just">
              <a:lnSpc>
                <a:spcPct val="200000"/>
              </a:lnSpc>
            </a:pPr>
            <a:r>
              <a:rPr lang="en-GB" b="1" dirty="0" smtClean="0">
                <a:solidFill>
                  <a:srgbClr val="FF0000"/>
                </a:solidFill>
                <a:latin typeface="Söhne"/>
              </a:rPr>
              <a:t>KEY FEATURES OF CARBON NANOTUBES:</a:t>
            </a:r>
          </a:p>
          <a:p>
            <a:pPr marL="285750" indent="-285750" algn="just">
              <a:lnSpc>
                <a:spcPct val="200000"/>
              </a:lnSpc>
              <a:buFont typeface="Arial" panose="020B0604020202020204" pitchFamily="34" charset="0"/>
              <a:buChar char="•"/>
            </a:pPr>
            <a:r>
              <a:rPr lang="en-GB" b="1" dirty="0" smtClean="0">
                <a:latin typeface="Söhne"/>
              </a:rPr>
              <a:t>Atomic </a:t>
            </a:r>
            <a:r>
              <a:rPr lang="en-GB" b="1" dirty="0">
                <a:latin typeface="Söhne"/>
              </a:rPr>
              <a:t>Structure:</a:t>
            </a:r>
            <a:r>
              <a:rPr lang="en-GB" dirty="0">
                <a:latin typeface="Söhne"/>
              </a:rPr>
              <a:t> CNTs are composed of carbon atoms bonded together in a hexagonal lattice pattern, forming seamless cylindrical tubes.</a:t>
            </a:r>
          </a:p>
          <a:p>
            <a:pPr marL="285750" indent="-285750" algn="just">
              <a:lnSpc>
                <a:spcPct val="200000"/>
              </a:lnSpc>
              <a:buFont typeface="Arial" panose="020B0604020202020204" pitchFamily="34" charset="0"/>
              <a:buChar char="•"/>
            </a:pPr>
            <a:r>
              <a:rPr lang="en-GB" b="1" dirty="0">
                <a:latin typeface="Söhne"/>
              </a:rPr>
              <a:t>Diameter:</a:t>
            </a:r>
            <a:r>
              <a:rPr lang="en-GB" dirty="0">
                <a:latin typeface="Söhne"/>
              </a:rPr>
              <a:t> They can have diameters on the </a:t>
            </a:r>
            <a:r>
              <a:rPr lang="en-GB" dirty="0" smtClean="0">
                <a:latin typeface="Söhne"/>
              </a:rPr>
              <a:t>nanometre </a:t>
            </a:r>
            <a:r>
              <a:rPr lang="en-GB" dirty="0">
                <a:latin typeface="Söhne"/>
              </a:rPr>
              <a:t>scale, typically ranging from about 1 to 100 </a:t>
            </a:r>
            <a:r>
              <a:rPr lang="en-GB" dirty="0" smtClean="0">
                <a:latin typeface="Söhne"/>
              </a:rPr>
              <a:t>nanometres, </a:t>
            </a:r>
            <a:r>
              <a:rPr lang="en-GB" dirty="0">
                <a:latin typeface="Söhne"/>
              </a:rPr>
              <a:t>while their length can reach several micrometers to </a:t>
            </a:r>
            <a:r>
              <a:rPr lang="en-GB" dirty="0" smtClean="0">
                <a:latin typeface="Söhne"/>
              </a:rPr>
              <a:t>millimetres.</a:t>
            </a:r>
            <a:endParaRPr lang="en-GB" dirty="0">
              <a:latin typeface="Söhne"/>
            </a:endParaRPr>
          </a:p>
          <a:p>
            <a:pPr marL="285750" indent="-285750" algn="just">
              <a:lnSpc>
                <a:spcPct val="200000"/>
              </a:lnSpc>
              <a:buFont typeface="Arial" panose="020B0604020202020204" pitchFamily="34" charset="0"/>
              <a:buChar char="•"/>
            </a:pPr>
            <a:r>
              <a:rPr lang="en-GB" b="1" dirty="0">
                <a:latin typeface="Söhne"/>
              </a:rPr>
              <a:t>Single-Walled and Multi-Walled:</a:t>
            </a:r>
            <a:r>
              <a:rPr lang="en-GB" dirty="0">
                <a:latin typeface="Söhne"/>
              </a:rPr>
              <a:t> CNTs can exist as single-walled carbon nanotubes (SWCNTs) composed of a single layer of carbon atoms or multi-walled carbon nanotubes (MWCNTs) consisting of multiple concentric layers of graphene.</a:t>
            </a:r>
            <a:endParaRPr lang="en-GB" b="0" i="0" dirty="0">
              <a:effectLst/>
              <a:latin typeface="Söhne"/>
            </a:endParaRPr>
          </a:p>
        </p:txBody>
      </p:sp>
    </p:spTree>
    <p:extLst>
      <p:ext uri="{BB962C8B-B14F-4D97-AF65-F5344CB8AC3E}">
        <p14:creationId xmlns:p14="http://schemas.microsoft.com/office/powerpoint/2010/main" val="80741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892</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Söhne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406</cp:revision>
  <dcterms:created xsi:type="dcterms:W3CDTF">2023-09-04T08:52:27Z</dcterms:created>
  <dcterms:modified xsi:type="dcterms:W3CDTF">2023-12-13T05:37:38Z</dcterms:modified>
</cp:coreProperties>
</file>