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1" r:id="rId3"/>
    <p:sldId id="302" r:id="rId4"/>
    <p:sldId id="303" r:id="rId5"/>
    <p:sldId id="304" r:id="rId6"/>
    <p:sldId id="305" r:id="rId7"/>
    <p:sldId id="306" r:id="rId8"/>
    <p:sldId id="30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7678" y="2757488"/>
            <a:ext cx="3596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LECTURE </a:t>
            </a:r>
            <a:r>
              <a:rPr lang="en-IN" sz="2800" dirty="0" smtClean="0"/>
              <a:t>21 </a:t>
            </a:r>
            <a:r>
              <a:rPr lang="en-IN" sz="2800" dirty="0" smtClean="0"/>
              <a:t>MODULE </a:t>
            </a:r>
            <a:r>
              <a:rPr lang="en-IN" sz="2800" dirty="0"/>
              <a:t>3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55340" y="516110"/>
            <a:ext cx="9517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NANOMATERIALS USED FOR ENERGY STORAGE IN LITHIUM-ION BATTERY </a:t>
            </a:r>
            <a:endParaRPr lang="en-GB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55340" y="1061885"/>
            <a:ext cx="1180219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>
                <a:ea typeface="Segoe UI Black" panose="020B0A02040204020203" pitchFamily="34" charset="0"/>
              </a:rPr>
              <a:t>1. </a:t>
            </a:r>
            <a:r>
              <a:rPr lang="en-GB" sz="2200" b="1" dirty="0" smtClean="0">
                <a:solidFill>
                  <a:srgbClr val="FF0000"/>
                </a:solidFill>
                <a:ea typeface="Segoe UI Black" panose="020B0A02040204020203" pitchFamily="34" charset="0"/>
              </a:rPr>
              <a:t>GRAPHENE AND GRAPHENE OXIDE: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ea typeface="Segoe UI Black" panose="020B0A02040204020203" pitchFamily="34" charset="0"/>
              </a:rPr>
              <a:t>Graphene</a:t>
            </a:r>
            <a:r>
              <a:rPr lang="en-GB" sz="2200" b="1" dirty="0">
                <a:ea typeface="Segoe UI Black" panose="020B0A02040204020203" pitchFamily="34" charset="0"/>
              </a:rPr>
              <a:t>:</a:t>
            </a:r>
            <a:r>
              <a:rPr lang="en-GB" sz="2200" dirty="0">
                <a:ea typeface="Segoe UI Black" panose="020B0A02040204020203" pitchFamily="34" charset="0"/>
              </a:rPr>
              <a:t> Provides high electrical conductivity, large surface area, and mechanical strength, enhancing the battery's capacity and charge rate.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>
                <a:ea typeface="Segoe UI Black" panose="020B0A02040204020203" pitchFamily="34" charset="0"/>
              </a:rPr>
              <a:t>Graphene Oxide:</a:t>
            </a:r>
            <a:r>
              <a:rPr lang="en-GB" sz="2200" dirty="0">
                <a:ea typeface="Segoe UI Black" panose="020B0A02040204020203" pitchFamily="34" charset="0"/>
              </a:rPr>
              <a:t> Offers improved stability, higher surface area, and facilitates electrolyte stability, enhancing the overall performance and cycle life of the </a:t>
            </a:r>
            <a:r>
              <a:rPr lang="en-GB" sz="2200" dirty="0" smtClean="0">
                <a:ea typeface="Segoe UI Black" panose="020B0A02040204020203" pitchFamily="34" charset="0"/>
              </a:rPr>
              <a:t>battery.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Enhanced </a:t>
            </a:r>
            <a:r>
              <a:rPr lang="en-GB" sz="2200" b="1" dirty="0"/>
              <a:t>Conductivity:</a:t>
            </a:r>
            <a:r>
              <a:rPr lang="en-GB" sz="2200" dirty="0"/>
              <a:t> Graphene's high electrical conductivity speeds up electron transport, improving the battery's charge and discharge </a:t>
            </a:r>
            <a:r>
              <a:rPr lang="en-GB" sz="2200" dirty="0" smtClean="0"/>
              <a:t>rates.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Increased </a:t>
            </a:r>
            <a:r>
              <a:rPr lang="en-GB" sz="2200" b="1" dirty="0"/>
              <a:t>Stability:</a:t>
            </a:r>
            <a:r>
              <a:rPr lang="en-GB" sz="2200" dirty="0"/>
              <a:t> Graphene oxide enhances the battery's stability by mitigating electrode-electrolyte reactions, prolonging cycle life</a:t>
            </a:r>
            <a:r>
              <a:rPr lang="en-GB" sz="2200" dirty="0" smtClean="0"/>
              <a:t>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548809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48530" y="568292"/>
            <a:ext cx="1170900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2. CARBON NANOTUBES (CNTS):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Single-Walled </a:t>
            </a:r>
            <a:r>
              <a:rPr lang="en-GB" sz="2200" b="1" dirty="0"/>
              <a:t>Carbon Nanotubes (SWCNTs) and Multi-Walled Carbon Nanotubes (MWCNTs):</a:t>
            </a:r>
            <a:r>
              <a:rPr lang="en-GB" sz="2200" dirty="0"/>
              <a:t> Known for their exceptional mechanical strength, electrical conductivity, and high surface area, contributing to enhanced lithium storage and faster electron transport</a:t>
            </a:r>
            <a:r>
              <a:rPr lang="en-GB" sz="22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  <a:endParaRPr lang="en-GB" sz="22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Enhanced </a:t>
            </a:r>
            <a:r>
              <a:rPr lang="en-GB" sz="2200" b="1" dirty="0"/>
              <a:t>Lithium Storage:</a:t>
            </a:r>
            <a:r>
              <a:rPr lang="en-GB" sz="2200" dirty="0"/>
              <a:t> CNTs' high surface area provides more active sites for lithium storage, increasing the battery's </a:t>
            </a:r>
            <a:r>
              <a:rPr lang="en-GB" sz="2200" dirty="0" smtClean="0"/>
              <a:t>capacity.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Improved </a:t>
            </a:r>
            <a:r>
              <a:rPr lang="en-GB" sz="2200" b="1" dirty="0"/>
              <a:t>Conductivity:</a:t>
            </a:r>
            <a:r>
              <a:rPr lang="en-GB" sz="2200" dirty="0"/>
              <a:t> CNTs' excellent conductivity aids in efficient electron transport, enhancing charge and discharge rates</a:t>
            </a:r>
            <a:r>
              <a:rPr lang="en-GB" sz="2200" dirty="0" smtClean="0"/>
              <a:t>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78753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48528" y="554225"/>
            <a:ext cx="117371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3. NANOSTRUCTURED SILICON (SI) AND SILICON NANOWIRES: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/>
              <a:t>Silicon-based </a:t>
            </a:r>
            <a:r>
              <a:rPr lang="en-GB" sz="2200" dirty="0"/>
              <a:t>nanomaterials possess high theoretical specific capacity for lithium storage. However, they face challenges related to volume expansion during cycling, which </a:t>
            </a:r>
            <a:r>
              <a:rPr lang="en-GB" sz="2200" dirty="0" smtClean="0"/>
              <a:t>Nano structuring </a:t>
            </a:r>
            <a:r>
              <a:rPr lang="en-GB" sz="2200" dirty="0"/>
              <a:t>helps mitigate, leading to improved capacity and cycling </a:t>
            </a:r>
            <a:r>
              <a:rPr lang="en-GB" sz="2200" dirty="0" smtClean="0"/>
              <a:t>stability.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Enhanced </a:t>
            </a:r>
            <a:r>
              <a:rPr lang="en-GB" sz="2200" b="1" dirty="0"/>
              <a:t>Capacity:</a:t>
            </a:r>
            <a:r>
              <a:rPr lang="en-GB" sz="2200" dirty="0"/>
              <a:t> </a:t>
            </a:r>
            <a:r>
              <a:rPr lang="en-GB" sz="2200" dirty="0" smtClean="0"/>
              <a:t>Nano structuring </a:t>
            </a:r>
            <a:r>
              <a:rPr lang="en-GB" sz="2200" dirty="0"/>
              <a:t>reduces volume expansion issues, allowing silicon-based materials to store more lithium ions, improving overall battery </a:t>
            </a:r>
            <a:r>
              <a:rPr lang="en-GB" sz="2200" dirty="0" smtClean="0"/>
              <a:t>capacity.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Better </a:t>
            </a:r>
            <a:r>
              <a:rPr lang="en-GB" sz="2200" b="1" dirty="0"/>
              <a:t>Stability:</a:t>
            </a:r>
            <a:r>
              <a:rPr lang="en-GB" sz="2200" dirty="0"/>
              <a:t> Nanostructured forms mitigate mechanical stress during cycling, leading to improved stability and longer cycle life.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2640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99292" y="680834"/>
            <a:ext cx="11793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4. METAL OXIDE NANOPARTICLES (E.G., TIO</a:t>
            </a:r>
            <a:r>
              <a:rPr lang="en-GB" sz="2200" b="1" baseline="-25000" dirty="0" smtClean="0">
                <a:solidFill>
                  <a:srgbClr val="FF0000"/>
                </a:solidFill>
              </a:rPr>
              <a:t>2</a:t>
            </a:r>
            <a:r>
              <a:rPr lang="en-GB" sz="2200" b="1" dirty="0" smtClean="0">
                <a:solidFill>
                  <a:srgbClr val="FF0000"/>
                </a:solidFill>
              </a:rPr>
              <a:t>, SNO</a:t>
            </a:r>
            <a:r>
              <a:rPr lang="en-GB" sz="2200" b="1" baseline="-25000" dirty="0" smtClean="0">
                <a:solidFill>
                  <a:srgbClr val="FF0000"/>
                </a:solidFill>
              </a:rPr>
              <a:t>2</a:t>
            </a:r>
            <a:r>
              <a:rPr lang="en-GB" sz="2200" b="1" dirty="0" smtClean="0">
                <a:solidFill>
                  <a:srgbClr val="FF0000"/>
                </a:solidFill>
              </a:rPr>
              <a:t>, FE</a:t>
            </a:r>
            <a:r>
              <a:rPr lang="en-GB" sz="2200" b="1" baseline="-25000" dirty="0" smtClean="0">
                <a:solidFill>
                  <a:srgbClr val="FF0000"/>
                </a:solidFill>
              </a:rPr>
              <a:t>2</a:t>
            </a:r>
            <a:r>
              <a:rPr lang="en-GB" sz="2200" b="1" dirty="0" smtClean="0">
                <a:solidFill>
                  <a:srgbClr val="FF0000"/>
                </a:solidFill>
              </a:rPr>
              <a:t>O</a:t>
            </a:r>
            <a:r>
              <a:rPr lang="en-GB" sz="2200" b="1" baseline="-25000" dirty="0" smtClean="0">
                <a:solidFill>
                  <a:srgbClr val="FF0000"/>
                </a:solidFill>
              </a:rPr>
              <a:t>3</a:t>
            </a:r>
            <a:r>
              <a:rPr lang="en-GB" sz="2200" b="1" dirty="0" smtClean="0">
                <a:solidFill>
                  <a:srgbClr val="FF0000"/>
                </a:solidFill>
              </a:rPr>
              <a:t>):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/>
              <a:t>Metal </a:t>
            </a:r>
            <a:r>
              <a:rPr lang="en-GB" sz="2200" dirty="0"/>
              <a:t>oxide nanoparticles offer higher lithium storage capacities due to their unique crystal structures and high surface areas, providing promising alternatives to conventional graphite anodes</a:t>
            </a:r>
            <a:r>
              <a:rPr lang="en-GB" sz="22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Higher </a:t>
            </a:r>
            <a:r>
              <a:rPr lang="en-GB" sz="2200" b="1" dirty="0"/>
              <a:t>Lithium Storage:</a:t>
            </a:r>
            <a:r>
              <a:rPr lang="en-GB" sz="2200" dirty="0"/>
              <a:t> Metal oxide nanoparticles offer higher capacities due to their larger surface areas, increasing the overall energy storage capacity of the battery</a:t>
            </a:r>
            <a:r>
              <a:rPr lang="en-GB" sz="2200" dirty="0" smtClean="0"/>
              <a:t>.</a:t>
            </a:r>
            <a:endParaRPr lang="en-GB" sz="2200" dirty="0"/>
          </a:p>
        </p:txBody>
      </p:sp>
      <p:sp>
        <p:nvSpPr>
          <p:cNvPr id="6" name="Rectangle 5"/>
          <p:cNvSpPr/>
          <p:nvPr/>
        </p:nvSpPr>
        <p:spPr>
          <a:xfrm>
            <a:off x="7704406" y="5190030"/>
            <a:ext cx="41405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+mj-lt"/>
              <a:buAutoNum type="arabicPeriod"/>
            </a:pPr>
            <a:r>
              <a:rPr lang="en-GB" sz="2000" b="1" dirty="0"/>
              <a:t>TiO</a:t>
            </a:r>
            <a:r>
              <a:rPr lang="en-GB" sz="2000" b="1" baseline="-25000" dirty="0"/>
              <a:t>2</a:t>
            </a:r>
            <a:r>
              <a:rPr lang="en-GB" sz="2000" b="1" dirty="0"/>
              <a:t>:</a:t>
            </a:r>
            <a:r>
              <a:rPr lang="en-GB" sz="2000" dirty="0"/>
              <a:t> Titanium dioxide</a:t>
            </a:r>
          </a:p>
          <a:p>
            <a:pPr algn="just">
              <a:buFont typeface="+mj-lt"/>
              <a:buAutoNum type="arabicPeriod"/>
            </a:pPr>
            <a:r>
              <a:rPr lang="en-GB" sz="2000" b="1" dirty="0"/>
              <a:t>SnO</a:t>
            </a:r>
            <a:r>
              <a:rPr lang="en-GB" sz="2000" b="1" baseline="-25000" dirty="0"/>
              <a:t>2</a:t>
            </a:r>
            <a:r>
              <a:rPr lang="en-GB" sz="2000" b="1" dirty="0"/>
              <a:t>:</a:t>
            </a:r>
            <a:r>
              <a:rPr lang="en-GB" sz="2000" dirty="0"/>
              <a:t> Tin(IV) oxide or stannic oxide</a:t>
            </a:r>
          </a:p>
          <a:p>
            <a:pPr algn="just">
              <a:buFont typeface="+mj-lt"/>
              <a:buAutoNum type="arabicPeriod"/>
            </a:pPr>
            <a:r>
              <a:rPr lang="en-GB" sz="2000" b="1" dirty="0"/>
              <a:t>Fe</a:t>
            </a:r>
            <a:r>
              <a:rPr lang="en-GB" sz="2000" b="1" baseline="-25000" dirty="0"/>
              <a:t>2</a:t>
            </a:r>
            <a:r>
              <a:rPr lang="en-GB" sz="2000" b="1" dirty="0"/>
              <a:t>O</a:t>
            </a:r>
            <a:r>
              <a:rPr lang="en-GB" sz="2000" b="1" baseline="-25000" dirty="0"/>
              <a:t>3</a:t>
            </a:r>
            <a:r>
              <a:rPr lang="en-GB" sz="2000" b="1" dirty="0"/>
              <a:t>:</a:t>
            </a:r>
            <a:r>
              <a:rPr lang="en-GB" sz="2000" dirty="0"/>
              <a:t> Iron(III) oxide or ferric oxide</a:t>
            </a:r>
            <a:endParaRPr lang="en-GB" sz="20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4886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92258" y="544542"/>
            <a:ext cx="11807483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5. NANOSTRUCTURED SULFUR (S) AND SULFUR-COMPOSITE MATERIALS: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/>
              <a:t>Nanostructured </a:t>
            </a:r>
            <a:r>
              <a:rPr lang="en-GB" sz="2200" dirty="0"/>
              <a:t>sulfur and sulfur-based composites can be used in cathodes due to their high theoretical capacity for lithium storage. </a:t>
            </a:r>
            <a:r>
              <a:rPr lang="en-GB" sz="2200" dirty="0" smtClean="0"/>
              <a:t>Nano structuring </a:t>
            </a:r>
            <a:r>
              <a:rPr lang="en-GB" sz="2200" dirty="0"/>
              <a:t>helps overcome the issue of volume expansion and contraction during charge-discharge cycles, improving stability</a:t>
            </a:r>
            <a:r>
              <a:rPr lang="en-GB" sz="22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Higher </a:t>
            </a:r>
            <a:r>
              <a:rPr lang="en-GB" sz="2200" b="1" dirty="0"/>
              <a:t>Capacity:</a:t>
            </a:r>
            <a:r>
              <a:rPr lang="en-GB" sz="2200" dirty="0"/>
              <a:t> </a:t>
            </a:r>
            <a:r>
              <a:rPr lang="en-GB" sz="2200" dirty="0" smtClean="0"/>
              <a:t>Nano structuring </a:t>
            </a:r>
            <a:r>
              <a:rPr lang="en-GB" sz="2200" dirty="0"/>
              <a:t>reduces volume changes, enhancing the stability of sulfur-based materials and increasing their lithium storage capacity.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6199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04800" y="568292"/>
            <a:ext cx="11666806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6. METAL SULPHIDES AND PHOSPHIDES: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/>
              <a:t>Materials </a:t>
            </a:r>
            <a:r>
              <a:rPr lang="en-GB" sz="2200" dirty="0"/>
              <a:t>like metal </a:t>
            </a:r>
            <a:r>
              <a:rPr lang="en-GB" sz="2200" dirty="0" smtClean="0"/>
              <a:t>sulphides </a:t>
            </a:r>
            <a:r>
              <a:rPr lang="en-GB" sz="2200" dirty="0"/>
              <a:t>(e.g., CoS</a:t>
            </a:r>
            <a:r>
              <a:rPr lang="en-GB" sz="2200" baseline="-25000" dirty="0"/>
              <a:t>2</a:t>
            </a:r>
            <a:r>
              <a:rPr lang="en-GB" sz="2200" dirty="0"/>
              <a:t>, FeS</a:t>
            </a:r>
            <a:r>
              <a:rPr lang="en-GB" sz="2200" baseline="-25000" dirty="0"/>
              <a:t>2</a:t>
            </a:r>
            <a:r>
              <a:rPr lang="en-GB" sz="2200" dirty="0"/>
              <a:t>) and metal phosphides (e.g., FeP, CoP) with nanostructured forms offer enhanced lithium storage capacity, stability, and conductivity, potentially serving as both anode and cathode materials</a:t>
            </a:r>
            <a:r>
              <a:rPr lang="en-GB" sz="22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Enhanced </a:t>
            </a:r>
            <a:r>
              <a:rPr lang="en-GB" sz="2200" b="1" dirty="0"/>
              <a:t>Capacity and Stability:</a:t>
            </a:r>
            <a:r>
              <a:rPr lang="en-GB" sz="2200" dirty="0"/>
              <a:t> Nanostructured metal </a:t>
            </a:r>
            <a:r>
              <a:rPr lang="en-GB" sz="2200" dirty="0" smtClean="0"/>
              <a:t>sulphides/phosphides </a:t>
            </a:r>
            <a:r>
              <a:rPr lang="en-GB" sz="2200" dirty="0"/>
              <a:t>offer improved stability, higher capacity, and better conductivity, contributing to overall battery performance.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b="0" i="0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34928" y="4861775"/>
            <a:ext cx="660243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/>
              <a:t>CoS2:</a:t>
            </a:r>
            <a:r>
              <a:rPr lang="en-GB" sz="2200" dirty="0"/>
              <a:t> Cobalt </a:t>
            </a:r>
            <a:r>
              <a:rPr lang="en-GB" sz="2200" dirty="0" smtClean="0"/>
              <a:t>disulphide</a:t>
            </a: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/>
              <a:t>FeS2:</a:t>
            </a:r>
            <a:r>
              <a:rPr lang="en-GB" sz="2200" dirty="0"/>
              <a:t> Iron </a:t>
            </a:r>
            <a:r>
              <a:rPr lang="en-GB" sz="2200" dirty="0" smtClean="0"/>
              <a:t>disulphide </a:t>
            </a:r>
            <a:r>
              <a:rPr lang="en-GB" sz="2200" dirty="0"/>
              <a:t>or commonly known as </a:t>
            </a:r>
            <a:r>
              <a:rPr lang="en-GB" sz="2200" dirty="0" smtClean="0"/>
              <a:t>pyrite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/>
              <a:t>FeP:</a:t>
            </a:r>
            <a:r>
              <a:rPr lang="en-GB" sz="2200" dirty="0"/>
              <a:t> Iron phosphide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/>
              <a:t>CoP:</a:t>
            </a:r>
            <a:r>
              <a:rPr lang="en-GB" sz="2200" dirty="0"/>
              <a:t> Cobalt </a:t>
            </a:r>
            <a:r>
              <a:rPr lang="en-GB" sz="2200" dirty="0" smtClean="0"/>
              <a:t>phosphide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50605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34461" y="566114"/>
            <a:ext cx="1179341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7. HYBRID AND COMPOSITE NANOMATERIALS: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/>
              <a:t>Combining </a:t>
            </a:r>
            <a:r>
              <a:rPr lang="en-GB" sz="2200" dirty="0"/>
              <a:t>different nanomaterials or integrating them into composites can harness synergistic effects, combining the unique properties of various nanoparticles to optimize battery performance, stability, and </a:t>
            </a:r>
            <a:r>
              <a:rPr lang="en-GB" sz="2200" dirty="0" smtClean="0"/>
              <a:t>cyclability.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rgbClr val="FF0000"/>
                </a:solidFill>
              </a:rPr>
              <a:t>IMPROVEMENTS: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Synergistic </a:t>
            </a:r>
            <a:r>
              <a:rPr lang="en-GB" sz="2200" b="1" dirty="0"/>
              <a:t>Effects:</a:t>
            </a:r>
            <a:r>
              <a:rPr lang="en-GB" sz="2200" dirty="0"/>
              <a:t> Combinations of nanomaterials create synergistic effects, improving overall battery performance beyond what individual materials can achieve </a:t>
            </a:r>
            <a:r>
              <a:rPr lang="en-GB" sz="2200" dirty="0" smtClean="0"/>
              <a:t>alone.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Tailored </a:t>
            </a:r>
            <a:r>
              <a:rPr lang="en-GB" sz="2200" b="1" dirty="0"/>
              <a:t>Properties:</a:t>
            </a:r>
            <a:r>
              <a:rPr lang="en-GB" sz="2200" dirty="0"/>
              <a:t> Composites allow tailoring of properties, such as improved conductivity, stability, and increased capacity, based on specific application needs.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683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653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Segoe UI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435</cp:revision>
  <dcterms:created xsi:type="dcterms:W3CDTF">2023-09-04T08:52:27Z</dcterms:created>
  <dcterms:modified xsi:type="dcterms:W3CDTF">2023-12-13T06:02:30Z</dcterms:modified>
</cp:coreProperties>
</file>