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87280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59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4787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723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013-52CD-40EC-97F2-03C7997577F3}" type="datetimeFigureOut">
              <a:rPr lang="en-GB" smtClean="0"/>
              <a:t>20/12/2023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6538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6F013-52CD-40EC-97F2-03C7997577F3}"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4774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6F013-52CD-40EC-97F2-03C7997577F3}" type="datetimeFigureOut">
              <a:rPr lang="en-GB" smtClean="0"/>
              <a:t>20/12/2023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7644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6F013-52CD-40EC-97F2-03C7997577F3}" type="datetimeFigureOut">
              <a:rPr lang="en-GB" smtClean="0"/>
              <a:t>20/12/2023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5254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013-52CD-40EC-97F2-03C7997577F3}" type="datetimeFigureOut">
              <a:rPr lang="en-GB" smtClean="0"/>
              <a:t>20/12/2023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9358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29236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20/12/2023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4290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013-52CD-40EC-97F2-03C7997577F3}" type="datetimeFigureOut">
              <a:rPr lang="en-GB" smtClean="0"/>
              <a:t>20/12/2023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F852-797F-484A-B1A8-98410FCE6D25}" type="slidenum">
              <a:rPr lang="en-GB" smtClean="0"/>
              <a:t>‹#›</a:t>
            </a:fld>
            <a:endParaRPr lang="en-GB"/>
          </a:p>
        </p:txBody>
      </p:sp>
    </p:spTree>
    <p:extLst>
      <p:ext uri="{BB962C8B-B14F-4D97-AF65-F5344CB8AC3E}">
        <p14:creationId xmlns:p14="http://schemas.microsoft.com/office/powerpoint/2010/main" val="181824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92104" y="1095494"/>
            <a:ext cx="8407791" cy="1015663"/>
          </a:xfrm>
          <a:prstGeom prst="rect">
            <a:avLst/>
          </a:prstGeom>
          <a:noFill/>
        </p:spPr>
        <p:txBody>
          <a:bodyPr wrap="square" rtlCol="0">
            <a:spAutoFit/>
          </a:bodyPr>
          <a:lstStyle/>
          <a:p>
            <a:r>
              <a:rPr lang="en-IN" sz="6000" dirty="0" smtClean="0">
                <a:latin typeface="Cambria" panose="02040503050406030204" pitchFamily="18" charset="0"/>
              </a:rPr>
              <a:t>ENGINEERING SCIENCES</a:t>
            </a:r>
          </a:p>
        </p:txBody>
      </p:sp>
      <p:sp>
        <p:nvSpPr>
          <p:cNvPr id="6" name="TextBox 5"/>
          <p:cNvSpPr txBox="1"/>
          <p:nvPr/>
        </p:nvSpPr>
        <p:spPr>
          <a:xfrm>
            <a:off x="4815840" y="2111157"/>
            <a:ext cx="2560320" cy="646331"/>
          </a:xfrm>
          <a:prstGeom prst="rect">
            <a:avLst/>
          </a:prstGeom>
          <a:noFill/>
        </p:spPr>
        <p:txBody>
          <a:bodyPr wrap="square" rtlCol="0">
            <a:spAutoFit/>
          </a:bodyPr>
          <a:lstStyle/>
          <a:p>
            <a:r>
              <a:rPr lang="en-IN" sz="3600" dirty="0" smtClean="0">
                <a:latin typeface="Cambria" panose="02040503050406030204" pitchFamily="18" charset="0"/>
              </a:rPr>
              <a:t>(BME 2105)</a:t>
            </a:r>
            <a:endParaRPr lang="en-GB" sz="3600" dirty="0">
              <a:latin typeface="Cambria" panose="02040503050406030204" pitchFamily="18" charset="0"/>
            </a:endParaRPr>
          </a:p>
        </p:txBody>
      </p:sp>
      <p:sp>
        <p:nvSpPr>
          <p:cNvPr id="7" name="TextBox 6"/>
          <p:cNvSpPr txBox="1"/>
          <p:nvPr/>
        </p:nvSpPr>
        <p:spPr>
          <a:xfrm>
            <a:off x="4297678" y="2757488"/>
            <a:ext cx="3596641" cy="523220"/>
          </a:xfrm>
          <a:prstGeom prst="rect">
            <a:avLst/>
          </a:prstGeom>
          <a:noFill/>
        </p:spPr>
        <p:txBody>
          <a:bodyPr wrap="square" rtlCol="0">
            <a:spAutoFit/>
          </a:bodyPr>
          <a:lstStyle/>
          <a:p>
            <a:r>
              <a:rPr lang="en-IN" sz="2800" dirty="0" smtClean="0"/>
              <a:t>LECTURE </a:t>
            </a:r>
            <a:r>
              <a:rPr lang="en-IN" sz="2800" dirty="0" smtClean="0"/>
              <a:t>22 </a:t>
            </a:r>
            <a:r>
              <a:rPr lang="en-IN" sz="2800" dirty="0" smtClean="0"/>
              <a:t>MODULE </a:t>
            </a:r>
            <a:r>
              <a:rPr lang="en-IN" sz="2800" dirty="0"/>
              <a:t>4</a:t>
            </a:r>
            <a:endParaRPr lang="en-GB" sz="2800" dirty="0"/>
          </a:p>
        </p:txBody>
      </p:sp>
      <p:sp>
        <p:nvSpPr>
          <p:cNvPr id="8" name="TextBox 7"/>
          <p:cNvSpPr txBox="1"/>
          <p:nvPr/>
        </p:nvSpPr>
        <p:spPr>
          <a:xfrm>
            <a:off x="9304606" y="4723792"/>
            <a:ext cx="2726788" cy="1477328"/>
          </a:xfrm>
          <a:prstGeom prst="rect">
            <a:avLst/>
          </a:prstGeom>
          <a:noFill/>
        </p:spPr>
        <p:txBody>
          <a:bodyPr wrap="square" rtlCol="0">
            <a:spAutoFit/>
          </a:bodyPr>
          <a:lstStyle/>
          <a:p>
            <a:pPr>
              <a:lnSpc>
                <a:spcPct val="150000"/>
              </a:lnSpc>
            </a:pPr>
            <a:r>
              <a:rPr lang="en-IN" sz="2000" dirty="0" smtClean="0">
                <a:latin typeface="Times New Roman" panose="02020603050405020304" pitchFamily="18" charset="0"/>
                <a:cs typeface="Times New Roman" panose="02020603050405020304" pitchFamily="18" charset="0"/>
              </a:rPr>
              <a:t>Dinesh Kumar</a:t>
            </a:r>
          </a:p>
          <a:p>
            <a:pPr>
              <a:lnSpc>
                <a:spcPct val="150000"/>
              </a:lnSpc>
            </a:pPr>
            <a:r>
              <a:rPr lang="en-IN" sz="2000" dirty="0" smtClean="0">
                <a:latin typeface="Times New Roman" panose="02020603050405020304" pitchFamily="18" charset="0"/>
                <a:cs typeface="Times New Roman" panose="02020603050405020304" pitchFamily="18" charset="0"/>
              </a:rPr>
              <a:t>Assistant Professor</a:t>
            </a:r>
          </a:p>
          <a:p>
            <a:pPr>
              <a:lnSpc>
                <a:spcPct val="150000"/>
              </a:lnSpc>
            </a:pPr>
            <a:r>
              <a:rPr lang="en-IN" sz="2000" dirty="0" smtClean="0">
                <a:latin typeface="Times New Roman" panose="02020603050405020304" pitchFamily="18" charset="0"/>
                <a:cs typeface="Times New Roman" panose="02020603050405020304" pitchFamily="18" charset="0"/>
              </a:rPr>
              <a:t>School of Engineering</a:t>
            </a:r>
          </a:p>
        </p:txBody>
      </p:sp>
    </p:spTree>
    <p:extLst>
      <p:ext uri="{BB962C8B-B14F-4D97-AF65-F5344CB8AC3E}">
        <p14:creationId xmlns:p14="http://schemas.microsoft.com/office/powerpoint/2010/main" val="232278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38597" y="585540"/>
            <a:ext cx="2754793" cy="461665"/>
          </a:xfrm>
          <a:prstGeom prst="rect">
            <a:avLst/>
          </a:prstGeom>
        </p:spPr>
        <p:txBody>
          <a:bodyPr wrap="none">
            <a:spAutoFit/>
          </a:bodyPr>
          <a:lstStyle/>
          <a:p>
            <a:r>
              <a:rPr lang="en-GB" sz="2400" b="1" dirty="0" smtClean="0"/>
              <a:t>WORK AND ENERGY</a:t>
            </a:r>
            <a:endParaRPr lang="en-GB" sz="2400" b="1" dirty="0"/>
          </a:p>
        </p:txBody>
      </p:sp>
      <p:sp>
        <p:nvSpPr>
          <p:cNvPr id="6" name="Rectangle 5"/>
          <p:cNvSpPr/>
          <p:nvPr/>
        </p:nvSpPr>
        <p:spPr>
          <a:xfrm>
            <a:off x="138596" y="1047205"/>
            <a:ext cx="11861145" cy="5139869"/>
          </a:xfrm>
          <a:prstGeom prst="rect">
            <a:avLst/>
          </a:prstGeom>
        </p:spPr>
        <p:txBody>
          <a:bodyPr wrap="square">
            <a:spAutoFit/>
          </a:bodyPr>
          <a:lstStyle/>
          <a:p>
            <a:pPr algn="just">
              <a:lnSpc>
                <a:spcPct val="200000"/>
              </a:lnSpc>
            </a:pPr>
            <a:r>
              <a:rPr lang="en-GB" sz="2200" b="1" dirty="0"/>
              <a:t>Work Done by an External Force:</a:t>
            </a:r>
          </a:p>
          <a:p>
            <a:pPr algn="just">
              <a:lnSpc>
                <a:spcPct val="200000"/>
              </a:lnSpc>
            </a:pPr>
            <a:r>
              <a:rPr lang="en-GB" sz="2200" dirty="0"/>
              <a:t>The work done </a:t>
            </a:r>
            <a:r>
              <a:rPr lang="en-GB" sz="2200" dirty="0" smtClean="0"/>
              <a:t>(</a:t>
            </a:r>
            <a:r>
              <a:rPr lang="en-GB" sz="2200" i="1" dirty="0" smtClean="0"/>
              <a:t>W</a:t>
            </a:r>
            <a:r>
              <a:rPr lang="en-GB" sz="2200" dirty="0"/>
              <a:t>) in moving a test charge </a:t>
            </a:r>
            <a:r>
              <a:rPr lang="en-GB" sz="2200" dirty="0" smtClean="0"/>
              <a:t>(</a:t>
            </a:r>
            <a:r>
              <a:rPr lang="en-GB" sz="2200" i="1" dirty="0" smtClean="0"/>
              <a:t>q</a:t>
            </a:r>
            <a:r>
              <a:rPr lang="en-GB" sz="2200" dirty="0"/>
              <a:t>) from one point to another against an electric field is given by: </a:t>
            </a:r>
          </a:p>
          <a:p>
            <a:pPr algn="ctr">
              <a:lnSpc>
                <a:spcPct val="200000"/>
              </a:lnSpc>
            </a:pPr>
            <a:r>
              <a:rPr lang="en-GB" sz="3200" b="1" i="1" dirty="0" smtClean="0">
                <a:solidFill>
                  <a:srgbClr val="FF0000"/>
                </a:solidFill>
              </a:rPr>
              <a:t>W </a:t>
            </a:r>
            <a:r>
              <a:rPr lang="en-GB" sz="3200" b="1" dirty="0" smtClean="0">
                <a:solidFill>
                  <a:srgbClr val="FF0000"/>
                </a:solidFill>
              </a:rPr>
              <a:t>= </a:t>
            </a:r>
            <a:r>
              <a:rPr lang="en-GB" sz="3200" b="1" i="1" dirty="0" smtClean="0">
                <a:solidFill>
                  <a:srgbClr val="FF0000"/>
                </a:solidFill>
              </a:rPr>
              <a:t>q</a:t>
            </a:r>
            <a:r>
              <a:rPr lang="en-GB" sz="3200" b="1" dirty="0">
                <a:solidFill>
                  <a:srgbClr val="FF0000"/>
                </a:solidFill>
              </a:rPr>
              <a:t>⋅Δ</a:t>
            </a:r>
            <a:r>
              <a:rPr lang="en-GB" sz="3200" b="1" i="1" dirty="0">
                <a:solidFill>
                  <a:srgbClr val="FF0000"/>
                </a:solidFill>
              </a:rPr>
              <a:t>V</a:t>
            </a:r>
            <a:r>
              <a:rPr lang="en-GB" sz="3200" b="1" dirty="0">
                <a:solidFill>
                  <a:srgbClr val="FF0000"/>
                </a:solidFill>
              </a:rPr>
              <a:t> </a:t>
            </a:r>
            <a:endParaRPr lang="en-GB" sz="3200" b="1" dirty="0" smtClean="0">
              <a:solidFill>
                <a:srgbClr val="FF0000"/>
              </a:solidFill>
            </a:endParaRPr>
          </a:p>
          <a:p>
            <a:pPr algn="just">
              <a:lnSpc>
                <a:spcPct val="200000"/>
              </a:lnSpc>
            </a:pPr>
            <a:r>
              <a:rPr lang="en-GB" sz="2200" dirty="0" smtClean="0"/>
              <a:t>Where</a:t>
            </a:r>
            <a:r>
              <a:rPr lang="en-GB" sz="2200" dirty="0"/>
              <a:t>:</a:t>
            </a:r>
          </a:p>
          <a:p>
            <a:pPr algn="just">
              <a:lnSpc>
                <a:spcPct val="200000"/>
              </a:lnSpc>
              <a:buFont typeface="Arial" panose="020B0604020202020204" pitchFamily="34" charset="0"/>
              <a:buChar char="•"/>
            </a:pPr>
            <a:r>
              <a:rPr lang="en-GB" sz="2200" i="1" dirty="0" smtClean="0"/>
              <a:t> q</a:t>
            </a:r>
            <a:r>
              <a:rPr lang="en-GB" sz="2200" dirty="0" smtClean="0"/>
              <a:t> </a:t>
            </a:r>
            <a:r>
              <a:rPr lang="en-GB" sz="2200" dirty="0"/>
              <a:t>is the test charge.</a:t>
            </a:r>
          </a:p>
          <a:p>
            <a:pPr algn="just">
              <a:lnSpc>
                <a:spcPct val="200000"/>
              </a:lnSpc>
              <a:buFont typeface="Arial" panose="020B0604020202020204" pitchFamily="34" charset="0"/>
              <a:buChar char="•"/>
            </a:pPr>
            <a:r>
              <a:rPr lang="en-GB" sz="2200" dirty="0" smtClean="0"/>
              <a:t> Δ</a:t>
            </a:r>
            <a:r>
              <a:rPr lang="en-GB" sz="2200" i="1" dirty="0" smtClean="0"/>
              <a:t>V</a:t>
            </a:r>
            <a:r>
              <a:rPr lang="en-GB" sz="2200" dirty="0" smtClean="0"/>
              <a:t> </a:t>
            </a:r>
            <a:r>
              <a:rPr lang="en-GB" sz="2200" dirty="0"/>
              <a:t>is the change in electric potential between the initial and final points</a:t>
            </a:r>
            <a:endParaRPr lang="en-GB" sz="2200" b="0" i="0" dirty="0">
              <a:effectLst/>
            </a:endParaRPr>
          </a:p>
        </p:txBody>
      </p:sp>
    </p:spTree>
    <p:extLst>
      <p:ext uri="{BB962C8B-B14F-4D97-AF65-F5344CB8AC3E}">
        <p14:creationId xmlns:p14="http://schemas.microsoft.com/office/powerpoint/2010/main" val="406087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rotWithShape="1">
          <a:blip r:embed="rId2">
            <a:duotone>
              <a:schemeClr val="accent2">
                <a:shade val="45000"/>
                <a:satMod val="135000"/>
              </a:schemeClr>
              <a:prstClr val="white"/>
            </a:duotone>
          </a:blip>
          <a:srcRect l="14769" t="32607" r="14961" b="25116"/>
          <a:stretch/>
        </p:blipFill>
        <p:spPr>
          <a:xfrm>
            <a:off x="56272" y="1111346"/>
            <a:ext cx="12102245" cy="4093699"/>
          </a:xfrm>
          <a:prstGeom prst="rect">
            <a:avLst/>
          </a:prstGeom>
        </p:spPr>
      </p:pic>
    </p:spTree>
    <p:extLst>
      <p:ext uri="{BB962C8B-B14F-4D97-AF65-F5344CB8AC3E}">
        <p14:creationId xmlns:p14="http://schemas.microsoft.com/office/powerpoint/2010/main" val="155664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50055" y="432000"/>
            <a:ext cx="11793415" cy="4462760"/>
          </a:xfrm>
          <a:prstGeom prst="rect">
            <a:avLst/>
          </a:prstGeom>
        </p:spPr>
        <p:txBody>
          <a:bodyPr wrap="square">
            <a:spAutoFit/>
          </a:bodyPr>
          <a:lstStyle/>
          <a:p>
            <a:pPr algn="just">
              <a:lnSpc>
                <a:spcPct val="200000"/>
              </a:lnSpc>
            </a:pPr>
            <a:r>
              <a:rPr lang="en-GB" sz="2200" b="1" dirty="0"/>
              <a:t>Electric Potential Energy:</a:t>
            </a:r>
          </a:p>
          <a:p>
            <a:pPr algn="just">
              <a:lnSpc>
                <a:spcPct val="200000"/>
              </a:lnSpc>
            </a:pPr>
            <a:r>
              <a:rPr lang="en-GB" sz="2200" dirty="0"/>
              <a:t>The electric potential energy </a:t>
            </a:r>
            <a:r>
              <a:rPr lang="en-GB" sz="2200" dirty="0" smtClean="0"/>
              <a:t>(</a:t>
            </a:r>
            <a:r>
              <a:rPr lang="en-GB" sz="2200" i="1" dirty="0" smtClean="0"/>
              <a:t>U</a:t>
            </a:r>
            <a:r>
              <a:rPr lang="en-GB" sz="2200" dirty="0"/>
              <a:t>) associated with a system of charges in an electric field is given by: </a:t>
            </a:r>
            <a:r>
              <a:rPr lang="en-GB" sz="2200" dirty="0" smtClean="0"/>
              <a:t>    </a:t>
            </a:r>
          </a:p>
          <a:p>
            <a:pPr algn="ctr">
              <a:lnSpc>
                <a:spcPct val="200000"/>
              </a:lnSpc>
            </a:pPr>
            <a:r>
              <a:rPr lang="en-GB" sz="3200" b="1" i="1" dirty="0" smtClean="0">
                <a:solidFill>
                  <a:srgbClr val="FF0000"/>
                </a:solidFill>
              </a:rPr>
              <a:t>U </a:t>
            </a:r>
            <a:r>
              <a:rPr lang="en-GB" sz="3200" b="1" dirty="0" smtClean="0">
                <a:solidFill>
                  <a:srgbClr val="FF0000"/>
                </a:solidFill>
              </a:rPr>
              <a:t>= </a:t>
            </a:r>
            <a:r>
              <a:rPr lang="en-GB" sz="3200" b="1" i="1" dirty="0" smtClean="0">
                <a:solidFill>
                  <a:srgbClr val="FF0000"/>
                </a:solidFill>
              </a:rPr>
              <a:t>q </a:t>
            </a:r>
            <a:r>
              <a:rPr lang="en-GB" sz="3200" b="1" dirty="0" smtClean="0">
                <a:solidFill>
                  <a:srgbClr val="FF0000"/>
                </a:solidFill>
              </a:rPr>
              <a:t>⋅ </a:t>
            </a:r>
            <a:r>
              <a:rPr lang="en-GB" sz="3200" b="1" i="1" dirty="0" smtClean="0">
                <a:solidFill>
                  <a:srgbClr val="FF0000"/>
                </a:solidFill>
              </a:rPr>
              <a:t>V</a:t>
            </a:r>
            <a:r>
              <a:rPr lang="en-GB" sz="3200" b="1" dirty="0" smtClean="0">
                <a:solidFill>
                  <a:srgbClr val="FF0000"/>
                </a:solidFill>
              </a:rPr>
              <a:t> </a:t>
            </a:r>
          </a:p>
          <a:p>
            <a:pPr algn="just">
              <a:lnSpc>
                <a:spcPct val="200000"/>
              </a:lnSpc>
            </a:pPr>
            <a:r>
              <a:rPr lang="en-GB" sz="2200" dirty="0" smtClean="0"/>
              <a:t>Where</a:t>
            </a:r>
            <a:r>
              <a:rPr lang="en-GB" sz="2200" dirty="0"/>
              <a:t>:</a:t>
            </a:r>
          </a:p>
          <a:p>
            <a:pPr algn="just">
              <a:lnSpc>
                <a:spcPct val="200000"/>
              </a:lnSpc>
              <a:buFont typeface="Arial" panose="020B0604020202020204" pitchFamily="34" charset="0"/>
              <a:buChar char="•"/>
            </a:pPr>
            <a:r>
              <a:rPr lang="en-GB" sz="2200" i="1" dirty="0" smtClean="0"/>
              <a:t>q</a:t>
            </a:r>
            <a:r>
              <a:rPr lang="en-GB" sz="2200" dirty="0" smtClean="0"/>
              <a:t> </a:t>
            </a:r>
            <a:r>
              <a:rPr lang="en-GB" sz="2200" dirty="0"/>
              <a:t>is the charge.</a:t>
            </a:r>
          </a:p>
          <a:p>
            <a:pPr algn="just">
              <a:lnSpc>
                <a:spcPct val="200000"/>
              </a:lnSpc>
              <a:buFont typeface="Arial" panose="020B0604020202020204" pitchFamily="34" charset="0"/>
              <a:buChar char="•"/>
            </a:pPr>
            <a:r>
              <a:rPr lang="en-GB" sz="2200" i="1" dirty="0" smtClean="0"/>
              <a:t>V</a:t>
            </a:r>
            <a:r>
              <a:rPr lang="en-GB" sz="2200" dirty="0" smtClean="0"/>
              <a:t> </a:t>
            </a:r>
            <a:r>
              <a:rPr lang="en-GB" sz="2200" dirty="0"/>
              <a:t>is the electric potential at the location of the charge.</a:t>
            </a:r>
            <a:endParaRPr lang="en-GB" sz="2200" b="0" i="0" dirty="0">
              <a:effectLst/>
            </a:endParaRPr>
          </a:p>
        </p:txBody>
      </p:sp>
    </p:spTree>
    <p:extLst>
      <p:ext uri="{BB962C8B-B14F-4D97-AF65-F5344CB8AC3E}">
        <p14:creationId xmlns:p14="http://schemas.microsoft.com/office/powerpoint/2010/main" val="161733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 name="Rectangle 4"/>
              <p:cNvSpPr/>
              <p:nvPr/>
            </p:nvSpPr>
            <p:spPr>
              <a:xfrm>
                <a:off x="135988" y="624751"/>
                <a:ext cx="11835618" cy="5449312"/>
              </a:xfrm>
              <a:prstGeom prst="rect">
                <a:avLst/>
              </a:prstGeom>
            </p:spPr>
            <p:txBody>
              <a:bodyPr wrap="square">
                <a:spAutoFit/>
              </a:bodyPr>
              <a:lstStyle/>
              <a:p>
                <a:pPr>
                  <a:lnSpc>
                    <a:spcPct val="150000"/>
                  </a:lnSpc>
                </a:pPr>
                <a:r>
                  <a:rPr lang="en-GB" sz="2200" b="1" dirty="0" smtClean="0"/>
                  <a:t>Relationship between Electric Potential Energy and Work Done:</a:t>
                </a:r>
              </a:p>
              <a:p>
                <a:pPr>
                  <a:lnSpc>
                    <a:spcPct val="150000"/>
                  </a:lnSpc>
                </a:pPr>
                <a:r>
                  <a:rPr lang="en-GB" sz="2200" dirty="0"/>
                  <a:t>The change in potential energy of a charge as it moves in an electric field is equal to the negative of the work done by the external force: </a:t>
                </a:r>
                <a:endParaRPr lang="en-GB" sz="2200" dirty="0" smtClean="0"/>
              </a:p>
              <a:p>
                <a:pPr algn="ctr">
                  <a:lnSpc>
                    <a:spcPct val="150000"/>
                  </a:lnSpc>
                </a:pPr>
                <a:r>
                  <a:rPr lang="en-GB" sz="3200" b="1" dirty="0" smtClean="0">
                    <a:solidFill>
                      <a:srgbClr val="FF0000"/>
                    </a:solidFill>
                  </a:rPr>
                  <a:t>Δ</a:t>
                </a:r>
                <a:r>
                  <a:rPr lang="en-GB" sz="3200" b="1" i="1" dirty="0" smtClean="0">
                    <a:solidFill>
                      <a:srgbClr val="FF0000"/>
                    </a:solidFill>
                  </a:rPr>
                  <a:t>U </a:t>
                </a:r>
                <a:r>
                  <a:rPr lang="en-GB" sz="3200" b="1" dirty="0" smtClean="0">
                    <a:solidFill>
                      <a:srgbClr val="FF0000"/>
                    </a:solidFill>
                  </a:rPr>
                  <a:t>= −</a:t>
                </a:r>
                <a:r>
                  <a:rPr lang="en-GB" sz="3200" b="1" i="1" dirty="0">
                    <a:solidFill>
                      <a:srgbClr val="FF0000"/>
                    </a:solidFill>
                  </a:rPr>
                  <a:t>W</a:t>
                </a:r>
                <a:endParaRPr lang="en-GB" sz="2800" b="1" dirty="0">
                  <a:solidFill>
                    <a:srgbClr val="FF0000"/>
                  </a:solidFill>
                </a:endParaRPr>
              </a:p>
              <a:p>
                <a:pPr>
                  <a:lnSpc>
                    <a:spcPct val="150000"/>
                  </a:lnSpc>
                </a:pPr>
                <a:r>
                  <a:rPr lang="en-GB" sz="2200" b="1" dirty="0"/>
                  <a:t>Energy Density in an Electric Field:</a:t>
                </a:r>
              </a:p>
              <a:p>
                <a:pPr>
                  <a:lnSpc>
                    <a:spcPct val="150000"/>
                  </a:lnSpc>
                </a:pPr>
                <a:r>
                  <a:rPr lang="en-GB" sz="2200" dirty="0"/>
                  <a:t>The energy density </a:t>
                </a:r>
                <a:r>
                  <a:rPr lang="en-GB" sz="2200" dirty="0" smtClean="0"/>
                  <a:t>(</a:t>
                </a:r>
                <a:r>
                  <a:rPr lang="en-GB" sz="2200" i="1" dirty="0" smtClean="0"/>
                  <a:t>u</a:t>
                </a:r>
                <a:r>
                  <a:rPr lang="en-GB" sz="2200" dirty="0"/>
                  <a:t>) of an electric field in a region with electric field strength </a:t>
                </a:r>
                <a:r>
                  <a:rPr lang="en-GB" sz="2200" dirty="0" smtClean="0"/>
                  <a:t>(</a:t>
                </a:r>
                <a:r>
                  <a:rPr lang="en-GB" sz="2200" i="1" dirty="0" smtClean="0"/>
                  <a:t>E</a:t>
                </a:r>
                <a:r>
                  <a:rPr lang="en-GB" sz="2200" dirty="0"/>
                  <a:t>) is given by: </a:t>
                </a:r>
                <a:endParaRPr lang="en-GB" sz="2200" dirty="0" smtClean="0"/>
              </a:p>
              <a:p>
                <a:pPr algn="ctr">
                  <a:lnSpc>
                    <a:spcPct val="150000"/>
                  </a:lnSpc>
                </a:pPr>
                <a:r>
                  <a:rPr lang="en-GB" sz="3200" b="1" i="1" dirty="0">
                    <a:solidFill>
                      <a:srgbClr val="FF0000"/>
                    </a:solidFill>
                  </a:rPr>
                  <a:t>u</a:t>
                </a:r>
                <a:r>
                  <a:rPr lang="en-GB" sz="3200" b="1" i="1" dirty="0" smtClean="0">
                    <a:solidFill>
                      <a:srgbClr val="FF0000"/>
                    </a:solidFill>
                  </a:rPr>
                  <a:t> </a:t>
                </a:r>
                <a:r>
                  <a:rPr lang="en-GB" sz="3200" b="1" dirty="0" smtClean="0">
                    <a:solidFill>
                      <a:srgbClr val="FF0000"/>
                    </a:solidFill>
                  </a:rPr>
                  <a:t>= </a:t>
                </a:r>
                <a14:m>
                  <m:oMath xmlns:m="http://schemas.openxmlformats.org/officeDocument/2006/math">
                    <m:f>
                      <m:fPr>
                        <m:ctrlPr>
                          <a:rPr lang="en-GB" sz="3200" b="1" i="1" smtClean="0">
                            <a:solidFill>
                              <a:srgbClr val="FF0000"/>
                            </a:solidFill>
                            <a:latin typeface="Cambria Math" panose="02040503050406030204" pitchFamily="18" charset="0"/>
                          </a:rPr>
                        </m:ctrlPr>
                      </m:fPr>
                      <m:num>
                        <m:r>
                          <a:rPr lang="en-IN" sz="3200" b="1" i="1" smtClean="0">
                            <a:solidFill>
                              <a:srgbClr val="FF0000"/>
                            </a:solidFill>
                            <a:latin typeface="Cambria Math" panose="02040503050406030204" pitchFamily="18" charset="0"/>
                          </a:rPr>
                          <m:t>𝟏</m:t>
                        </m:r>
                      </m:num>
                      <m:den>
                        <m:r>
                          <a:rPr lang="en-IN" sz="3200" b="1" i="1" smtClean="0">
                            <a:solidFill>
                              <a:srgbClr val="FF0000"/>
                            </a:solidFill>
                            <a:latin typeface="Cambria Math" panose="02040503050406030204" pitchFamily="18" charset="0"/>
                          </a:rPr>
                          <m:t>𝟐</m:t>
                        </m:r>
                      </m:den>
                    </m:f>
                    <m:r>
                      <a:rPr lang="en-IN" sz="3200" b="1" i="1" smtClean="0">
                        <a:solidFill>
                          <a:srgbClr val="FF0000"/>
                        </a:solidFill>
                        <a:latin typeface="Cambria Math" panose="02040503050406030204" pitchFamily="18" charset="0"/>
                      </a:rPr>
                      <m:t> </m:t>
                    </m:r>
                  </m:oMath>
                </a14:m>
                <a:r>
                  <a:rPr lang="en-GB" sz="3200" b="1" dirty="0" smtClean="0">
                    <a:solidFill>
                      <a:srgbClr val="FF0000"/>
                    </a:solidFill>
                  </a:rPr>
                  <a:t>​</a:t>
                </a:r>
                <a:r>
                  <a:rPr lang="en-GB" sz="3200" b="1" i="1" dirty="0" smtClean="0">
                    <a:solidFill>
                      <a:srgbClr val="FF0000"/>
                    </a:solidFill>
                  </a:rPr>
                  <a:t>ϵ</a:t>
                </a:r>
                <a:r>
                  <a:rPr lang="en-GB" sz="3200" b="1" baseline="-25000" dirty="0" smtClean="0">
                    <a:solidFill>
                      <a:srgbClr val="FF0000"/>
                    </a:solidFill>
                  </a:rPr>
                  <a:t>0 </a:t>
                </a:r>
                <a:r>
                  <a:rPr lang="en-GB" sz="3200" b="1" dirty="0" smtClean="0">
                    <a:solidFill>
                      <a:srgbClr val="FF0000"/>
                    </a:solidFill>
                  </a:rPr>
                  <a:t>​</a:t>
                </a:r>
                <a:r>
                  <a:rPr lang="en-GB" sz="3200" b="1" i="1" dirty="0" smtClean="0">
                    <a:solidFill>
                      <a:srgbClr val="FF0000"/>
                    </a:solidFill>
                  </a:rPr>
                  <a:t>E</a:t>
                </a:r>
                <a:r>
                  <a:rPr lang="en-GB" sz="3200" b="1" baseline="30000" dirty="0" smtClean="0">
                    <a:solidFill>
                      <a:srgbClr val="FF0000"/>
                    </a:solidFill>
                  </a:rPr>
                  <a:t>2</a:t>
                </a:r>
                <a:r>
                  <a:rPr lang="en-GB" sz="3200" b="1" dirty="0" smtClean="0">
                    <a:solidFill>
                      <a:srgbClr val="FF0000"/>
                    </a:solidFill>
                  </a:rPr>
                  <a:t> </a:t>
                </a:r>
              </a:p>
              <a:p>
                <a:pPr algn="just">
                  <a:lnSpc>
                    <a:spcPct val="150000"/>
                  </a:lnSpc>
                </a:pPr>
                <a:r>
                  <a:rPr lang="en-GB" sz="2200" dirty="0" smtClean="0"/>
                  <a:t>Where</a:t>
                </a:r>
                <a:r>
                  <a:rPr lang="en-GB" sz="2200" dirty="0"/>
                  <a:t>:</a:t>
                </a:r>
              </a:p>
              <a:p>
                <a:pPr>
                  <a:lnSpc>
                    <a:spcPct val="150000"/>
                  </a:lnSpc>
                  <a:buFont typeface="Arial" panose="020B0604020202020204" pitchFamily="34" charset="0"/>
                  <a:buChar char="•"/>
                </a:pPr>
                <a:r>
                  <a:rPr lang="en-GB" sz="2200" i="1" dirty="0" smtClean="0"/>
                  <a:t>ϵ</a:t>
                </a:r>
                <a:r>
                  <a:rPr lang="en-GB" sz="2200" baseline="-25000" dirty="0" smtClean="0"/>
                  <a:t>0</a:t>
                </a:r>
                <a:r>
                  <a:rPr lang="en-GB" sz="2200" dirty="0"/>
                  <a:t>​ is the vacuum permittivity.</a:t>
                </a:r>
                <a:endParaRPr lang="en-GB" sz="2200" b="0" i="0" dirty="0">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135988" y="624751"/>
                <a:ext cx="11835618" cy="5449312"/>
              </a:xfrm>
              <a:prstGeom prst="rect">
                <a:avLst/>
              </a:prstGeom>
              <a:blipFill rotWithShape="0">
                <a:blip r:embed="rId2"/>
                <a:stretch>
                  <a:fillRect l="-669" b="-447"/>
                </a:stretch>
              </a:blipFill>
            </p:spPr>
            <p:txBody>
              <a:bodyPr/>
              <a:lstStyle/>
              <a:p>
                <a:r>
                  <a:rPr lang="en-GB">
                    <a:noFill/>
                  </a:rPr>
                  <a:t> </a:t>
                </a:r>
              </a:p>
            </p:txBody>
          </p:sp>
        </mc:Fallback>
      </mc:AlternateContent>
    </p:spTree>
    <p:extLst>
      <p:ext uri="{BB962C8B-B14F-4D97-AF65-F5344CB8AC3E}">
        <p14:creationId xmlns:p14="http://schemas.microsoft.com/office/powerpoint/2010/main" val="307650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62597" y="719673"/>
            <a:ext cx="11666806" cy="4154984"/>
          </a:xfrm>
          <a:prstGeom prst="rect">
            <a:avLst/>
          </a:prstGeom>
        </p:spPr>
        <p:txBody>
          <a:bodyPr wrap="square">
            <a:spAutoFit/>
          </a:bodyPr>
          <a:lstStyle/>
          <a:p>
            <a:pPr algn="just">
              <a:lnSpc>
                <a:spcPct val="200000"/>
              </a:lnSpc>
            </a:pPr>
            <a:r>
              <a:rPr lang="en-GB" sz="2200" b="1" dirty="0"/>
              <a:t>Total Energy of a System:</a:t>
            </a:r>
          </a:p>
          <a:p>
            <a:pPr algn="just">
              <a:lnSpc>
                <a:spcPct val="200000"/>
              </a:lnSpc>
            </a:pPr>
            <a:r>
              <a:rPr lang="en-GB" sz="2200" dirty="0"/>
              <a:t>For a collection of charges and electric fields, the total potential energy </a:t>
            </a:r>
            <a:r>
              <a:rPr lang="en-GB" sz="2200" dirty="0" smtClean="0"/>
              <a:t>(</a:t>
            </a:r>
            <a:r>
              <a:rPr lang="en-GB" sz="2200" i="1" dirty="0" smtClean="0"/>
              <a:t>U</a:t>
            </a:r>
            <a:r>
              <a:rPr lang="en-GB" sz="2200" baseline="-25000" dirty="0" smtClean="0"/>
              <a:t>total</a:t>
            </a:r>
            <a:r>
              <a:rPr lang="en-GB" sz="2200" dirty="0"/>
              <a:t>​) of the system is the sum of the potential energies of individual </a:t>
            </a:r>
            <a:r>
              <a:rPr lang="en-GB" sz="2200" dirty="0" smtClean="0"/>
              <a:t>charges:</a:t>
            </a:r>
          </a:p>
          <a:p>
            <a:pPr algn="ctr">
              <a:lnSpc>
                <a:spcPct val="200000"/>
              </a:lnSpc>
            </a:pPr>
            <a:r>
              <a:rPr lang="en-GB" sz="4400" b="1" i="1" dirty="0" smtClean="0">
                <a:solidFill>
                  <a:srgbClr val="FF0000"/>
                </a:solidFill>
              </a:rPr>
              <a:t>U</a:t>
            </a:r>
            <a:r>
              <a:rPr lang="en-GB" sz="4400" b="1" baseline="-25000" dirty="0" smtClean="0">
                <a:solidFill>
                  <a:srgbClr val="FF0000"/>
                </a:solidFill>
              </a:rPr>
              <a:t>total</a:t>
            </a:r>
            <a:r>
              <a:rPr lang="en-GB" sz="4400" b="1" dirty="0" smtClean="0">
                <a:solidFill>
                  <a:srgbClr val="FF0000"/>
                </a:solidFill>
              </a:rPr>
              <a:t>​ = ∑ </a:t>
            </a:r>
            <a:r>
              <a:rPr lang="en-GB" sz="4400" b="1" i="1" dirty="0" smtClean="0">
                <a:solidFill>
                  <a:srgbClr val="FF0000"/>
                </a:solidFill>
              </a:rPr>
              <a:t>q</a:t>
            </a:r>
            <a:r>
              <a:rPr lang="en-GB" sz="4400" b="1" i="1" baseline="-25000" dirty="0" smtClean="0">
                <a:solidFill>
                  <a:srgbClr val="FF0000"/>
                </a:solidFill>
              </a:rPr>
              <a:t>i</a:t>
            </a:r>
            <a:r>
              <a:rPr lang="en-GB" sz="4400" b="1" i="1" dirty="0" smtClean="0">
                <a:solidFill>
                  <a:srgbClr val="FF0000"/>
                </a:solidFill>
              </a:rPr>
              <a:t> </a:t>
            </a:r>
            <a:r>
              <a:rPr lang="en-GB" sz="4400" b="1" dirty="0" smtClean="0">
                <a:solidFill>
                  <a:srgbClr val="FF0000"/>
                </a:solidFill>
              </a:rPr>
              <a:t>​⋅ </a:t>
            </a:r>
            <a:r>
              <a:rPr lang="en-GB" sz="4400" b="1" i="1" dirty="0" smtClean="0">
                <a:solidFill>
                  <a:srgbClr val="FF0000"/>
                </a:solidFill>
              </a:rPr>
              <a:t>V</a:t>
            </a:r>
            <a:r>
              <a:rPr lang="en-GB" sz="4400" b="1" i="1" baseline="-25000" dirty="0" smtClean="0">
                <a:solidFill>
                  <a:srgbClr val="FF0000"/>
                </a:solidFill>
              </a:rPr>
              <a:t>i</a:t>
            </a:r>
            <a:r>
              <a:rPr lang="en-GB" sz="4400" b="1" dirty="0">
                <a:solidFill>
                  <a:srgbClr val="FF0000"/>
                </a:solidFill>
              </a:rPr>
              <a:t>​</a:t>
            </a:r>
            <a:r>
              <a:rPr lang="en-GB" sz="2200" dirty="0">
                <a:solidFill>
                  <a:srgbClr val="374151"/>
                </a:solidFill>
              </a:rPr>
              <a:t/>
            </a:r>
            <a:br>
              <a:rPr lang="en-GB" sz="2200" dirty="0">
                <a:solidFill>
                  <a:srgbClr val="374151"/>
                </a:solidFill>
              </a:rPr>
            </a:br>
            <a:endParaRPr lang="en-GB" sz="2200" dirty="0"/>
          </a:p>
        </p:txBody>
      </p:sp>
    </p:spTree>
    <p:extLst>
      <p:ext uri="{BB962C8B-B14F-4D97-AF65-F5344CB8AC3E}">
        <p14:creationId xmlns:p14="http://schemas.microsoft.com/office/powerpoint/2010/main" val="18540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11028" y="613676"/>
            <a:ext cx="3626442" cy="461665"/>
          </a:xfrm>
          <a:prstGeom prst="rect">
            <a:avLst/>
          </a:prstGeom>
        </p:spPr>
        <p:txBody>
          <a:bodyPr wrap="none">
            <a:spAutoFit/>
          </a:bodyPr>
          <a:lstStyle/>
          <a:p>
            <a:r>
              <a:rPr lang="en-GB" sz="2400" b="1" dirty="0" smtClean="0"/>
              <a:t>ELECTROSTATIC POTENTIAL</a:t>
            </a:r>
            <a:endParaRPr lang="en-GB" sz="2400" b="1" dirty="0"/>
          </a:p>
        </p:txBody>
      </p:sp>
      <p:sp>
        <p:nvSpPr>
          <p:cNvPr id="6" name="Rectangle 5"/>
          <p:cNvSpPr/>
          <p:nvPr/>
        </p:nvSpPr>
        <p:spPr>
          <a:xfrm>
            <a:off x="111027" y="1063097"/>
            <a:ext cx="11930917" cy="2123658"/>
          </a:xfrm>
          <a:prstGeom prst="rect">
            <a:avLst/>
          </a:prstGeom>
        </p:spPr>
        <p:txBody>
          <a:bodyPr wrap="square">
            <a:spAutoFit/>
          </a:bodyPr>
          <a:lstStyle/>
          <a:p>
            <a:pPr algn="just">
              <a:lnSpc>
                <a:spcPct val="150000"/>
              </a:lnSpc>
            </a:pPr>
            <a:r>
              <a:rPr lang="en-GB" sz="2200" dirty="0"/>
              <a:t>Electrostatic potential, or electric potential, is a measure of potential energy per unit charge at any point in an electric field. It describes the work done per unit charge in moving a positive test charge from infinity to a specific point in the field. It's measured in volts (V) and helps understand the potential energy a charge would have at a certain point in an electric field.</a:t>
            </a:r>
          </a:p>
        </p:txBody>
      </p:sp>
      <p:pic>
        <p:nvPicPr>
          <p:cNvPr id="7" name="Picture 6"/>
          <p:cNvPicPr>
            <a:picLocks noChangeAspect="1"/>
          </p:cNvPicPr>
          <p:nvPr/>
        </p:nvPicPr>
        <p:blipFill rotWithShape="1">
          <a:blip r:embed="rId2"/>
          <a:srcRect l="9808" t="33428" r="52231" b="27784"/>
          <a:stretch/>
        </p:blipFill>
        <p:spPr>
          <a:xfrm>
            <a:off x="8265795" y="2911929"/>
            <a:ext cx="3776149" cy="2169277"/>
          </a:xfrm>
          <a:prstGeom prst="rect">
            <a:avLst/>
          </a:prstGeom>
        </p:spPr>
      </p:pic>
      <p:grpSp>
        <p:nvGrpSpPr>
          <p:cNvPr id="10" name="Group 9"/>
          <p:cNvGrpSpPr/>
          <p:nvPr/>
        </p:nvGrpSpPr>
        <p:grpSpPr>
          <a:xfrm>
            <a:off x="111027" y="3636176"/>
            <a:ext cx="8231114" cy="2160551"/>
            <a:chOff x="111027" y="3636176"/>
            <a:chExt cx="8231114" cy="2160551"/>
          </a:xfrm>
        </p:grpSpPr>
        <p:pic>
          <p:nvPicPr>
            <p:cNvPr id="8" name="Picture 7"/>
            <p:cNvPicPr>
              <a:picLocks noChangeAspect="1"/>
            </p:cNvPicPr>
            <p:nvPr/>
          </p:nvPicPr>
          <p:blipFill rotWithShape="1">
            <a:blip r:embed="rId3">
              <a:biLevel thresh="50000"/>
            </a:blip>
            <a:srcRect l="2538" t="30555" r="7230" b="30657"/>
            <a:stretch/>
          </p:blipFill>
          <p:spPr>
            <a:xfrm>
              <a:off x="111027" y="3816343"/>
              <a:ext cx="8193974" cy="1980384"/>
            </a:xfrm>
            <a:prstGeom prst="rect">
              <a:avLst/>
            </a:prstGeom>
          </p:spPr>
        </p:pic>
        <p:sp>
          <p:nvSpPr>
            <p:cNvPr id="9" name="Rectangle 8"/>
            <p:cNvSpPr/>
            <p:nvPr/>
          </p:nvSpPr>
          <p:spPr>
            <a:xfrm>
              <a:off x="7118252" y="3636176"/>
              <a:ext cx="1223889" cy="1653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3683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64123" y="432000"/>
            <a:ext cx="11863754" cy="6091539"/>
          </a:xfrm>
          <a:prstGeom prst="rect">
            <a:avLst/>
          </a:prstGeom>
        </p:spPr>
        <p:txBody>
          <a:bodyPr wrap="square">
            <a:spAutoFit/>
          </a:bodyPr>
          <a:lstStyle/>
          <a:p>
            <a:pPr marL="457200" indent="-457200" algn="just">
              <a:lnSpc>
                <a:spcPct val="200000"/>
              </a:lnSpc>
              <a:buFont typeface="+mj-lt"/>
              <a:buAutoNum type="arabicPeriod"/>
            </a:pPr>
            <a:r>
              <a:rPr lang="en-GB" sz="2200" b="1" dirty="0"/>
              <a:t>Scalar Quantity:</a:t>
            </a:r>
            <a:r>
              <a:rPr lang="en-GB" sz="2200" dirty="0"/>
              <a:t> It's a scalar quantity, having magnitude but no direction. This simplifies its mathematical treatment and allows straightforward addition in calculations.</a:t>
            </a:r>
          </a:p>
          <a:p>
            <a:pPr marL="457200" indent="-457200" algn="just">
              <a:lnSpc>
                <a:spcPct val="200000"/>
              </a:lnSpc>
              <a:buFont typeface="+mj-lt"/>
              <a:buAutoNum type="arabicPeriod"/>
            </a:pPr>
            <a:r>
              <a:rPr lang="en-GB" sz="2200" b="1" dirty="0"/>
              <a:t>Additivity:</a:t>
            </a:r>
            <a:r>
              <a:rPr lang="en-GB" sz="2200" dirty="0"/>
              <a:t> In a system with multiple charges, the total electrostatic potential at any point is the algebraic sum of the potentials produced by each individual charge. This principle facilitates the calculation of potential in complex systems.</a:t>
            </a:r>
          </a:p>
          <a:p>
            <a:pPr marL="457200" indent="-457200" algn="just">
              <a:lnSpc>
                <a:spcPct val="200000"/>
              </a:lnSpc>
              <a:buFont typeface="+mj-lt"/>
              <a:buAutoNum type="arabicPeriod"/>
            </a:pPr>
            <a:r>
              <a:rPr lang="en-GB" sz="2200" b="1" dirty="0"/>
              <a:t>Work Done and Potential Difference:</a:t>
            </a:r>
            <a:r>
              <a:rPr lang="en-GB" sz="2200" dirty="0"/>
              <a:t> The work done in moving a charge between two points in an electric field is equal to the change in electrostatic potential energy. The potential difference between two points in an electric field determines the amount of work done in moving a charge between these points.</a:t>
            </a:r>
            <a:endParaRPr lang="en-GB" sz="2200" b="0" i="0" dirty="0">
              <a:effectLst/>
            </a:endParaRPr>
          </a:p>
        </p:txBody>
      </p:sp>
    </p:spTree>
    <p:extLst>
      <p:ext uri="{BB962C8B-B14F-4D97-AF65-F5344CB8AC3E}">
        <p14:creationId xmlns:p14="http://schemas.microsoft.com/office/powerpoint/2010/main" val="312263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93782" y="347592"/>
            <a:ext cx="11891890" cy="6186309"/>
          </a:xfrm>
          <a:prstGeom prst="rect">
            <a:avLst/>
          </a:prstGeom>
        </p:spPr>
        <p:txBody>
          <a:bodyPr wrap="square">
            <a:spAutoFit/>
          </a:bodyPr>
          <a:lstStyle/>
          <a:p>
            <a:pPr algn="just">
              <a:lnSpc>
                <a:spcPct val="200000"/>
              </a:lnSpc>
            </a:pPr>
            <a:r>
              <a:rPr lang="en-GB" sz="2200" b="1" dirty="0"/>
              <a:t>4</a:t>
            </a:r>
            <a:r>
              <a:rPr lang="en-GB" sz="2200" b="1" dirty="0" smtClean="0"/>
              <a:t>. Independence </a:t>
            </a:r>
            <a:r>
              <a:rPr lang="en-GB" sz="2200" b="1" dirty="0"/>
              <a:t>of Path:</a:t>
            </a:r>
            <a:r>
              <a:rPr lang="en-GB" sz="2200" dirty="0"/>
              <a:t> The electrostatic potential difference between two points in a field is independent of the path taken by the charge. Only the initial and final positions of the charge matter in determining the potential </a:t>
            </a:r>
            <a:r>
              <a:rPr lang="en-GB" sz="2200" dirty="0" smtClean="0"/>
              <a:t>difference.</a:t>
            </a:r>
          </a:p>
          <a:p>
            <a:pPr algn="just">
              <a:lnSpc>
                <a:spcPct val="200000"/>
              </a:lnSpc>
            </a:pPr>
            <a:r>
              <a:rPr lang="en-GB" sz="2200" b="1" dirty="0"/>
              <a:t>5</a:t>
            </a:r>
            <a:r>
              <a:rPr lang="en-GB" sz="2200" b="1" dirty="0" smtClean="0"/>
              <a:t>. Relation </a:t>
            </a:r>
            <a:r>
              <a:rPr lang="en-GB" sz="2200" b="1" dirty="0"/>
              <a:t>to Electric Field:</a:t>
            </a:r>
            <a:r>
              <a:rPr lang="en-GB" sz="2200" dirty="0"/>
              <a:t> The electric field (E) at a point in an electrostatic field is the negative gradient of the electrostatic potential (V) at that point: </a:t>
            </a:r>
            <a:r>
              <a:rPr lang="en-GB" sz="2200" b="1" dirty="0" smtClean="0"/>
              <a:t>E</a:t>
            </a:r>
            <a:r>
              <a:rPr lang="en-GB" sz="2200" b="1" dirty="0"/>
              <a:t>=</a:t>
            </a:r>
            <a:r>
              <a:rPr lang="en-GB" sz="2200" b="1" dirty="0" smtClean="0"/>
              <a:t>−∇</a:t>
            </a:r>
            <a:r>
              <a:rPr lang="en-GB" sz="2200" b="1" i="1" dirty="0" smtClean="0"/>
              <a:t>V</a:t>
            </a:r>
            <a:r>
              <a:rPr lang="en-GB" sz="2200" b="1" dirty="0" smtClean="0"/>
              <a:t> </a:t>
            </a:r>
            <a:r>
              <a:rPr lang="en-GB" sz="2200" dirty="0"/>
              <a:t>This relationship helps in determining the electric field from knowledge of the potential and vice </a:t>
            </a:r>
            <a:r>
              <a:rPr lang="en-GB" sz="2200" dirty="0" smtClean="0"/>
              <a:t>versa.</a:t>
            </a:r>
          </a:p>
          <a:p>
            <a:pPr algn="just">
              <a:lnSpc>
                <a:spcPct val="200000"/>
              </a:lnSpc>
            </a:pPr>
            <a:r>
              <a:rPr lang="en-GB" sz="2200" b="1" dirty="0"/>
              <a:t>6</a:t>
            </a:r>
            <a:r>
              <a:rPr lang="en-GB" sz="2200" b="1" dirty="0" smtClean="0"/>
              <a:t>. Equipotential </a:t>
            </a:r>
            <a:r>
              <a:rPr lang="en-GB" sz="2200" b="1" dirty="0"/>
              <a:t>Surfaces:</a:t>
            </a:r>
            <a:r>
              <a:rPr lang="en-GB" sz="2200" dirty="0"/>
              <a:t> The points in space having the same electrostatic potential form equipotential surfaces. These surfaces are perpendicular to the electric field lines and imply that no work is done in moving a charge along an equipotential surface.</a:t>
            </a:r>
            <a:endParaRPr lang="en-GB" sz="2200" b="0" i="0" dirty="0">
              <a:effectLst/>
            </a:endParaRPr>
          </a:p>
        </p:txBody>
      </p:sp>
    </p:spTree>
    <p:extLst>
      <p:ext uri="{BB962C8B-B14F-4D97-AF65-F5344CB8AC3E}">
        <p14:creationId xmlns:p14="http://schemas.microsoft.com/office/powerpoint/2010/main" val="348316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1717089" y="548641"/>
            <a:ext cx="8425717" cy="5401993"/>
            <a:chOff x="1717089" y="548641"/>
            <a:chExt cx="8425717" cy="5401993"/>
          </a:xfrm>
        </p:grpSpPr>
        <p:pic>
          <p:nvPicPr>
            <p:cNvPr id="1026" name="Picture 2" descr="https://www.sciencefacts.net/wp-content/uploads/2022/07/Electric-Potential-Formula.jpg"/>
            <p:cNvPicPr>
              <a:picLocks noChangeAspect="1" noChangeArrowheads="1"/>
            </p:cNvPicPr>
            <p:nvPr/>
          </p:nvPicPr>
          <p:blipFill rotWithShape="1">
            <a:blip r:embed="rId2">
              <a:extLst>
                <a:ext uri="{28A0092B-C50C-407E-A947-70E740481C1C}">
                  <a14:useLocalDpi xmlns:a14="http://schemas.microsoft.com/office/drawing/2010/main" val="0"/>
                </a:ext>
              </a:extLst>
            </a:blip>
            <a:srcRect r="-174" b="2855"/>
            <a:stretch/>
          </p:blipFill>
          <p:spPr bwMode="auto">
            <a:xfrm>
              <a:off x="1717089" y="548641"/>
              <a:ext cx="8116228" cy="5247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85871" y="5416062"/>
              <a:ext cx="1856935" cy="53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7388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71437" y="1223962"/>
            <a:ext cx="12049125" cy="4410075"/>
          </a:xfrm>
          <a:prstGeom prst="rect">
            <a:avLst/>
          </a:prstGeom>
        </p:spPr>
      </p:pic>
    </p:spTree>
    <p:extLst>
      <p:ext uri="{BB962C8B-B14F-4D97-AF65-F5344CB8AC3E}">
        <p14:creationId xmlns:p14="http://schemas.microsoft.com/office/powerpoint/2010/main" val="278828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10543" y="571473"/>
            <a:ext cx="3375476" cy="461665"/>
          </a:xfrm>
          <a:prstGeom prst="rect">
            <a:avLst/>
          </a:prstGeom>
        </p:spPr>
        <p:txBody>
          <a:bodyPr wrap="none">
            <a:spAutoFit/>
          </a:bodyPr>
          <a:lstStyle/>
          <a:p>
            <a:r>
              <a:rPr lang="en-GB" sz="2400" b="1" dirty="0" smtClean="0"/>
              <a:t>BOUNDARY CONDITIONS</a:t>
            </a:r>
            <a:endParaRPr lang="en-GB" sz="2400" b="1" dirty="0"/>
          </a:p>
        </p:txBody>
      </p:sp>
      <p:sp>
        <p:nvSpPr>
          <p:cNvPr id="6" name="Rectangle 5"/>
          <p:cNvSpPr/>
          <p:nvPr/>
        </p:nvSpPr>
        <p:spPr>
          <a:xfrm>
            <a:off x="110543" y="1033138"/>
            <a:ext cx="11903266" cy="5032147"/>
          </a:xfrm>
          <a:prstGeom prst="rect">
            <a:avLst/>
          </a:prstGeom>
        </p:spPr>
        <p:txBody>
          <a:bodyPr wrap="square">
            <a:spAutoFit/>
          </a:bodyPr>
          <a:lstStyle/>
          <a:p>
            <a:pPr marL="457200" indent="-457200" algn="just">
              <a:lnSpc>
                <a:spcPct val="150000"/>
              </a:lnSpc>
              <a:buFont typeface="+mj-lt"/>
              <a:buAutoNum type="arabicPeriod"/>
            </a:pPr>
            <a:r>
              <a:rPr lang="en-GB" sz="2200" b="1" dirty="0"/>
              <a:t>Continuity of Electric Potential:</a:t>
            </a:r>
            <a:r>
              <a:rPr lang="en-GB" sz="2200" dirty="0"/>
              <a:t> The electric potential </a:t>
            </a:r>
            <a:r>
              <a:rPr lang="en-GB" sz="2200" i="1" dirty="0" smtClean="0"/>
              <a:t>V</a:t>
            </a:r>
            <a:r>
              <a:rPr lang="en-GB" sz="2200" dirty="0" smtClean="0"/>
              <a:t> </a:t>
            </a:r>
            <a:r>
              <a:rPr lang="en-GB" sz="2200" dirty="0"/>
              <a:t>must remain continuous across the boundary. In mathematical </a:t>
            </a:r>
            <a:r>
              <a:rPr lang="en-GB" sz="2200" dirty="0" smtClean="0"/>
              <a:t>terms:</a:t>
            </a:r>
          </a:p>
          <a:p>
            <a:pPr algn="ctr">
              <a:lnSpc>
                <a:spcPct val="150000"/>
              </a:lnSpc>
            </a:pPr>
            <a:r>
              <a:rPr lang="en-GB" sz="2800" b="1" i="1" dirty="0" smtClean="0">
                <a:solidFill>
                  <a:srgbClr val="FF0000"/>
                </a:solidFill>
              </a:rPr>
              <a:t>V</a:t>
            </a:r>
            <a:r>
              <a:rPr lang="en-GB" sz="2800" b="1" baseline="-25000" dirty="0" smtClean="0">
                <a:solidFill>
                  <a:srgbClr val="FF0000"/>
                </a:solidFill>
              </a:rPr>
              <a:t>1​ </a:t>
            </a:r>
            <a:r>
              <a:rPr lang="en-GB" sz="2800" b="1" dirty="0" smtClean="0">
                <a:solidFill>
                  <a:srgbClr val="FF0000"/>
                </a:solidFill>
              </a:rPr>
              <a:t>= </a:t>
            </a:r>
            <a:r>
              <a:rPr lang="en-GB" sz="2800" b="1" i="1" dirty="0" smtClean="0">
                <a:solidFill>
                  <a:srgbClr val="FF0000"/>
                </a:solidFill>
              </a:rPr>
              <a:t>V</a:t>
            </a:r>
            <a:r>
              <a:rPr lang="en-GB" sz="2800" b="1" baseline="-25000" dirty="0" smtClean="0">
                <a:solidFill>
                  <a:srgbClr val="FF0000"/>
                </a:solidFill>
              </a:rPr>
              <a:t>2</a:t>
            </a:r>
            <a:r>
              <a:rPr lang="en-GB" sz="2200" dirty="0" smtClean="0">
                <a:solidFill>
                  <a:srgbClr val="FF0000"/>
                </a:solidFill>
              </a:rPr>
              <a:t>​ </a:t>
            </a:r>
          </a:p>
          <a:p>
            <a:pPr algn="just">
              <a:lnSpc>
                <a:spcPct val="150000"/>
              </a:lnSpc>
            </a:pPr>
            <a:r>
              <a:rPr lang="en-GB" sz="2200" dirty="0" smtClean="0"/>
              <a:t>       Where </a:t>
            </a:r>
            <a:r>
              <a:rPr lang="en-GB" sz="2200" i="1" dirty="0" smtClean="0"/>
              <a:t>V</a:t>
            </a:r>
            <a:r>
              <a:rPr lang="en-GB" sz="2200" baseline="-25000" dirty="0" smtClean="0"/>
              <a:t>1</a:t>
            </a:r>
            <a:r>
              <a:rPr lang="en-GB" sz="2200" dirty="0"/>
              <a:t>​ and </a:t>
            </a:r>
            <a:r>
              <a:rPr lang="en-GB" sz="2200" i="1" dirty="0" smtClean="0"/>
              <a:t>V</a:t>
            </a:r>
            <a:r>
              <a:rPr lang="en-GB" sz="2200" baseline="-25000" dirty="0" smtClean="0"/>
              <a:t>2</a:t>
            </a:r>
            <a:r>
              <a:rPr lang="en-GB" sz="2200" dirty="0"/>
              <a:t>​ represent the potentials on either side of the boundary.</a:t>
            </a:r>
          </a:p>
          <a:p>
            <a:pPr algn="just">
              <a:lnSpc>
                <a:spcPct val="150000"/>
              </a:lnSpc>
            </a:pPr>
            <a:r>
              <a:rPr lang="en-GB" sz="2200" b="1" dirty="0" smtClean="0"/>
              <a:t>2.  Normal </a:t>
            </a:r>
            <a:r>
              <a:rPr lang="en-GB" sz="2200" b="1" dirty="0"/>
              <a:t>Component of Electric Field:</a:t>
            </a:r>
            <a:r>
              <a:rPr lang="en-GB" sz="2200" dirty="0"/>
              <a:t> The normal component of the electric field </a:t>
            </a:r>
            <a:r>
              <a:rPr lang="en-GB" sz="2200" dirty="0" smtClean="0"/>
              <a:t>(</a:t>
            </a:r>
            <a:r>
              <a:rPr lang="en-GB" sz="2200" i="1" dirty="0" smtClean="0"/>
              <a:t>E</a:t>
            </a:r>
            <a:r>
              <a:rPr lang="en-GB" sz="2200" i="1" baseline="-25000" dirty="0" smtClean="0"/>
              <a:t>n</a:t>
            </a:r>
            <a:r>
              <a:rPr lang="en-GB" sz="2200" dirty="0"/>
              <a:t>​) on either side </a:t>
            </a:r>
            <a:r>
              <a:rPr lang="en-GB" sz="2200" dirty="0" smtClean="0"/>
              <a:t>  </a:t>
            </a:r>
          </a:p>
          <a:p>
            <a:pPr algn="just">
              <a:lnSpc>
                <a:spcPct val="150000"/>
              </a:lnSpc>
            </a:pPr>
            <a:r>
              <a:rPr lang="en-GB" sz="2200" dirty="0"/>
              <a:t> </a:t>
            </a:r>
            <a:r>
              <a:rPr lang="en-GB" sz="2200" dirty="0" smtClean="0"/>
              <a:t>     of </a:t>
            </a:r>
            <a:r>
              <a:rPr lang="en-GB" sz="2200" dirty="0"/>
              <a:t>the boundary relates to the charge density </a:t>
            </a:r>
            <a:r>
              <a:rPr lang="en-GB" sz="2200" dirty="0" smtClean="0"/>
              <a:t>(</a:t>
            </a:r>
            <a:r>
              <a:rPr lang="en-GB" sz="2200" i="1" dirty="0" smtClean="0"/>
              <a:t>σ</a:t>
            </a:r>
            <a:r>
              <a:rPr lang="en-GB" sz="2200" dirty="0" smtClean="0"/>
              <a:t>) </a:t>
            </a:r>
            <a:r>
              <a:rPr lang="en-GB" sz="2200" dirty="0"/>
              <a:t>at the </a:t>
            </a:r>
            <a:r>
              <a:rPr lang="en-GB" sz="2200" dirty="0" smtClean="0"/>
              <a:t>interface:</a:t>
            </a:r>
          </a:p>
          <a:p>
            <a:pPr algn="ctr">
              <a:lnSpc>
                <a:spcPct val="150000"/>
              </a:lnSpc>
            </a:pPr>
            <a:r>
              <a:rPr lang="en-GB" sz="3200" b="1" i="1" dirty="0" smtClean="0">
                <a:solidFill>
                  <a:srgbClr val="FF0000"/>
                </a:solidFill>
              </a:rPr>
              <a:t>σ </a:t>
            </a:r>
            <a:r>
              <a:rPr lang="en-GB" sz="3200" b="1" dirty="0" smtClean="0">
                <a:solidFill>
                  <a:srgbClr val="FF0000"/>
                </a:solidFill>
              </a:rPr>
              <a:t>= </a:t>
            </a:r>
            <a:r>
              <a:rPr lang="en-GB" sz="3200" b="1" i="1" dirty="0" smtClean="0">
                <a:solidFill>
                  <a:srgbClr val="FF0000"/>
                </a:solidFill>
              </a:rPr>
              <a:t>ϵ</a:t>
            </a:r>
            <a:r>
              <a:rPr lang="en-GB" sz="3200" b="1" baseline="-25000" dirty="0" smtClean="0">
                <a:solidFill>
                  <a:srgbClr val="FF0000"/>
                </a:solidFill>
              </a:rPr>
              <a:t>0 </a:t>
            </a:r>
            <a:r>
              <a:rPr lang="en-GB" sz="3200" b="1" dirty="0" smtClean="0">
                <a:solidFill>
                  <a:srgbClr val="FF0000"/>
                </a:solidFill>
              </a:rPr>
              <a:t>​( </a:t>
            </a:r>
            <a:r>
              <a:rPr lang="en-GB" sz="3200" b="1" i="1" dirty="0" smtClean="0">
                <a:solidFill>
                  <a:srgbClr val="FF0000"/>
                </a:solidFill>
              </a:rPr>
              <a:t>En</a:t>
            </a:r>
            <a:r>
              <a:rPr lang="en-GB" sz="3200" b="1" baseline="-25000" dirty="0" smtClean="0">
                <a:solidFill>
                  <a:srgbClr val="FF0000"/>
                </a:solidFill>
              </a:rPr>
              <a:t>1 </a:t>
            </a:r>
            <a:r>
              <a:rPr lang="en-GB" sz="3200" b="1" dirty="0" smtClean="0">
                <a:solidFill>
                  <a:srgbClr val="FF0000"/>
                </a:solidFill>
              </a:rPr>
              <a:t>​− </a:t>
            </a:r>
            <a:r>
              <a:rPr lang="en-GB" sz="3200" b="1" i="1" dirty="0" smtClean="0">
                <a:solidFill>
                  <a:srgbClr val="FF0000"/>
                </a:solidFill>
              </a:rPr>
              <a:t>En</a:t>
            </a:r>
            <a:r>
              <a:rPr lang="en-GB" sz="3200" b="1" baseline="-25000" dirty="0" smtClean="0">
                <a:solidFill>
                  <a:srgbClr val="FF0000"/>
                </a:solidFill>
              </a:rPr>
              <a:t>2 ​</a:t>
            </a:r>
            <a:r>
              <a:rPr lang="en-GB" sz="3200" b="1" dirty="0">
                <a:solidFill>
                  <a:srgbClr val="FF0000"/>
                </a:solidFill>
              </a:rPr>
              <a:t>) </a:t>
            </a:r>
            <a:endParaRPr lang="en-GB" sz="3200" b="1" dirty="0" smtClean="0">
              <a:solidFill>
                <a:srgbClr val="FF0000"/>
              </a:solidFill>
            </a:endParaRPr>
          </a:p>
          <a:p>
            <a:pPr algn="just">
              <a:lnSpc>
                <a:spcPct val="150000"/>
              </a:lnSpc>
            </a:pPr>
            <a:r>
              <a:rPr lang="en-GB" sz="2200" dirty="0"/>
              <a:t> </a:t>
            </a:r>
            <a:r>
              <a:rPr lang="en-GB" sz="2200" dirty="0" smtClean="0"/>
              <a:t>     This </a:t>
            </a:r>
            <a:r>
              <a:rPr lang="en-GB" sz="2200" dirty="0"/>
              <a:t>equation describes how the charge distribution on the surface </a:t>
            </a:r>
            <a:r>
              <a:rPr lang="en-GB" sz="2200" dirty="0" smtClean="0"/>
              <a:t>(</a:t>
            </a:r>
            <a:r>
              <a:rPr lang="en-GB" sz="2200" i="1" dirty="0" smtClean="0"/>
              <a:t>σ</a:t>
            </a:r>
            <a:r>
              <a:rPr lang="en-GB" sz="2200" dirty="0"/>
              <a:t>) is related to the </a:t>
            </a:r>
            <a:r>
              <a:rPr lang="en-GB" sz="2200" dirty="0" smtClean="0"/>
              <a:t>   </a:t>
            </a:r>
          </a:p>
          <a:p>
            <a:pPr algn="just">
              <a:lnSpc>
                <a:spcPct val="150000"/>
              </a:lnSpc>
            </a:pPr>
            <a:r>
              <a:rPr lang="en-GB" sz="2200" dirty="0"/>
              <a:t> </a:t>
            </a:r>
            <a:r>
              <a:rPr lang="en-GB" sz="2200" dirty="0" smtClean="0"/>
              <a:t>     discontinuity </a:t>
            </a:r>
            <a:r>
              <a:rPr lang="en-GB" sz="2200" dirty="0"/>
              <a:t>in the normal component of the electric field across the boundary.</a:t>
            </a:r>
            <a:endParaRPr lang="en-GB" sz="2200" b="0" i="0" dirty="0">
              <a:effectLst/>
            </a:endParaRPr>
          </a:p>
        </p:txBody>
      </p:sp>
    </p:spTree>
    <p:extLst>
      <p:ext uri="{BB962C8B-B14F-4D97-AF65-F5344CB8AC3E}">
        <p14:creationId xmlns:p14="http://schemas.microsoft.com/office/powerpoint/2010/main" val="103054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64122" y="543509"/>
            <a:ext cx="11835619" cy="6047809"/>
          </a:xfrm>
          <a:prstGeom prst="rect">
            <a:avLst/>
          </a:prstGeom>
        </p:spPr>
        <p:txBody>
          <a:bodyPr wrap="square">
            <a:spAutoFit/>
          </a:bodyPr>
          <a:lstStyle/>
          <a:p>
            <a:pPr algn="just">
              <a:lnSpc>
                <a:spcPct val="150000"/>
              </a:lnSpc>
            </a:pPr>
            <a:r>
              <a:rPr lang="en-GB" sz="2200" b="1" dirty="0" smtClean="0"/>
              <a:t>3.  Tangential </a:t>
            </a:r>
            <a:r>
              <a:rPr lang="en-GB" sz="2200" b="1" dirty="0"/>
              <a:t>Component of Electric Field for Conductors:</a:t>
            </a:r>
            <a:r>
              <a:rPr lang="en-GB" sz="2200" dirty="0"/>
              <a:t> For a conductor, the electric field inside the </a:t>
            </a:r>
            <a:r>
              <a:rPr lang="en-GB" sz="2200" dirty="0" smtClean="0"/>
              <a:t>  </a:t>
            </a:r>
          </a:p>
          <a:p>
            <a:pPr algn="just">
              <a:lnSpc>
                <a:spcPct val="150000"/>
              </a:lnSpc>
            </a:pPr>
            <a:r>
              <a:rPr lang="en-GB" sz="2200" dirty="0"/>
              <a:t> </a:t>
            </a:r>
            <a:r>
              <a:rPr lang="en-GB" sz="2200" dirty="0" smtClean="0"/>
              <a:t>    material </a:t>
            </a:r>
            <a:r>
              <a:rPr lang="en-GB" sz="2200" dirty="0"/>
              <a:t>must be zero. Therefore, the tangential component of the electric field </a:t>
            </a:r>
            <a:r>
              <a:rPr lang="en-GB" sz="2200" dirty="0" smtClean="0"/>
              <a:t>(</a:t>
            </a:r>
            <a:r>
              <a:rPr lang="en-GB" sz="2200" i="1" dirty="0" smtClean="0"/>
              <a:t>E</a:t>
            </a:r>
            <a:r>
              <a:rPr lang="en-GB" sz="2200" i="1" baseline="-25000" dirty="0" smtClean="0"/>
              <a:t>t</a:t>
            </a:r>
            <a:r>
              <a:rPr lang="en-GB" sz="2200" dirty="0"/>
              <a:t>​) at the boundary </a:t>
            </a:r>
            <a:r>
              <a:rPr lang="en-GB" sz="2200" dirty="0" smtClean="0"/>
              <a:t> </a:t>
            </a:r>
          </a:p>
          <a:p>
            <a:pPr algn="just">
              <a:lnSpc>
                <a:spcPct val="150000"/>
              </a:lnSpc>
            </a:pPr>
            <a:r>
              <a:rPr lang="en-GB" sz="2200" dirty="0"/>
              <a:t> </a:t>
            </a:r>
            <a:r>
              <a:rPr lang="en-GB" sz="2200" dirty="0" smtClean="0"/>
              <a:t>    of </a:t>
            </a:r>
            <a:r>
              <a:rPr lang="en-GB" sz="2200" dirty="0"/>
              <a:t>a conductor is zero: </a:t>
            </a:r>
          </a:p>
          <a:p>
            <a:pPr algn="ctr">
              <a:lnSpc>
                <a:spcPct val="150000"/>
              </a:lnSpc>
            </a:pPr>
            <a:r>
              <a:rPr lang="en-GB" sz="3200" b="1" i="1" dirty="0" smtClean="0">
                <a:solidFill>
                  <a:srgbClr val="FF0000"/>
                </a:solidFill>
              </a:rPr>
              <a:t>E</a:t>
            </a:r>
            <a:r>
              <a:rPr lang="en-GB" sz="3200" b="1" i="1" baseline="-25000" dirty="0" smtClean="0">
                <a:solidFill>
                  <a:srgbClr val="FF0000"/>
                </a:solidFill>
              </a:rPr>
              <a:t>t</a:t>
            </a:r>
            <a:r>
              <a:rPr lang="en-GB" sz="3200" b="1" dirty="0" smtClean="0">
                <a:solidFill>
                  <a:srgbClr val="FF0000"/>
                </a:solidFill>
              </a:rPr>
              <a:t>​ = 0 </a:t>
            </a:r>
          </a:p>
          <a:p>
            <a:pPr algn="just">
              <a:lnSpc>
                <a:spcPct val="150000"/>
              </a:lnSpc>
            </a:pPr>
            <a:r>
              <a:rPr lang="en-GB" sz="2200" dirty="0" smtClean="0"/>
              <a:t>       This </a:t>
            </a:r>
            <a:r>
              <a:rPr lang="en-GB" sz="2200" dirty="0"/>
              <a:t>condition ensures that charges on the surface of a conductor reside in an electrostatic </a:t>
            </a:r>
            <a:endParaRPr lang="en-GB" sz="2200" dirty="0" smtClean="0"/>
          </a:p>
          <a:p>
            <a:pPr algn="just">
              <a:lnSpc>
                <a:spcPct val="150000"/>
              </a:lnSpc>
            </a:pPr>
            <a:r>
              <a:rPr lang="en-GB" sz="2200" dirty="0"/>
              <a:t> </a:t>
            </a:r>
            <a:r>
              <a:rPr lang="en-GB" sz="2200" dirty="0" smtClean="0"/>
              <a:t>       equilibrium</a:t>
            </a:r>
            <a:r>
              <a:rPr lang="en-GB" sz="2200" dirty="0"/>
              <a:t>, resulting in zero electric field inside the conductor.</a:t>
            </a:r>
          </a:p>
          <a:p>
            <a:pPr algn="just">
              <a:lnSpc>
                <a:spcPct val="150000"/>
              </a:lnSpc>
            </a:pPr>
            <a:r>
              <a:rPr lang="en-GB" sz="2200" b="1" dirty="0" smtClean="0"/>
              <a:t>4.    Tangential </a:t>
            </a:r>
            <a:r>
              <a:rPr lang="en-GB" sz="2200" b="1" dirty="0"/>
              <a:t>Component of Electric Field for Insulators:</a:t>
            </a:r>
            <a:r>
              <a:rPr lang="en-GB" sz="2200" dirty="0"/>
              <a:t> At the interface of an insulator, the </a:t>
            </a:r>
            <a:endParaRPr lang="en-GB" sz="2200" dirty="0" smtClean="0"/>
          </a:p>
          <a:p>
            <a:pPr algn="just">
              <a:lnSpc>
                <a:spcPct val="150000"/>
              </a:lnSpc>
            </a:pPr>
            <a:r>
              <a:rPr lang="en-GB" sz="2200" dirty="0" smtClean="0"/>
              <a:t>        tangential </a:t>
            </a:r>
            <a:r>
              <a:rPr lang="en-GB" sz="2200" dirty="0"/>
              <a:t>component of the electric field </a:t>
            </a:r>
            <a:r>
              <a:rPr lang="en-GB" sz="2200" dirty="0" smtClean="0"/>
              <a:t>(</a:t>
            </a:r>
            <a:r>
              <a:rPr lang="en-GB" sz="2200" i="1" dirty="0" smtClean="0"/>
              <a:t>E</a:t>
            </a:r>
            <a:r>
              <a:rPr lang="en-GB" sz="2200" i="1" baseline="-25000" dirty="0" smtClean="0"/>
              <a:t>t</a:t>
            </a:r>
            <a:r>
              <a:rPr lang="en-GB" sz="2200" dirty="0"/>
              <a:t>​) is </a:t>
            </a:r>
            <a:r>
              <a:rPr lang="en-GB" sz="2200" dirty="0" smtClean="0"/>
              <a:t>continuous:</a:t>
            </a:r>
          </a:p>
          <a:p>
            <a:pPr algn="ctr">
              <a:lnSpc>
                <a:spcPct val="150000"/>
              </a:lnSpc>
            </a:pPr>
            <a:r>
              <a:rPr lang="en-GB" sz="2800" b="1" i="1" dirty="0" smtClean="0">
                <a:solidFill>
                  <a:srgbClr val="FF0000"/>
                </a:solidFill>
              </a:rPr>
              <a:t>Et</a:t>
            </a:r>
            <a:r>
              <a:rPr lang="en-GB" sz="2800" b="1" baseline="-25000" dirty="0" smtClean="0">
                <a:solidFill>
                  <a:srgbClr val="FF0000"/>
                </a:solidFill>
              </a:rPr>
              <a:t>1</a:t>
            </a:r>
            <a:r>
              <a:rPr lang="en-GB" sz="2800" b="1" dirty="0" smtClean="0">
                <a:solidFill>
                  <a:srgbClr val="FF0000"/>
                </a:solidFill>
              </a:rPr>
              <a:t>​ = </a:t>
            </a:r>
            <a:r>
              <a:rPr lang="en-GB" sz="2800" b="1" i="1" dirty="0" smtClean="0">
                <a:solidFill>
                  <a:srgbClr val="FF0000"/>
                </a:solidFill>
              </a:rPr>
              <a:t>Et</a:t>
            </a:r>
            <a:r>
              <a:rPr lang="en-GB" sz="2800" b="1" baseline="-25000" dirty="0" smtClean="0">
                <a:solidFill>
                  <a:srgbClr val="FF0000"/>
                </a:solidFill>
              </a:rPr>
              <a:t>2</a:t>
            </a:r>
            <a:r>
              <a:rPr lang="en-GB" sz="2800" b="1" baseline="-25000" dirty="0">
                <a:solidFill>
                  <a:srgbClr val="FF0000"/>
                </a:solidFill>
              </a:rPr>
              <a:t>​ </a:t>
            </a:r>
            <a:endParaRPr lang="en-GB" sz="2800" b="1" baseline="-25000" dirty="0" smtClean="0">
              <a:solidFill>
                <a:srgbClr val="FF0000"/>
              </a:solidFill>
            </a:endParaRPr>
          </a:p>
          <a:p>
            <a:pPr algn="just">
              <a:lnSpc>
                <a:spcPct val="150000"/>
              </a:lnSpc>
            </a:pPr>
            <a:r>
              <a:rPr lang="en-GB" sz="2200" dirty="0" smtClean="0"/>
              <a:t>       This </a:t>
            </a:r>
            <a:r>
              <a:rPr lang="en-GB" sz="2200" dirty="0"/>
              <a:t>condition ensures that the electric field direction remains continuous across the boundary of </a:t>
            </a:r>
            <a:r>
              <a:rPr lang="en-GB" sz="2200" dirty="0" smtClean="0"/>
              <a:t> </a:t>
            </a:r>
          </a:p>
          <a:p>
            <a:pPr algn="just">
              <a:lnSpc>
                <a:spcPct val="150000"/>
              </a:lnSpc>
            </a:pPr>
            <a:r>
              <a:rPr lang="en-GB" sz="2200" dirty="0"/>
              <a:t> </a:t>
            </a:r>
            <a:r>
              <a:rPr lang="en-GB" sz="2200" dirty="0" smtClean="0"/>
              <a:t>      an </a:t>
            </a:r>
            <a:r>
              <a:rPr lang="en-GB" sz="2200" dirty="0"/>
              <a:t>insulator.</a:t>
            </a:r>
            <a:endParaRPr lang="en-GB" sz="2200" b="0" i="0" dirty="0">
              <a:effectLst/>
            </a:endParaRPr>
          </a:p>
        </p:txBody>
      </p:sp>
    </p:spTree>
    <p:extLst>
      <p:ext uri="{BB962C8B-B14F-4D97-AF65-F5344CB8AC3E}">
        <p14:creationId xmlns:p14="http://schemas.microsoft.com/office/powerpoint/2010/main" val="2612000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82061" y="635266"/>
            <a:ext cx="12027877" cy="3785652"/>
          </a:xfrm>
          <a:prstGeom prst="rect">
            <a:avLst/>
          </a:prstGeom>
        </p:spPr>
        <p:txBody>
          <a:bodyPr wrap="square">
            <a:spAutoFit/>
          </a:bodyPr>
          <a:lstStyle/>
          <a:p>
            <a:pPr algn="just">
              <a:lnSpc>
                <a:spcPct val="200000"/>
              </a:lnSpc>
            </a:pPr>
            <a:r>
              <a:rPr lang="en-GB" sz="2200" b="1" dirty="0" smtClean="0">
                <a:solidFill>
                  <a:srgbClr val="0F0F0F"/>
                </a:solidFill>
              </a:rPr>
              <a:t>5. Discontinuity </a:t>
            </a:r>
            <a:r>
              <a:rPr lang="en-GB" sz="2200" b="1" dirty="0">
                <a:solidFill>
                  <a:srgbClr val="0F0F0F"/>
                </a:solidFill>
              </a:rPr>
              <a:t>in Dielectric Mediums:</a:t>
            </a:r>
            <a:r>
              <a:rPr lang="en-GB" sz="2200" dirty="0">
                <a:solidFill>
                  <a:srgbClr val="0F0F0F"/>
                </a:solidFill>
              </a:rPr>
              <a:t> When transitioning between two dielectric materials, the normal component of the electric displacement </a:t>
            </a:r>
            <a:r>
              <a:rPr lang="en-GB" sz="2200" dirty="0" smtClean="0">
                <a:solidFill>
                  <a:srgbClr val="0F0F0F"/>
                </a:solidFill>
              </a:rPr>
              <a:t>(</a:t>
            </a:r>
            <a:r>
              <a:rPr lang="en-GB" sz="2200" i="1" dirty="0" smtClean="0">
                <a:solidFill>
                  <a:srgbClr val="0F0F0F"/>
                </a:solidFill>
              </a:rPr>
              <a:t>D</a:t>
            </a:r>
            <a:r>
              <a:rPr lang="en-GB" sz="2200" dirty="0">
                <a:solidFill>
                  <a:srgbClr val="0F0F0F"/>
                </a:solidFill>
              </a:rPr>
              <a:t>) accounts for the change in dielectric constant </a:t>
            </a:r>
            <a:r>
              <a:rPr lang="en-GB" sz="2200" dirty="0" smtClean="0">
                <a:solidFill>
                  <a:srgbClr val="0F0F0F"/>
                </a:solidFill>
              </a:rPr>
              <a:t>(</a:t>
            </a:r>
            <a:r>
              <a:rPr lang="en-GB" sz="2200" i="1" dirty="0" smtClean="0">
                <a:solidFill>
                  <a:srgbClr val="0F0F0F"/>
                </a:solidFill>
              </a:rPr>
              <a:t>ϵ</a:t>
            </a:r>
            <a:r>
              <a:rPr lang="en-GB" sz="2200" dirty="0">
                <a:solidFill>
                  <a:srgbClr val="0F0F0F"/>
                </a:solidFill>
              </a:rPr>
              <a:t>) across the boundary: </a:t>
            </a:r>
          </a:p>
          <a:p>
            <a:pPr algn="ctr">
              <a:lnSpc>
                <a:spcPct val="200000"/>
              </a:lnSpc>
            </a:pPr>
            <a:r>
              <a:rPr lang="en-GB" sz="3200" b="1" i="1" dirty="0" smtClean="0">
                <a:solidFill>
                  <a:srgbClr val="FF0000"/>
                </a:solidFill>
              </a:rPr>
              <a:t>D</a:t>
            </a:r>
            <a:r>
              <a:rPr lang="en-GB" sz="3200" b="1" i="1" baseline="-25000" dirty="0" smtClean="0">
                <a:solidFill>
                  <a:srgbClr val="FF0000"/>
                </a:solidFill>
              </a:rPr>
              <a:t>n</a:t>
            </a:r>
            <a:r>
              <a:rPr lang="en-GB" sz="3200" b="1" baseline="-25000" dirty="0" smtClean="0">
                <a:solidFill>
                  <a:srgbClr val="FF0000"/>
                </a:solidFill>
              </a:rPr>
              <a:t>1</a:t>
            </a:r>
            <a:r>
              <a:rPr lang="en-GB" sz="3200" b="1" dirty="0" smtClean="0">
                <a:solidFill>
                  <a:srgbClr val="FF0000"/>
                </a:solidFill>
              </a:rPr>
              <a:t>​ − </a:t>
            </a:r>
            <a:r>
              <a:rPr lang="en-GB" sz="3200" b="1" i="1" dirty="0" smtClean="0">
                <a:solidFill>
                  <a:srgbClr val="FF0000"/>
                </a:solidFill>
              </a:rPr>
              <a:t>D</a:t>
            </a:r>
            <a:r>
              <a:rPr lang="en-GB" sz="3200" b="1" i="1" baseline="-25000" dirty="0" smtClean="0">
                <a:solidFill>
                  <a:srgbClr val="FF0000"/>
                </a:solidFill>
              </a:rPr>
              <a:t>n</a:t>
            </a:r>
            <a:r>
              <a:rPr lang="en-GB" sz="3200" b="1" baseline="-25000" dirty="0" smtClean="0">
                <a:solidFill>
                  <a:srgbClr val="FF0000"/>
                </a:solidFill>
              </a:rPr>
              <a:t>2 </a:t>
            </a:r>
            <a:r>
              <a:rPr lang="en-GB" sz="3200" b="1" dirty="0" smtClean="0">
                <a:solidFill>
                  <a:srgbClr val="FF0000"/>
                </a:solidFill>
              </a:rPr>
              <a:t>​= </a:t>
            </a:r>
            <a:r>
              <a:rPr lang="en-GB" sz="3200" b="1" i="1" dirty="0" smtClean="0">
                <a:solidFill>
                  <a:srgbClr val="FF0000"/>
                </a:solidFill>
              </a:rPr>
              <a:t>σ</a:t>
            </a:r>
            <a:r>
              <a:rPr lang="en-GB" sz="3200" b="1" i="1" baseline="-25000" dirty="0" smtClean="0">
                <a:solidFill>
                  <a:srgbClr val="FF0000"/>
                </a:solidFill>
              </a:rPr>
              <a:t>f</a:t>
            </a:r>
            <a:r>
              <a:rPr lang="en-GB" sz="3200" b="1" dirty="0">
                <a:solidFill>
                  <a:srgbClr val="FF0000"/>
                </a:solidFill>
              </a:rPr>
              <a:t>​ </a:t>
            </a:r>
            <a:endParaRPr lang="en-GB" sz="3200" b="1" dirty="0" smtClean="0">
              <a:solidFill>
                <a:srgbClr val="FF0000"/>
              </a:solidFill>
            </a:endParaRPr>
          </a:p>
          <a:p>
            <a:pPr algn="just">
              <a:lnSpc>
                <a:spcPct val="200000"/>
              </a:lnSpc>
            </a:pPr>
            <a:r>
              <a:rPr lang="en-GB" sz="2200" dirty="0" smtClean="0">
                <a:solidFill>
                  <a:srgbClr val="0F0F0F"/>
                </a:solidFill>
              </a:rPr>
              <a:t>Here</a:t>
            </a:r>
            <a:r>
              <a:rPr lang="en-GB" sz="2200" dirty="0">
                <a:solidFill>
                  <a:srgbClr val="0F0F0F"/>
                </a:solidFill>
              </a:rPr>
              <a:t>, </a:t>
            </a:r>
            <a:r>
              <a:rPr lang="en-GB" sz="2200" i="1" dirty="0" smtClean="0">
                <a:solidFill>
                  <a:srgbClr val="0F0F0F"/>
                </a:solidFill>
              </a:rPr>
              <a:t>σ</a:t>
            </a:r>
            <a:r>
              <a:rPr lang="en-GB" sz="2200" i="1" baseline="-25000" dirty="0" smtClean="0">
                <a:solidFill>
                  <a:srgbClr val="0F0F0F"/>
                </a:solidFill>
              </a:rPr>
              <a:t>f</a:t>
            </a:r>
            <a:r>
              <a:rPr lang="en-GB" sz="2200" dirty="0">
                <a:solidFill>
                  <a:srgbClr val="0F0F0F"/>
                </a:solidFill>
              </a:rPr>
              <a:t>​ represents the </a:t>
            </a:r>
            <a:r>
              <a:rPr lang="en-GB" sz="2200" dirty="0" smtClean="0">
                <a:solidFill>
                  <a:srgbClr val="0F0F0F"/>
                </a:solidFill>
              </a:rPr>
              <a:t>free charge </a:t>
            </a:r>
            <a:r>
              <a:rPr lang="en-GB" sz="2200" dirty="0">
                <a:solidFill>
                  <a:srgbClr val="0F0F0F"/>
                </a:solidFill>
              </a:rPr>
              <a:t>density at the boundary.</a:t>
            </a:r>
            <a:endParaRPr lang="en-GB" sz="2200" b="0" i="0" dirty="0">
              <a:solidFill>
                <a:srgbClr val="0F0F0F"/>
              </a:solidFill>
              <a:effectLst/>
            </a:endParaRPr>
          </a:p>
        </p:txBody>
      </p:sp>
    </p:spTree>
    <p:extLst>
      <p:ext uri="{BB962C8B-B14F-4D97-AF65-F5344CB8AC3E}">
        <p14:creationId xmlns:p14="http://schemas.microsoft.com/office/powerpoint/2010/main" val="1756711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907</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487</cp:revision>
  <dcterms:created xsi:type="dcterms:W3CDTF">2023-09-04T08:52:27Z</dcterms:created>
  <dcterms:modified xsi:type="dcterms:W3CDTF">2023-12-20T08:59:46Z</dcterms:modified>
</cp:coreProperties>
</file>