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19" r:id="rId3"/>
    <p:sldId id="320" r:id="rId4"/>
    <p:sldId id="321" r:id="rId5"/>
    <p:sldId id="322" r:id="rId6"/>
    <p:sldId id="323" r:id="rId7"/>
    <p:sldId id="324" r:id="rId8"/>
    <p:sldId id="325" r:id="rId9"/>
    <p:sldId id="32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26" autoAdjust="0"/>
    <p:restoredTop sz="94660"/>
  </p:normalViewPr>
  <p:slideViewPr>
    <p:cSldViewPr snapToGrid="0">
      <p:cViewPr varScale="1">
        <p:scale>
          <a:sx n="68" d="100"/>
          <a:sy n="68" d="100"/>
        </p:scale>
        <p:origin x="73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02/01/2024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872804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02/01/2024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59003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02/01/2024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47878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02/01/2024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3723106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06F013-52CD-40EC-97F2-03C7997577F3}" type="datetimeFigureOut">
              <a:rPr lang="en-GB" smtClean="0"/>
              <a:t>02/01/2024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653880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B06F013-52CD-40EC-97F2-03C7997577F3}" type="datetimeFigureOut">
              <a:rPr lang="en-GB" smtClean="0"/>
              <a:t>02/01/2024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3477498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B06F013-52CD-40EC-97F2-03C7997577F3}" type="datetimeFigureOut">
              <a:rPr lang="en-GB" smtClean="0"/>
              <a:t>02/01/2024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76441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B06F013-52CD-40EC-97F2-03C7997577F3}" type="datetimeFigureOut">
              <a:rPr lang="en-GB" smtClean="0"/>
              <a:t>02/01/2024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525409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06F013-52CD-40EC-97F2-03C7997577F3}" type="datetimeFigureOut">
              <a:rPr lang="en-GB" smtClean="0"/>
              <a:t>02/01/2024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935860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06F013-52CD-40EC-97F2-03C7997577F3}" type="datetimeFigureOut">
              <a:rPr lang="en-GB" smtClean="0"/>
              <a:t>02/01/2024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2923613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06F013-52CD-40EC-97F2-03C7997577F3}" type="datetimeFigureOut">
              <a:rPr lang="en-GB" smtClean="0"/>
              <a:t>02/01/2024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429037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06F013-52CD-40EC-97F2-03C7997577F3}" type="datetimeFigureOut">
              <a:rPr lang="en-GB" smtClean="0"/>
              <a:t>02/01/2024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F1F852-797F-484A-B1A8-98410FCE6D25}" type="slidenum">
              <a:rPr lang="en-GB" smtClean="0"/>
              <a:t>‹#›</a:t>
            </a:fld>
            <a:endParaRPr lang="en-GB"/>
          </a:p>
        </p:txBody>
      </p:sp>
    </p:spTree>
    <p:extLst>
      <p:ext uri="{BB962C8B-B14F-4D97-AF65-F5344CB8AC3E}">
        <p14:creationId xmlns:p14="http://schemas.microsoft.com/office/powerpoint/2010/main" val="1818240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TextBox 4"/>
          <p:cNvSpPr txBox="1"/>
          <p:nvPr/>
        </p:nvSpPr>
        <p:spPr>
          <a:xfrm>
            <a:off x="1892104" y="1095494"/>
            <a:ext cx="8407791" cy="1015663"/>
          </a:xfrm>
          <a:prstGeom prst="rect">
            <a:avLst/>
          </a:prstGeom>
          <a:noFill/>
        </p:spPr>
        <p:txBody>
          <a:bodyPr wrap="square" rtlCol="0">
            <a:spAutoFit/>
          </a:bodyPr>
          <a:lstStyle/>
          <a:p>
            <a:r>
              <a:rPr lang="en-IN" sz="6000" dirty="0" smtClean="0">
                <a:latin typeface="Cambria" panose="02040503050406030204" pitchFamily="18" charset="0"/>
              </a:rPr>
              <a:t>ENGINEERING SCIENCES</a:t>
            </a:r>
          </a:p>
        </p:txBody>
      </p:sp>
      <p:sp>
        <p:nvSpPr>
          <p:cNvPr id="6" name="TextBox 5"/>
          <p:cNvSpPr txBox="1"/>
          <p:nvPr/>
        </p:nvSpPr>
        <p:spPr>
          <a:xfrm>
            <a:off x="4815840" y="2111157"/>
            <a:ext cx="2560320" cy="646331"/>
          </a:xfrm>
          <a:prstGeom prst="rect">
            <a:avLst/>
          </a:prstGeom>
          <a:noFill/>
        </p:spPr>
        <p:txBody>
          <a:bodyPr wrap="square" rtlCol="0">
            <a:spAutoFit/>
          </a:bodyPr>
          <a:lstStyle/>
          <a:p>
            <a:r>
              <a:rPr lang="en-IN" sz="3600" dirty="0" smtClean="0">
                <a:latin typeface="Cambria" panose="02040503050406030204" pitchFamily="18" charset="0"/>
              </a:rPr>
              <a:t>(BME 2105)</a:t>
            </a:r>
            <a:endParaRPr lang="en-GB" sz="3600" dirty="0">
              <a:latin typeface="Cambria" panose="02040503050406030204" pitchFamily="18" charset="0"/>
            </a:endParaRPr>
          </a:p>
        </p:txBody>
      </p:sp>
      <p:sp>
        <p:nvSpPr>
          <p:cNvPr id="7" name="TextBox 6"/>
          <p:cNvSpPr txBox="1"/>
          <p:nvPr/>
        </p:nvSpPr>
        <p:spPr>
          <a:xfrm>
            <a:off x="4297678" y="2757488"/>
            <a:ext cx="3596641" cy="523220"/>
          </a:xfrm>
          <a:prstGeom prst="rect">
            <a:avLst/>
          </a:prstGeom>
          <a:noFill/>
        </p:spPr>
        <p:txBody>
          <a:bodyPr wrap="square" rtlCol="0">
            <a:spAutoFit/>
          </a:bodyPr>
          <a:lstStyle/>
          <a:p>
            <a:r>
              <a:rPr lang="en-IN" sz="2800" dirty="0" smtClean="0"/>
              <a:t>LECTURE 23 MODULE </a:t>
            </a:r>
            <a:r>
              <a:rPr lang="en-IN" sz="2800" dirty="0"/>
              <a:t>4</a:t>
            </a:r>
            <a:endParaRPr lang="en-GB" sz="2800" dirty="0"/>
          </a:p>
        </p:txBody>
      </p:sp>
      <p:sp>
        <p:nvSpPr>
          <p:cNvPr id="8" name="TextBox 7"/>
          <p:cNvSpPr txBox="1"/>
          <p:nvPr/>
        </p:nvSpPr>
        <p:spPr>
          <a:xfrm>
            <a:off x="9304606" y="4723792"/>
            <a:ext cx="2726788" cy="1477328"/>
          </a:xfrm>
          <a:prstGeom prst="rect">
            <a:avLst/>
          </a:prstGeom>
          <a:noFill/>
        </p:spPr>
        <p:txBody>
          <a:bodyPr wrap="square" rtlCol="0">
            <a:spAutoFit/>
          </a:bodyPr>
          <a:lstStyle/>
          <a:p>
            <a:pPr>
              <a:lnSpc>
                <a:spcPct val="150000"/>
              </a:lnSpc>
            </a:pPr>
            <a:r>
              <a:rPr lang="en-IN" sz="2000" dirty="0" smtClean="0">
                <a:latin typeface="Times New Roman" panose="02020603050405020304" pitchFamily="18" charset="0"/>
                <a:cs typeface="Times New Roman" panose="02020603050405020304" pitchFamily="18" charset="0"/>
              </a:rPr>
              <a:t>Dinesh Kumar</a:t>
            </a:r>
          </a:p>
          <a:p>
            <a:pPr>
              <a:lnSpc>
                <a:spcPct val="150000"/>
              </a:lnSpc>
            </a:pPr>
            <a:r>
              <a:rPr lang="en-IN" sz="2000" dirty="0" smtClean="0">
                <a:latin typeface="Times New Roman" panose="02020603050405020304" pitchFamily="18" charset="0"/>
                <a:cs typeface="Times New Roman" panose="02020603050405020304" pitchFamily="18" charset="0"/>
              </a:rPr>
              <a:t>Assistant Professor</a:t>
            </a:r>
          </a:p>
          <a:p>
            <a:pPr>
              <a:lnSpc>
                <a:spcPct val="150000"/>
              </a:lnSpc>
            </a:pPr>
            <a:r>
              <a:rPr lang="en-IN" sz="2000" dirty="0" smtClean="0">
                <a:latin typeface="Times New Roman" panose="02020603050405020304" pitchFamily="18" charset="0"/>
                <a:cs typeface="Times New Roman" panose="02020603050405020304" pitchFamily="18" charset="0"/>
              </a:rPr>
              <a:t>School of Engineering</a:t>
            </a:r>
          </a:p>
        </p:txBody>
      </p:sp>
    </p:spTree>
    <p:extLst>
      <p:ext uri="{BB962C8B-B14F-4D97-AF65-F5344CB8AC3E}">
        <p14:creationId xmlns:p14="http://schemas.microsoft.com/office/powerpoint/2010/main" val="23227817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 name="TextBox 5"/>
          <p:cNvSpPr txBox="1"/>
          <p:nvPr/>
        </p:nvSpPr>
        <p:spPr>
          <a:xfrm>
            <a:off x="140678" y="576775"/>
            <a:ext cx="2011680" cy="461665"/>
          </a:xfrm>
          <a:prstGeom prst="rect">
            <a:avLst/>
          </a:prstGeom>
          <a:noFill/>
        </p:spPr>
        <p:txBody>
          <a:bodyPr wrap="square" rtlCol="0">
            <a:spAutoFit/>
          </a:bodyPr>
          <a:lstStyle/>
          <a:p>
            <a:r>
              <a:rPr lang="en-IN" sz="2400" b="1" dirty="0" smtClean="0"/>
              <a:t>CONDUCTORS</a:t>
            </a:r>
            <a:endParaRPr lang="en-GB" sz="2400" b="1" dirty="0"/>
          </a:p>
        </p:txBody>
      </p:sp>
      <p:sp>
        <p:nvSpPr>
          <p:cNvPr id="7" name="Rectangle 6"/>
          <p:cNvSpPr/>
          <p:nvPr/>
        </p:nvSpPr>
        <p:spPr>
          <a:xfrm>
            <a:off x="140678" y="1038440"/>
            <a:ext cx="11943470" cy="4102533"/>
          </a:xfrm>
          <a:prstGeom prst="rect">
            <a:avLst/>
          </a:prstGeom>
        </p:spPr>
        <p:txBody>
          <a:bodyPr wrap="square">
            <a:spAutoFit/>
          </a:bodyPr>
          <a:lstStyle/>
          <a:p>
            <a:pPr marL="342900" indent="-342900" algn="just">
              <a:lnSpc>
                <a:spcPct val="150000"/>
              </a:lnSpc>
              <a:buFont typeface="Arial" panose="020B0604020202020204" pitchFamily="34" charset="0"/>
              <a:buChar char="•"/>
            </a:pPr>
            <a:r>
              <a:rPr lang="en-GB" sz="2200" dirty="0"/>
              <a:t>A conductor is a material that allows the easy movement of electric charge, particularly electrons, within its structure. This type of material possesses properties that enable electric current to flow through it with minimal resistance. </a:t>
            </a:r>
            <a:endParaRPr lang="en-GB" sz="2200" dirty="0" smtClean="0"/>
          </a:p>
          <a:p>
            <a:pPr marL="342900" indent="-342900" algn="just">
              <a:lnSpc>
                <a:spcPct val="150000"/>
              </a:lnSpc>
              <a:buFont typeface="Arial" panose="020B0604020202020204" pitchFamily="34" charset="0"/>
              <a:buChar char="•"/>
            </a:pPr>
            <a:r>
              <a:rPr lang="en-GB" sz="2200" dirty="0" smtClean="0"/>
              <a:t>Conductors </a:t>
            </a:r>
            <a:r>
              <a:rPr lang="en-GB" sz="2200" dirty="0"/>
              <a:t>typically have electrons in their outer energy levels that are loosely bound and free to move when influenced by an electric field. Metals like copper, aluminum, and silver are common examples of conductors due to their ability to efficiently conduct electricity. </a:t>
            </a:r>
            <a:endParaRPr lang="en-GB" sz="2200" dirty="0" smtClean="0"/>
          </a:p>
          <a:p>
            <a:pPr marL="342900" indent="-342900" algn="just">
              <a:lnSpc>
                <a:spcPct val="150000"/>
              </a:lnSpc>
              <a:buFont typeface="Arial" panose="020B0604020202020204" pitchFamily="34" charset="0"/>
              <a:buChar char="•"/>
            </a:pPr>
            <a:r>
              <a:rPr lang="en-GB" sz="2200" dirty="0" smtClean="0"/>
              <a:t>Conductors </a:t>
            </a:r>
            <a:r>
              <a:rPr lang="en-GB" sz="2200" dirty="0"/>
              <a:t>are integral in various electrical applications, including wiring, circuits, and transmission lines, as they facilitate the transfer and utilization of electrical energy.</a:t>
            </a:r>
          </a:p>
        </p:txBody>
      </p:sp>
    </p:spTree>
    <p:extLst>
      <p:ext uri="{BB962C8B-B14F-4D97-AF65-F5344CB8AC3E}">
        <p14:creationId xmlns:p14="http://schemas.microsoft.com/office/powerpoint/2010/main" val="185407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5" name="Picture 4"/>
          <p:cNvPicPr>
            <a:picLocks noChangeAspect="1"/>
          </p:cNvPicPr>
          <p:nvPr/>
        </p:nvPicPr>
        <p:blipFill>
          <a:blip r:embed="rId2"/>
          <a:stretch>
            <a:fillRect/>
          </a:stretch>
        </p:blipFill>
        <p:spPr>
          <a:xfrm>
            <a:off x="619418" y="432000"/>
            <a:ext cx="10953164" cy="5361042"/>
          </a:xfrm>
          <a:prstGeom prst="rect">
            <a:avLst/>
          </a:prstGeom>
        </p:spPr>
      </p:pic>
      <p:sp>
        <p:nvSpPr>
          <p:cNvPr id="6" name="TextBox 5"/>
          <p:cNvSpPr txBox="1"/>
          <p:nvPr/>
        </p:nvSpPr>
        <p:spPr>
          <a:xfrm>
            <a:off x="829994" y="5824932"/>
            <a:ext cx="10986867" cy="400110"/>
          </a:xfrm>
          <a:prstGeom prst="rect">
            <a:avLst/>
          </a:prstGeom>
          <a:noFill/>
        </p:spPr>
        <p:txBody>
          <a:bodyPr wrap="square" rtlCol="0">
            <a:spAutoFit/>
          </a:bodyPr>
          <a:lstStyle/>
          <a:p>
            <a:r>
              <a:rPr lang="en-IN" sz="2000" b="1" dirty="0" smtClean="0">
                <a:solidFill>
                  <a:srgbClr val="FF0000"/>
                </a:solidFill>
              </a:rPr>
              <a:t>            CONDUCTOR			INSULATOR			SEMICONDUCTOR</a:t>
            </a:r>
            <a:endParaRPr lang="en-GB" sz="2000" b="1" dirty="0">
              <a:solidFill>
                <a:srgbClr val="FF0000"/>
              </a:solidFill>
            </a:endParaRPr>
          </a:p>
        </p:txBody>
      </p:sp>
    </p:spTree>
    <p:extLst>
      <p:ext uri="{BB962C8B-B14F-4D97-AF65-F5344CB8AC3E}">
        <p14:creationId xmlns:p14="http://schemas.microsoft.com/office/powerpoint/2010/main" val="3899133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1026" name="Picture 2" descr="https://img.brainkart.com/article/articlezxL3Lbaendermodell.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0824" y="1496817"/>
            <a:ext cx="10516240" cy="35816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4818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0" y="798905"/>
            <a:ext cx="11746523" cy="4656531"/>
          </a:xfrm>
          <a:prstGeom prst="rect">
            <a:avLst/>
          </a:prstGeom>
        </p:spPr>
        <p:txBody>
          <a:bodyPr wrap="square">
            <a:spAutoFit/>
          </a:bodyPr>
          <a:lstStyle/>
          <a:p>
            <a:pPr algn="just">
              <a:lnSpc>
                <a:spcPct val="150000"/>
              </a:lnSpc>
            </a:pPr>
            <a:r>
              <a:rPr lang="en-GB" sz="2400" b="1" dirty="0" smtClean="0">
                <a:solidFill>
                  <a:srgbClr val="FF0000"/>
                </a:solidFill>
              </a:rPr>
              <a:t>PROPERTIES OF CONDUCTORS:</a:t>
            </a:r>
          </a:p>
          <a:p>
            <a:pPr marL="342900" indent="-342900" algn="just">
              <a:lnSpc>
                <a:spcPct val="150000"/>
              </a:lnSpc>
              <a:buFont typeface="+mj-lt"/>
              <a:buAutoNum type="arabicPeriod"/>
            </a:pPr>
            <a:r>
              <a:rPr lang="en-GB" sz="2200" b="1" dirty="0" smtClean="0"/>
              <a:t>High </a:t>
            </a:r>
            <a:r>
              <a:rPr lang="en-GB" sz="2200" b="1" dirty="0"/>
              <a:t>Conductivity:</a:t>
            </a:r>
            <a:r>
              <a:rPr lang="en-GB" sz="2200" dirty="0"/>
              <a:t> Conductors offer low resistance to the flow of electric current due to the abundance of free electrons in their atomic structure.</a:t>
            </a:r>
          </a:p>
          <a:p>
            <a:pPr marL="342900" indent="-342900" algn="just">
              <a:lnSpc>
                <a:spcPct val="150000"/>
              </a:lnSpc>
              <a:buFont typeface="+mj-lt"/>
              <a:buAutoNum type="arabicPeriod"/>
            </a:pPr>
            <a:r>
              <a:rPr lang="en-GB" sz="2200" b="1" dirty="0"/>
              <a:t>Low Resistivity:</a:t>
            </a:r>
            <a:r>
              <a:rPr lang="en-GB" sz="2200" dirty="0"/>
              <a:t> They have low electrical resistance, allowing electricity to pass through them with minimal loss of energy.</a:t>
            </a:r>
          </a:p>
          <a:p>
            <a:pPr marL="342900" indent="-342900" algn="just">
              <a:lnSpc>
                <a:spcPct val="150000"/>
              </a:lnSpc>
              <a:buFont typeface="+mj-lt"/>
              <a:buAutoNum type="arabicPeriod"/>
            </a:pPr>
            <a:r>
              <a:rPr lang="en-GB" sz="2200" b="1" dirty="0"/>
              <a:t>Malleability and Ductility:</a:t>
            </a:r>
            <a:r>
              <a:rPr lang="en-GB" sz="2200" dirty="0"/>
              <a:t> Many conductors, especially metals, are malleable and ductile, allowing them to be shaped into wires or different forms without losing their conductivity.</a:t>
            </a:r>
          </a:p>
          <a:p>
            <a:pPr marL="342900" indent="-342900" algn="just">
              <a:lnSpc>
                <a:spcPct val="150000"/>
              </a:lnSpc>
              <a:buFont typeface="+mj-lt"/>
              <a:buAutoNum type="arabicPeriod"/>
            </a:pPr>
            <a:r>
              <a:rPr lang="en-GB" sz="2200" b="1" dirty="0"/>
              <a:t>Good Thermal Conductivity:</a:t>
            </a:r>
            <a:r>
              <a:rPr lang="en-GB" sz="2200" dirty="0"/>
              <a:t> Conductors often possess good thermal conductivity, making them useful for applications where heat needs to be transferred efficiently.</a:t>
            </a:r>
            <a:endParaRPr lang="en-GB" sz="2200" b="0" i="0" dirty="0">
              <a:effectLst/>
            </a:endParaRPr>
          </a:p>
        </p:txBody>
      </p:sp>
    </p:spTree>
    <p:extLst>
      <p:ext uri="{BB962C8B-B14F-4D97-AF65-F5344CB8AC3E}">
        <p14:creationId xmlns:p14="http://schemas.microsoft.com/office/powerpoint/2010/main" val="1226020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135987" y="432000"/>
            <a:ext cx="11793416" cy="4662815"/>
          </a:xfrm>
          <a:prstGeom prst="rect">
            <a:avLst/>
          </a:prstGeom>
        </p:spPr>
        <p:txBody>
          <a:bodyPr wrap="square">
            <a:spAutoFit/>
          </a:bodyPr>
          <a:lstStyle/>
          <a:p>
            <a:pPr algn="just">
              <a:lnSpc>
                <a:spcPct val="150000"/>
              </a:lnSpc>
            </a:pPr>
            <a:r>
              <a:rPr lang="en-GB" sz="2200" b="1" dirty="0" smtClean="0">
                <a:solidFill>
                  <a:srgbClr val="FF0000"/>
                </a:solidFill>
              </a:rPr>
              <a:t>APPLICATIONS OF CONDUCTORS:</a:t>
            </a:r>
          </a:p>
          <a:p>
            <a:pPr marL="342900" indent="-342900" algn="just">
              <a:lnSpc>
                <a:spcPct val="150000"/>
              </a:lnSpc>
              <a:buFont typeface="+mj-lt"/>
              <a:buAutoNum type="arabicPeriod"/>
            </a:pPr>
            <a:r>
              <a:rPr lang="en-GB" sz="2200" b="1" dirty="0" smtClean="0"/>
              <a:t>Electrical </a:t>
            </a:r>
            <a:r>
              <a:rPr lang="en-GB" sz="2200" b="1" dirty="0"/>
              <a:t>Wiring:</a:t>
            </a:r>
            <a:r>
              <a:rPr lang="en-GB" sz="2200" dirty="0"/>
              <a:t> Conductors like copper and aluminum are extensively used in electrical wiring for buildings, homes, and electrical appliances due to their excellent conductivity and flexibility.</a:t>
            </a:r>
          </a:p>
          <a:p>
            <a:pPr marL="342900" indent="-342900" algn="just">
              <a:lnSpc>
                <a:spcPct val="150000"/>
              </a:lnSpc>
              <a:buFont typeface="+mj-lt"/>
              <a:buAutoNum type="arabicPeriod"/>
            </a:pPr>
            <a:r>
              <a:rPr lang="en-GB" sz="2200" b="1" dirty="0"/>
              <a:t>Power Transmission:</a:t>
            </a:r>
            <a:r>
              <a:rPr lang="en-GB" sz="2200" dirty="0"/>
              <a:t> Conductors form the basis of power transmission lines, where materials like aluminum and steel-reinforced conductors efficiently transmit electricity over long distances with minimal loss.</a:t>
            </a:r>
          </a:p>
          <a:p>
            <a:pPr marL="342900" indent="-342900" algn="just">
              <a:lnSpc>
                <a:spcPct val="150000"/>
              </a:lnSpc>
              <a:buFont typeface="+mj-lt"/>
              <a:buAutoNum type="arabicPeriod"/>
            </a:pPr>
            <a:r>
              <a:rPr lang="en-GB" sz="2200" b="1" dirty="0"/>
              <a:t>Electronics:</a:t>
            </a:r>
            <a:r>
              <a:rPr lang="en-GB" sz="2200" dirty="0"/>
              <a:t> They are crucial in the production of electronic components like printed circuit boards (PCBs), connecting components within devices, and forming the pathways for electricity in electronic systems.</a:t>
            </a:r>
            <a:endParaRPr lang="en-GB" sz="2200" b="0" i="0" dirty="0">
              <a:effectLst/>
            </a:endParaRPr>
          </a:p>
        </p:txBody>
      </p:sp>
    </p:spTree>
    <p:extLst>
      <p:ext uri="{BB962C8B-B14F-4D97-AF65-F5344CB8AC3E}">
        <p14:creationId xmlns:p14="http://schemas.microsoft.com/office/powerpoint/2010/main" val="2867250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234461" y="728818"/>
            <a:ext cx="11694942" cy="3477875"/>
          </a:xfrm>
          <a:prstGeom prst="rect">
            <a:avLst/>
          </a:prstGeom>
        </p:spPr>
        <p:txBody>
          <a:bodyPr wrap="square">
            <a:spAutoFit/>
          </a:bodyPr>
          <a:lstStyle/>
          <a:p>
            <a:pPr algn="just">
              <a:lnSpc>
                <a:spcPct val="200000"/>
              </a:lnSpc>
            </a:pPr>
            <a:r>
              <a:rPr lang="en-GB" sz="2200" b="1" dirty="0" smtClean="0"/>
              <a:t>4. Motors </a:t>
            </a:r>
            <a:r>
              <a:rPr lang="en-GB" sz="2200" b="1" dirty="0"/>
              <a:t>and Generators:</a:t>
            </a:r>
            <a:r>
              <a:rPr lang="en-GB" sz="2200" dirty="0"/>
              <a:t> Conductors play a significant role in motors and generators where the movement of electricity creates magnetic fields that lead to mechanical motion or generate electricity.</a:t>
            </a:r>
          </a:p>
          <a:p>
            <a:pPr algn="just">
              <a:lnSpc>
                <a:spcPct val="200000"/>
              </a:lnSpc>
            </a:pPr>
            <a:r>
              <a:rPr lang="en-GB" sz="2200" b="1" dirty="0" smtClean="0"/>
              <a:t>5. Heat </a:t>
            </a:r>
            <a:r>
              <a:rPr lang="en-GB" sz="2200" b="1" dirty="0"/>
              <a:t>Transfer Applications:</a:t>
            </a:r>
            <a:r>
              <a:rPr lang="en-GB" sz="2200" dirty="0"/>
              <a:t> In various industries, conductors are used for efficient heat transfer in applications such as heat exchangers and cooling systems due to their good thermal conductivity.</a:t>
            </a:r>
            <a:endParaRPr lang="en-GB" sz="2200" b="0" i="0" dirty="0">
              <a:effectLst/>
            </a:endParaRPr>
          </a:p>
        </p:txBody>
      </p:sp>
    </p:spTree>
    <p:extLst>
      <p:ext uri="{BB962C8B-B14F-4D97-AF65-F5344CB8AC3E}">
        <p14:creationId xmlns:p14="http://schemas.microsoft.com/office/powerpoint/2010/main" val="14712818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 name="Rectangle 5"/>
          <p:cNvSpPr/>
          <p:nvPr/>
        </p:nvSpPr>
        <p:spPr>
          <a:xfrm>
            <a:off x="124264" y="1282098"/>
            <a:ext cx="11943471" cy="3682226"/>
          </a:xfrm>
          <a:prstGeom prst="rect">
            <a:avLst/>
          </a:prstGeom>
        </p:spPr>
        <p:txBody>
          <a:bodyPr wrap="square">
            <a:spAutoFit/>
          </a:bodyPr>
          <a:lstStyle/>
          <a:p>
            <a:pPr marL="285750" indent="-285750" algn="just">
              <a:lnSpc>
                <a:spcPct val="200000"/>
              </a:lnSpc>
              <a:buFont typeface="Arial" panose="020B0604020202020204" pitchFamily="34" charset="0"/>
              <a:buChar char="•"/>
            </a:pPr>
            <a:r>
              <a:rPr lang="en-GB" sz="2400" dirty="0"/>
              <a:t>Power distribution within the vehicle for various components and systems.</a:t>
            </a:r>
          </a:p>
          <a:p>
            <a:pPr marL="285750" indent="-285750" algn="just">
              <a:lnSpc>
                <a:spcPct val="200000"/>
              </a:lnSpc>
              <a:buFont typeface="Arial" panose="020B0604020202020204" pitchFamily="34" charset="0"/>
              <a:buChar char="•"/>
            </a:pPr>
            <a:r>
              <a:rPr lang="en-GB" sz="2400" dirty="0"/>
              <a:t>Connecting sensors and control units for engine management and diagnostics.</a:t>
            </a:r>
          </a:p>
          <a:p>
            <a:pPr marL="285750" indent="-285750" algn="just">
              <a:lnSpc>
                <a:spcPct val="200000"/>
              </a:lnSpc>
              <a:buFont typeface="Arial" panose="020B0604020202020204" pitchFamily="34" charset="0"/>
              <a:buChar char="•"/>
            </a:pPr>
            <a:r>
              <a:rPr lang="en-GB" sz="2400" dirty="0"/>
              <a:t>Providing pathways for lighting systems including headlights, taillights, and indicators.</a:t>
            </a:r>
          </a:p>
          <a:p>
            <a:pPr marL="285750" indent="-285750" algn="just">
              <a:lnSpc>
                <a:spcPct val="200000"/>
              </a:lnSpc>
              <a:buFont typeface="Arial" panose="020B0604020202020204" pitchFamily="34" charset="0"/>
              <a:buChar char="•"/>
            </a:pPr>
            <a:r>
              <a:rPr lang="en-GB" sz="2400" dirty="0"/>
              <a:t>Powering and controlling various motors and solenoids in the engine and powertrain.</a:t>
            </a:r>
          </a:p>
          <a:p>
            <a:pPr marL="285750" indent="-285750" algn="just">
              <a:lnSpc>
                <a:spcPct val="200000"/>
              </a:lnSpc>
              <a:buFont typeface="Arial" panose="020B0604020202020204" pitchFamily="34" charset="0"/>
              <a:buChar char="•"/>
            </a:pPr>
            <a:r>
              <a:rPr lang="en-GB" sz="2400" dirty="0"/>
              <a:t>Charging systems for electric vehicles, connecting charging ports to batteries</a:t>
            </a:r>
            <a:r>
              <a:rPr lang="en-GB" sz="2400" dirty="0" smtClean="0"/>
              <a:t>.</a:t>
            </a:r>
            <a:endParaRPr lang="en-GB" sz="2400" dirty="0"/>
          </a:p>
        </p:txBody>
      </p:sp>
      <p:sp>
        <p:nvSpPr>
          <p:cNvPr id="7" name="TextBox 6"/>
          <p:cNvSpPr txBox="1"/>
          <p:nvPr/>
        </p:nvSpPr>
        <p:spPr>
          <a:xfrm>
            <a:off x="124264" y="820433"/>
            <a:ext cx="9031459" cy="461665"/>
          </a:xfrm>
          <a:prstGeom prst="rect">
            <a:avLst/>
          </a:prstGeom>
          <a:noFill/>
        </p:spPr>
        <p:txBody>
          <a:bodyPr wrap="square" rtlCol="0">
            <a:spAutoFit/>
          </a:bodyPr>
          <a:lstStyle/>
          <a:p>
            <a:r>
              <a:rPr lang="en-IN" sz="2400" b="1" dirty="0" smtClean="0"/>
              <a:t>APPLICATIONS OF CONDUCTORS IN AUTOMOBILE</a:t>
            </a:r>
            <a:endParaRPr lang="en-GB" sz="2400" b="1" dirty="0"/>
          </a:p>
        </p:txBody>
      </p:sp>
    </p:spTree>
    <p:extLst>
      <p:ext uri="{BB962C8B-B14F-4D97-AF65-F5344CB8AC3E}">
        <p14:creationId xmlns:p14="http://schemas.microsoft.com/office/powerpoint/2010/main" val="24181561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 name="Rectangle 5"/>
          <p:cNvSpPr/>
          <p:nvPr/>
        </p:nvSpPr>
        <p:spPr>
          <a:xfrm>
            <a:off x="332935" y="728566"/>
            <a:ext cx="11526129" cy="4524315"/>
          </a:xfrm>
          <a:prstGeom prst="rect">
            <a:avLst/>
          </a:prstGeom>
        </p:spPr>
        <p:txBody>
          <a:bodyPr wrap="square">
            <a:spAutoFit/>
          </a:bodyPr>
          <a:lstStyle/>
          <a:p>
            <a:pPr marL="285750" indent="-285750" algn="just">
              <a:lnSpc>
                <a:spcPct val="200000"/>
              </a:lnSpc>
              <a:buFont typeface="Arial" panose="020B0604020202020204" pitchFamily="34" charset="0"/>
              <a:buChar char="•"/>
            </a:pPr>
            <a:r>
              <a:rPr lang="en-GB" sz="2400" dirty="0"/>
              <a:t>Audio system connections for speakers and entertainment features.</a:t>
            </a:r>
          </a:p>
          <a:p>
            <a:pPr marL="285750" indent="-285750" algn="just">
              <a:lnSpc>
                <a:spcPct val="200000"/>
              </a:lnSpc>
              <a:buFont typeface="Arial" panose="020B0604020202020204" pitchFamily="34" charset="0"/>
              <a:buChar char="•"/>
            </a:pPr>
            <a:r>
              <a:rPr lang="en-GB" sz="2400" dirty="0"/>
              <a:t>Wiring harnesses for safety systems like airbags and anti-lock braking systems (ABS).</a:t>
            </a:r>
          </a:p>
          <a:p>
            <a:pPr marL="285750" indent="-285750" algn="just">
              <a:lnSpc>
                <a:spcPct val="200000"/>
              </a:lnSpc>
              <a:buFont typeface="Arial" panose="020B0604020202020204" pitchFamily="34" charset="0"/>
              <a:buChar char="•"/>
            </a:pPr>
            <a:r>
              <a:rPr lang="en-GB" sz="2400" dirty="0"/>
              <a:t>Ignition system, delivering high voltage to spark plugs for engine ignition.</a:t>
            </a:r>
          </a:p>
          <a:p>
            <a:pPr marL="285750" indent="-285750" algn="just">
              <a:lnSpc>
                <a:spcPct val="200000"/>
              </a:lnSpc>
              <a:buFont typeface="Arial" panose="020B0604020202020204" pitchFamily="34" charset="0"/>
              <a:buChar char="•"/>
            </a:pPr>
            <a:r>
              <a:rPr lang="en-GB" sz="2400" dirty="0"/>
              <a:t>Transmission and shifting mechanisms, facilitating gear changes.</a:t>
            </a:r>
          </a:p>
          <a:p>
            <a:pPr marL="285750" indent="-285750" algn="just">
              <a:lnSpc>
                <a:spcPct val="200000"/>
              </a:lnSpc>
              <a:buFont typeface="Arial" panose="020B0604020202020204" pitchFamily="34" charset="0"/>
              <a:buChar char="•"/>
            </a:pPr>
            <a:r>
              <a:rPr lang="en-GB" sz="2400" dirty="0"/>
              <a:t>Connecting battery systems to power various electrical components and systems within the vehicle.</a:t>
            </a:r>
          </a:p>
        </p:txBody>
      </p:sp>
    </p:spTree>
    <p:extLst>
      <p:ext uri="{BB962C8B-B14F-4D97-AF65-F5344CB8AC3E}">
        <p14:creationId xmlns:p14="http://schemas.microsoft.com/office/powerpoint/2010/main" val="40971661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416</TotalTime>
  <Words>522</Words>
  <Application>Microsoft Office PowerPoint</Application>
  <PresentationFormat>Widescreen</PresentationFormat>
  <Paragraphs>33</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Cambria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Doctor_Strange</dc:creator>
  <cp:lastModifiedBy>Doctor_Strange</cp:lastModifiedBy>
  <cp:revision>503</cp:revision>
  <dcterms:created xsi:type="dcterms:W3CDTF">2023-09-04T08:52:27Z</dcterms:created>
  <dcterms:modified xsi:type="dcterms:W3CDTF">2024-01-02T04:58:21Z</dcterms:modified>
</cp:coreProperties>
</file>