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26" r:id="rId3"/>
    <p:sldId id="327" r:id="rId4"/>
    <p:sldId id="328" r:id="rId5"/>
    <p:sldId id="329" r:id="rId6"/>
    <p:sldId id="330" r:id="rId7"/>
    <p:sldId id="331" r:id="rId8"/>
    <p:sldId id="332" r:id="rId9"/>
    <p:sldId id="333" r:id="rId10"/>
    <p:sldId id="334" r:id="rId11"/>
    <p:sldId id="335" r:id="rId12"/>
    <p:sldId id="337" r:id="rId13"/>
    <p:sldId id="336" r:id="rId14"/>
    <p:sldId id="33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26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804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0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78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106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88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02/01/2024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498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02/01/2024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41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02/01/2024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409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02/01/2024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860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02/01/2024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613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02/01/2024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37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6F013-52CD-40EC-97F2-03C7997577F3}" type="datetimeFigureOut">
              <a:rPr lang="en-GB" smtClean="0"/>
              <a:t>02/01/2024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240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892104" y="1095494"/>
            <a:ext cx="84077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000" dirty="0" smtClean="0">
                <a:latin typeface="Cambria" panose="02040503050406030204" pitchFamily="18" charset="0"/>
              </a:rPr>
              <a:t>ENGINEERING SCIENCES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15840" y="2111157"/>
            <a:ext cx="256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dirty="0" smtClean="0">
                <a:latin typeface="Cambria" panose="02040503050406030204" pitchFamily="18" charset="0"/>
              </a:rPr>
              <a:t>(BME 2105)</a:t>
            </a:r>
            <a:endParaRPr lang="en-GB" sz="3600" dirty="0">
              <a:latin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7678" y="2757488"/>
            <a:ext cx="3596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LECTURE </a:t>
            </a:r>
            <a:r>
              <a:rPr lang="en-IN" sz="2800" dirty="0" smtClean="0"/>
              <a:t>24 </a:t>
            </a:r>
            <a:r>
              <a:rPr lang="en-IN" sz="2800" dirty="0" smtClean="0"/>
              <a:t>MODULE </a:t>
            </a:r>
            <a:r>
              <a:rPr lang="en-IN" sz="2800" dirty="0"/>
              <a:t>4</a:t>
            </a:r>
            <a:endParaRPr lang="en-GB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9304606" y="4723792"/>
            <a:ext cx="27267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Dinesh Kumar</a:t>
            </a:r>
          </a:p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</a:p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232278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347003" y="713353"/>
                <a:ext cx="11497994" cy="52459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200000"/>
                  </a:lnSpc>
                </a:pPr>
                <a:r>
                  <a:rPr lang="en-GB" sz="2400" b="1" dirty="0" smtClean="0"/>
                  <a:t>CAPACITORS IN PARALLEL:</a:t>
                </a:r>
              </a:p>
              <a:p>
                <a:pPr algn="just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sz="2400" b="1" dirty="0" smtClean="0"/>
                  <a:t>Formula </a:t>
                </a:r>
                <a:r>
                  <a:rPr lang="en-GB" sz="2400" b="1" dirty="0"/>
                  <a:t>for Total Capacitance:</a:t>
                </a:r>
                <a:endParaRPr lang="en-GB" sz="2400" dirty="0"/>
              </a:p>
              <a:p>
                <a:pPr marL="742950" lvl="1" indent="-285750" algn="just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sz="2400" dirty="0"/>
                  <a:t>For </a:t>
                </a:r>
                <a:r>
                  <a:rPr lang="en-GB" sz="2400" i="1" dirty="0" smtClean="0"/>
                  <a:t>n</a:t>
                </a:r>
                <a:r>
                  <a:rPr lang="en-GB" sz="2400" dirty="0" smtClean="0"/>
                  <a:t> </a:t>
                </a:r>
                <a:r>
                  <a:rPr lang="en-GB" sz="2400" dirty="0"/>
                  <a:t>capacitors in parallel: </a:t>
                </a:r>
                <a:r>
                  <a:rPr lang="en-GB" sz="2400" dirty="0" smtClean="0"/>
                  <a:t>​</a:t>
                </a:r>
                <a:endParaRPr lang="en-IN" sz="2400" b="1" i="1" dirty="0" smtClean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lvl="1" algn="just"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IN" sz="2400" b="1" i="1" baseline="-250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𝒕𝒐𝒕𝒂𝒍</m:t>
                      </m:r>
                      <m:r>
                        <a:rPr lang="en-IN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IN" sz="2400" b="1" i="1" baseline="-250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IN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IN" sz="2400" b="1" i="1" baseline="-250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IN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IN" sz="2400" b="1" i="1" baseline="-250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IN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+. . . . . . +</m:t>
                      </m:r>
                      <m:r>
                        <a:rPr lang="en-IN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𝑪𝒏</m:t>
                      </m:r>
                    </m:oMath>
                  </m:oMathPara>
                </a14:m>
                <a:endParaRPr lang="en-GB" sz="2400" b="1" baseline="-25000" dirty="0">
                  <a:solidFill>
                    <a:srgbClr val="FF0000"/>
                  </a:solidFill>
                </a:endParaRPr>
              </a:p>
              <a:p>
                <a:pPr algn="just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sz="2400" b="1" dirty="0"/>
                  <a:t>Effect on Capacitance:</a:t>
                </a:r>
                <a:endParaRPr lang="en-GB" sz="2400" dirty="0"/>
              </a:p>
              <a:p>
                <a:pPr marL="742950" lvl="1" indent="-285750" algn="just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sz="2400" dirty="0"/>
                  <a:t>In parallel, the total capacitance increases compared to individual capacitors.</a:t>
                </a:r>
              </a:p>
              <a:p>
                <a:pPr marL="742950" lvl="1" indent="-285750" algn="just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sz="2400" dirty="0"/>
                  <a:t>It is directly proportional to the sum of individual capacitances.</a:t>
                </a:r>
                <a:endParaRPr lang="en-GB" sz="2400" b="0" i="0" dirty="0">
                  <a:effectLst/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003" y="713353"/>
                <a:ext cx="11497994" cy="5245923"/>
              </a:xfrm>
              <a:prstGeom prst="rect">
                <a:avLst/>
              </a:prstGeom>
              <a:blipFill rotWithShape="0">
                <a:blip r:embed="rId2"/>
                <a:stretch>
                  <a:fillRect l="-8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r="967"/>
          <a:stretch/>
        </p:blipFill>
        <p:spPr>
          <a:xfrm>
            <a:off x="7480495" y="604251"/>
            <a:ext cx="4322299" cy="1814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670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121920" y="432000"/>
                <a:ext cx="11877822" cy="59567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GB" sz="2000" b="1" dirty="0" smtClean="0"/>
                  <a:t>Charge Stored on a Capacitor:</a:t>
                </a:r>
              </a:p>
              <a:p>
                <a:pPr algn="just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GB" sz="2000" b="1" dirty="0" smtClean="0"/>
                  <a:t>Formula:</a:t>
                </a:r>
                <a:r>
                  <a:rPr lang="en-GB" sz="2000" dirty="0" smtClean="0"/>
                  <a:t> </a:t>
                </a:r>
                <a:r>
                  <a:rPr lang="en-GB" sz="2400" i="1" dirty="0" smtClean="0"/>
                  <a:t>Q </a:t>
                </a:r>
                <a:r>
                  <a:rPr lang="en-GB" sz="2400" dirty="0" smtClean="0"/>
                  <a:t>= </a:t>
                </a:r>
                <a:r>
                  <a:rPr lang="en-GB" sz="2400" i="1" dirty="0" smtClean="0"/>
                  <a:t>C </a:t>
                </a:r>
                <a:r>
                  <a:rPr lang="en-GB" sz="2400" dirty="0" smtClean="0"/>
                  <a:t>⋅ </a:t>
                </a:r>
                <a:r>
                  <a:rPr lang="en-GB" sz="2400" i="1" dirty="0" smtClean="0"/>
                  <a:t>V</a:t>
                </a:r>
                <a:endParaRPr lang="en-GB" sz="2000" dirty="0"/>
              </a:p>
              <a:p>
                <a:pPr lvl="1" algn="just">
                  <a:lnSpc>
                    <a:spcPct val="150000"/>
                  </a:lnSpc>
                </a:pPr>
                <a:r>
                  <a:rPr lang="en-GB" sz="2000" dirty="0"/>
                  <a:t>Where:</a:t>
                </a:r>
              </a:p>
              <a:p>
                <a:pPr marL="1143000" lvl="2" indent="-228600" algn="just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GB" sz="2000" i="1" dirty="0" smtClean="0"/>
                  <a:t>Q</a:t>
                </a:r>
                <a:r>
                  <a:rPr lang="en-GB" sz="2000" dirty="0" smtClean="0"/>
                  <a:t> </a:t>
                </a:r>
                <a:r>
                  <a:rPr lang="en-GB" sz="2000" dirty="0"/>
                  <a:t>= Charge stored on the capacitor (in coulombs, C)</a:t>
                </a:r>
              </a:p>
              <a:p>
                <a:pPr marL="1143000" lvl="2" indent="-228600" algn="just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GB" sz="2000" i="1" dirty="0" smtClean="0"/>
                  <a:t>C</a:t>
                </a:r>
                <a:r>
                  <a:rPr lang="en-GB" sz="2000" dirty="0" smtClean="0"/>
                  <a:t> </a:t>
                </a:r>
                <a:r>
                  <a:rPr lang="en-GB" sz="2000" dirty="0"/>
                  <a:t>= Capacitance of the capacitor (in farads, F)</a:t>
                </a:r>
              </a:p>
              <a:p>
                <a:pPr marL="1143000" lvl="2" indent="-228600" algn="just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GB" sz="2000" i="1" dirty="0" smtClean="0"/>
                  <a:t>V</a:t>
                </a:r>
                <a:r>
                  <a:rPr lang="en-GB" sz="2000" dirty="0" smtClean="0"/>
                  <a:t> </a:t>
                </a:r>
                <a:r>
                  <a:rPr lang="en-GB" sz="2000" dirty="0"/>
                  <a:t>= Voltage across the capacitor (in volts, V)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GB" sz="2000" b="1" dirty="0"/>
                  <a:t>Energy Stored in a Capacitor:</a:t>
                </a:r>
              </a:p>
              <a:p>
                <a:pPr algn="just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GB" sz="2000" b="1" dirty="0"/>
                  <a:t>Formula:</a:t>
                </a:r>
                <a:r>
                  <a:rPr lang="en-GB" sz="2000" dirty="0"/>
                  <a:t> </a:t>
                </a:r>
                <a:r>
                  <a:rPr lang="en-GB" sz="2400" i="1" dirty="0" smtClean="0"/>
                  <a:t>E </a:t>
                </a:r>
                <a:r>
                  <a:rPr lang="en-GB" sz="24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IN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sz="24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IN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sz="24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IN" sz="2400" b="0" i="1" smtClean="0">
                        <a:latin typeface="Cambria Math" panose="02040503050406030204" pitchFamily="18" charset="0"/>
                      </a:rPr>
                      <m:t> 2</m:t>
                    </m:r>
                  </m:oMath>
                </a14:m>
                <a:endParaRPr lang="en-GB" sz="2400" baseline="30000" dirty="0"/>
              </a:p>
              <a:p>
                <a:pPr lvl="1" algn="just">
                  <a:lnSpc>
                    <a:spcPct val="150000"/>
                  </a:lnSpc>
                </a:pPr>
                <a:r>
                  <a:rPr lang="en-GB" sz="2000" dirty="0"/>
                  <a:t>Where:</a:t>
                </a:r>
              </a:p>
              <a:p>
                <a:pPr marL="1143000" lvl="2" indent="-228600" algn="just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GB" sz="2000" i="1" dirty="0" smtClean="0"/>
                  <a:t>E</a:t>
                </a:r>
                <a:r>
                  <a:rPr lang="en-GB" sz="2000" dirty="0" smtClean="0"/>
                  <a:t> </a:t>
                </a:r>
                <a:r>
                  <a:rPr lang="en-GB" sz="2000" dirty="0"/>
                  <a:t>= Energy stored in the capacitor (in joules, J)</a:t>
                </a:r>
              </a:p>
              <a:p>
                <a:pPr marL="1143000" lvl="2" indent="-228600" algn="just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GB" sz="2000" i="1" dirty="0" smtClean="0"/>
                  <a:t>C</a:t>
                </a:r>
                <a:r>
                  <a:rPr lang="en-GB" sz="2000" dirty="0" smtClean="0"/>
                  <a:t> </a:t>
                </a:r>
                <a:r>
                  <a:rPr lang="en-GB" sz="2000" dirty="0"/>
                  <a:t>= Capacitance of the capacitor (in farads, F)</a:t>
                </a:r>
              </a:p>
              <a:p>
                <a:pPr marL="1143000" lvl="2" indent="-228600" algn="just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GB" sz="2000" i="1" dirty="0" smtClean="0"/>
                  <a:t>V</a:t>
                </a:r>
                <a:r>
                  <a:rPr lang="en-GB" sz="2000" dirty="0" smtClean="0"/>
                  <a:t> </a:t>
                </a:r>
                <a:r>
                  <a:rPr lang="en-GB" sz="2000" dirty="0"/>
                  <a:t>= Voltage across the capacitor (in volts, V)</a:t>
                </a:r>
                <a:endParaRPr lang="en-GB" sz="2000" b="0" i="0" dirty="0">
                  <a:effectLst/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" y="432000"/>
                <a:ext cx="11877822" cy="5956759"/>
              </a:xfrm>
              <a:prstGeom prst="rect">
                <a:avLst/>
              </a:prstGeom>
              <a:blipFill rotWithShape="0">
                <a:blip r:embed="rId2"/>
                <a:stretch>
                  <a:fillRect l="-513" b="-15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4326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304799" y="486925"/>
            <a:ext cx="999275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GB" sz="2400" b="1" dirty="0"/>
              <a:t>Time Constant in a RC Circuit:</a:t>
            </a:r>
          </a:p>
          <a:p>
            <a:pPr algn="just">
              <a:lnSpc>
                <a:spcPct val="200000"/>
              </a:lnSpc>
            </a:pPr>
            <a:r>
              <a:rPr lang="en-GB" sz="2400" b="1" dirty="0"/>
              <a:t>Formula:</a:t>
            </a:r>
            <a:r>
              <a:rPr lang="en-GB" sz="2400" dirty="0"/>
              <a:t> </a:t>
            </a:r>
            <a:r>
              <a:rPr lang="en-GB" sz="2400" i="1" dirty="0" smtClean="0"/>
              <a:t>τ </a:t>
            </a:r>
            <a:r>
              <a:rPr lang="en-GB" sz="2400" dirty="0" smtClean="0"/>
              <a:t>= </a:t>
            </a:r>
            <a:r>
              <a:rPr lang="en-GB" sz="2400" i="1" dirty="0" smtClean="0"/>
              <a:t>R </a:t>
            </a:r>
            <a:r>
              <a:rPr lang="en-GB" sz="2400" dirty="0" smtClean="0"/>
              <a:t>⋅ </a:t>
            </a:r>
            <a:r>
              <a:rPr lang="en-GB" sz="2400" i="1" dirty="0" smtClean="0"/>
              <a:t>C</a:t>
            </a:r>
            <a:endParaRPr lang="en-GB" sz="2400" dirty="0"/>
          </a:p>
          <a:p>
            <a:pPr lvl="1" algn="just">
              <a:lnSpc>
                <a:spcPct val="200000"/>
              </a:lnSpc>
            </a:pPr>
            <a:r>
              <a:rPr lang="en-GB" sz="2400" dirty="0"/>
              <a:t>Where:</a:t>
            </a:r>
          </a:p>
          <a:p>
            <a:pPr marL="1143000" lvl="2" indent="-2286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i="1" dirty="0" smtClean="0"/>
              <a:t>τ</a:t>
            </a:r>
            <a:r>
              <a:rPr lang="en-GB" sz="2400" dirty="0" smtClean="0"/>
              <a:t> </a:t>
            </a:r>
            <a:r>
              <a:rPr lang="en-GB" sz="2400" dirty="0"/>
              <a:t>= Time constant (in seconds, s)</a:t>
            </a:r>
          </a:p>
          <a:p>
            <a:pPr marL="1143000" lvl="2" indent="-2286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i="1" dirty="0" smtClean="0"/>
              <a:t>R</a:t>
            </a:r>
            <a:r>
              <a:rPr lang="en-GB" sz="2400" dirty="0" smtClean="0"/>
              <a:t> </a:t>
            </a:r>
            <a:r>
              <a:rPr lang="en-GB" sz="2400" dirty="0"/>
              <a:t>= Resistance in the circuit (in ohms, Ω)</a:t>
            </a:r>
          </a:p>
          <a:p>
            <a:pPr marL="1143000" lvl="2" indent="-2286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i="1" dirty="0" smtClean="0"/>
              <a:t>C</a:t>
            </a:r>
            <a:r>
              <a:rPr lang="en-GB" sz="2400" dirty="0" smtClean="0"/>
              <a:t> </a:t>
            </a:r>
            <a:r>
              <a:rPr lang="en-GB" sz="2400" dirty="0"/>
              <a:t>= Capacitance of the capacitor (in farads, F)</a:t>
            </a:r>
            <a:endParaRPr lang="en-GB" sz="24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93598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304799" y="663319"/>
                <a:ext cx="11610535" cy="47824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en-GB" b="1" dirty="0" smtClean="0">
                    <a:latin typeface="Söhne"/>
                  </a:rPr>
                  <a:t>Charging and Discharging of a Capacitor (Exponential Behavior):</a:t>
                </a:r>
              </a:p>
              <a:p>
                <a:pPr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b="1" dirty="0">
                    <a:latin typeface="Söhne"/>
                  </a:rPr>
                  <a:t>Charging Equation:</a:t>
                </a:r>
                <a:r>
                  <a:rPr lang="en-GB" dirty="0">
                    <a:latin typeface="Söhne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IN" sz="3200" b="0" i="0" smtClean="0">
                        <a:latin typeface="Cambria Math" panose="02040503050406030204" pitchFamily="18" charset="0"/>
                      </a:rPr>
                      <m:t>V</m:t>
                    </m:r>
                    <m:r>
                      <m:rPr>
                        <m:sty m:val="p"/>
                      </m:rPr>
                      <a:rPr lang="en-IN" sz="3200" b="0" i="0" baseline="-25000" smtClean="0">
                        <a:latin typeface="Cambria Math" panose="02040503050406030204" pitchFamily="18" charset="0"/>
                      </a:rPr>
                      <m:t>t</m:t>
                    </m:r>
                    <m:r>
                      <a:rPr lang="en-IN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 sz="3200" b="0" i="1" smtClean="0">
                        <a:latin typeface="Cambria Math" panose="02040503050406030204" pitchFamily="18" charset="0"/>
                      </a:rPr>
                      <m:t>𝑉𝑚</m:t>
                    </m:r>
                    <m:r>
                      <a:rPr lang="en-IN" sz="3200" b="0" i="1" baseline="-25000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IN" sz="3200" b="0" i="1" smtClean="0">
                        <a:latin typeface="Cambria Math" panose="02040503050406030204" pitchFamily="18" charset="0"/>
                      </a:rPr>
                      <m:t>.(1−</m:t>
                    </m:r>
                    <m:sSup>
                      <m:sSupPr>
                        <m:ctrlPr>
                          <a:rPr lang="en-IN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32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IN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IN" sz="32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num>
                          <m:den>
                            <m:r>
                              <a:rPr lang="en-I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den>
                        </m:f>
                      </m:sup>
                    </m:sSup>
                  </m:oMath>
                </a14:m>
                <a:r>
                  <a:rPr lang="en-GB" sz="3200" dirty="0" smtClean="0">
                    <a:latin typeface="Söhne"/>
                  </a:rPr>
                  <a:t>)</a:t>
                </a:r>
                <a:endParaRPr lang="en-GB" sz="3200" dirty="0">
                  <a:latin typeface="Söhne"/>
                </a:endParaRPr>
              </a:p>
              <a:p>
                <a:pPr marL="742950" lvl="1" indent="-285750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dirty="0">
                    <a:latin typeface="Söhne"/>
                  </a:rPr>
                  <a:t>Where:</a:t>
                </a:r>
              </a:p>
              <a:p>
                <a:pPr marL="1143000" lvl="2" indent="-228600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i="1" dirty="0" smtClean="0">
                    <a:latin typeface="KaTeX_Math"/>
                  </a:rPr>
                  <a:t>V</a:t>
                </a:r>
                <a:r>
                  <a:rPr lang="en-GB" baseline="-25000" dirty="0">
                    <a:latin typeface="KaTeX_Main"/>
                  </a:rPr>
                  <a:t>t</a:t>
                </a:r>
                <a:r>
                  <a:rPr lang="en-GB" baseline="-25000" dirty="0" smtClean="0">
                    <a:latin typeface="Söhne"/>
                  </a:rPr>
                  <a:t> </a:t>
                </a:r>
                <a:r>
                  <a:rPr lang="en-GB" dirty="0">
                    <a:latin typeface="Söhne"/>
                  </a:rPr>
                  <a:t>= Voltage across the capacitor at time </a:t>
                </a:r>
                <a:r>
                  <a:rPr lang="en-GB" i="1" dirty="0" smtClean="0">
                    <a:latin typeface="KaTeX_Math"/>
                  </a:rPr>
                  <a:t>t</a:t>
                </a:r>
                <a:endParaRPr lang="en-GB" dirty="0">
                  <a:latin typeface="Söhne"/>
                </a:endParaRPr>
              </a:p>
              <a:p>
                <a:pPr marL="1143000" lvl="2" indent="-228600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i="1" dirty="0" smtClean="0">
                    <a:latin typeface="KaTeX_Math"/>
                  </a:rPr>
                  <a:t>V</a:t>
                </a:r>
                <a:r>
                  <a:rPr lang="en-GB" baseline="-25000" dirty="0" smtClean="0">
                    <a:latin typeface="KaTeX_Main"/>
                  </a:rPr>
                  <a:t>max</a:t>
                </a:r>
                <a:r>
                  <a:rPr lang="en-GB" dirty="0">
                    <a:latin typeface="KaTeX_Main"/>
                  </a:rPr>
                  <a:t>​</a:t>
                </a:r>
                <a:r>
                  <a:rPr lang="en-GB" dirty="0">
                    <a:latin typeface="Söhne"/>
                  </a:rPr>
                  <a:t> = Maximum voltage in the circuit</a:t>
                </a:r>
              </a:p>
              <a:p>
                <a:pPr marL="1143000" lvl="2" indent="-228600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i="1" dirty="0" smtClean="0">
                    <a:latin typeface="KaTeX_Math"/>
                  </a:rPr>
                  <a:t>t</a:t>
                </a:r>
                <a:r>
                  <a:rPr lang="en-GB" dirty="0" smtClean="0">
                    <a:latin typeface="Söhne"/>
                  </a:rPr>
                  <a:t> </a:t>
                </a:r>
                <a:r>
                  <a:rPr lang="en-GB" dirty="0">
                    <a:latin typeface="Söhne"/>
                  </a:rPr>
                  <a:t>= Time (in seconds)</a:t>
                </a:r>
              </a:p>
              <a:p>
                <a:pPr marL="1143000" lvl="2" indent="-228600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l-GR" dirty="0" smtClean="0">
                    <a:latin typeface="Söhne"/>
                  </a:rPr>
                  <a:t> </a:t>
                </a:r>
                <a:r>
                  <a:rPr lang="el-GR" dirty="0">
                    <a:latin typeface="Söhne"/>
                  </a:rPr>
                  <a:t>= </a:t>
                </a:r>
                <a:r>
                  <a:rPr lang="en-GB" dirty="0">
                    <a:latin typeface="Söhne"/>
                  </a:rPr>
                  <a:t>Time constant for the circuit (R * C)</a:t>
                </a:r>
                <a:endParaRPr lang="en-GB" b="0" i="0" dirty="0">
                  <a:effectLst/>
                  <a:latin typeface="Söhne"/>
                </a:endParaRP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99" y="663319"/>
                <a:ext cx="11610535" cy="4782463"/>
              </a:xfrm>
              <a:prstGeom prst="rect">
                <a:avLst/>
              </a:prstGeom>
              <a:blipFill rotWithShape="0">
                <a:blip r:embed="rId2"/>
                <a:stretch>
                  <a:fillRect l="-4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81519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361070" y="628918"/>
                <a:ext cx="10499187" cy="53217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200000"/>
                  </a:lnSpc>
                </a:pPr>
                <a:r>
                  <a:rPr lang="en-GB" sz="2400" b="1" dirty="0" smtClean="0">
                    <a:solidFill>
                      <a:schemeClr val="tx1"/>
                    </a:solidFill>
                    <a:latin typeface="Söhne"/>
                  </a:rPr>
                  <a:t>Discharging Equation:</a:t>
                </a:r>
                <a:r>
                  <a:rPr lang="en-GB" sz="2400" dirty="0">
                    <a:solidFill>
                      <a:schemeClr val="tx1"/>
                    </a:solidFill>
                    <a:latin typeface="Söhne"/>
                  </a:rPr>
                  <a:t> </a:t>
                </a:r>
                <a14:m>
                  <m:oMath xmlns:m="http://schemas.openxmlformats.org/officeDocument/2006/math">
                    <m:r>
                      <a:rPr lang="en-IN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IN" sz="3600" b="0" i="1" baseline="-25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IN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IN" sz="3600" b="0" i="1" baseline="-25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IN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.</m:t>
                    </m:r>
                    <m:sSup>
                      <m:sSupPr>
                        <m:ctrlPr>
                          <a:rPr lang="en-IN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IN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 </m:t>
                        </m:r>
                        <m:f>
                          <m:fPr>
                            <m:ctrlPr>
                              <a:rPr lang="en-IN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IN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IN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num>
                          <m:den>
                            <m:r>
                              <a:rPr lang="en-IN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den>
                        </m:f>
                      </m:sup>
                    </m:sSup>
                  </m:oMath>
                </a14:m>
                <a:endParaRPr lang="en-GB" sz="2400" dirty="0" smtClean="0">
                  <a:solidFill>
                    <a:schemeClr val="tx1"/>
                  </a:solidFill>
                  <a:latin typeface="Söhne"/>
                </a:endParaRPr>
              </a:p>
              <a:p>
                <a:pPr algn="just">
                  <a:lnSpc>
                    <a:spcPct val="200000"/>
                  </a:lnSpc>
                </a:pPr>
                <a:r>
                  <a:rPr lang="en-GB" sz="2400" dirty="0" smtClean="0">
                    <a:solidFill>
                      <a:schemeClr val="tx1"/>
                    </a:solidFill>
                    <a:latin typeface="Söhne"/>
                  </a:rPr>
                  <a:t>Where</a:t>
                </a:r>
                <a:r>
                  <a:rPr lang="en-GB" sz="2400" dirty="0">
                    <a:solidFill>
                      <a:schemeClr val="tx1"/>
                    </a:solidFill>
                    <a:latin typeface="Söhne"/>
                  </a:rPr>
                  <a:t>:</a:t>
                </a:r>
              </a:p>
              <a:p>
                <a:pPr marL="742950" lvl="1" indent="-285750" algn="just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sz="2400" i="1" dirty="0" smtClean="0">
                    <a:solidFill>
                      <a:schemeClr val="tx1"/>
                    </a:solidFill>
                    <a:latin typeface="KaTeX_Math"/>
                  </a:rPr>
                  <a:t>V</a:t>
                </a:r>
                <a:r>
                  <a:rPr lang="en-GB" sz="2400" i="1" baseline="-25000" dirty="0" smtClean="0">
                    <a:solidFill>
                      <a:schemeClr val="tx1"/>
                    </a:solidFill>
                    <a:latin typeface="KaTeX_Math"/>
                  </a:rPr>
                  <a:t>t</a:t>
                </a:r>
                <a:r>
                  <a:rPr lang="en-GB" sz="2400" dirty="0" smtClean="0">
                    <a:solidFill>
                      <a:schemeClr val="tx1"/>
                    </a:solidFill>
                    <a:latin typeface="Söhne"/>
                  </a:rPr>
                  <a:t> </a:t>
                </a:r>
                <a:r>
                  <a:rPr lang="en-GB" sz="2400" dirty="0">
                    <a:solidFill>
                      <a:schemeClr val="tx1"/>
                    </a:solidFill>
                    <a:latin typeface="Söhne"/>
                  </a:rPr>
                  <a:t>= Voltage across the capacitor at time </a:t>
                </a:r>
                <a:r>
                  <a:rPr lang="en-GB" sz="2400" i="1" dirty="0" smtClean="0">
                    <a:solidFill>
                      <a:schemeClr val="tx1"/>
                    </a:solidFill>
                    <a:latin typeface="KaTeX_Math"/>
                  </a:rPr>
                  <a:t>t</a:t>
                </a:r>
                <a:r>
                  <a:rPr lang="en-GB" sz="2400" dirty="0" smtClean="0">
                    <a:solidFill>
                      <a:schemeClr val="tx1"/>
                    </a:solidFill>
                    <a:latin typeface="Söhne"/>
                  </a:rPr>
                  <a:t> </a:t>
                </a:r>
                <a:r>
                  <a:rPr lang="en-GB" sz="2400" dirty="0">
                    <a:solidFill>
                      <a:schemeClr val="tx1"/>
                    </a:solidFill>
                    <a:latin typeface="Söhne"/>
                  </a:rPr>
                  <a:t>during discharging</a:t>
                </a:r>
              </a:p>
              <a:p>
                <a:pPr marL="742950" lvl="1" indent="-285750" algn="just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sz="2400" i="1" dirty="0" smtClean="0">
                    <a:solidFill>
                      <a:schemeClr val="tx1"/>
                    </a:solidFill>
                    <a:latin typeface="KaTeX_Math"/>
                  </a:rPr>
                  <a:t>V</a:t>
                </a:r>
                <a:r>
                  <a:rPr lang="en-GB" sz="2400" baseline="-25000" dirty="0" smtClean="0">
                    <a:solidFill>
                      <a:schemeClr val="tx1"/>
                    </a:solidFill>
                    <a:latin typeface="KaTeX_Main"/>
                  </a:rPr>
                  <a:t>0</a:t>
                </a:r>
                <a:r>
                  <a:rPr lang="en-GB" sz="2400" dirty="0">
                    <a:solidFill>
                      <a:schemeClr val="tx1"/>
                    </a:solidFill>
                    <a:latin typeface="KaTeX_Main"/>
                  </a:rPr>
                  <a:t>​</a:t>
                </a:r>
                <a:r>
                  <a:rPr lang="en-GB" sz="2400" dirty="0">
                    <a:solidFill>
                      <a:schemeClr val="tx1"/>
                    </a:solidFill>
                    <a:latin typeface="Söhne"/>
                  </a:rPr>
                  <a:t> = Initial voltage across the capacitor at </a:t>
                </a:r>
                <a:r>
                  <a:rPr lang="en-GB" sz="2400" i="1" dirty="0" smtClean="0">
                    <a:solidFill>
                      <a:schemeClr val="tx1"/>
                    </a:solidFill>
                    <a:latin typeface="KaTeX_Math"/>
                  </a:rPr>
                  <a:t>t </a:t>
                </a:r>
                <a:r>
                  <a:rPr lang="en-GB" sz="2400" dirty="0" smtClean="0">
                    <a:solidFill>
                      <a:schemeClr val="tx1"/>
                    </a:solidFill>
                    <a:latin typeface="KaTeX_Main"/>
                  </a:rPr>
                  <a:t>= 0</a:t>
                </a:r>
                <a:endParaRPr lang="en-GB" sz="2400" dirty="0">
                  <a:solidFill>
                    <a:schemeClr val="tx1"/>
                  </a:solidFill>
                  <a:latin typeface="Söhne"/>
                </a:endParaRPr>
              </a:p>
              <a:p>
                <a:pPr marL="742950" lvl="1" indent="-285750" algn="just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sz="2400" i="1" dirty="0" smtClean="0">
                    <a:solidFill>
                      <a:schemeClr val="tx1"/>
                    </a:solidFill>
                    <a:latin typeface="KaTeX_Math"/>
                  </a:rPr>
                  <a:t>t</a:t>
                </a:r>
                <a:r>
                  <a:rPr lang="en-GB" sz="2400" dirty="0" smtClean="0">
                    <a:solidFill>
                      <a:schemeClr val="tx1"/>
                    </a:solidFill>
                    <a:latin typeface="Söhne"/>
                  </a:rPr>
                  <a:t> </a:t>
                </a:r>
                <a:r>
                  <a:rPr lang="en-GB" sz="2400" dirty="0">
                    <a:solidFill>
                      <a:schemeClr val="tx1"/>
                    </a:solidFill>
                    <a:latin typeface="Söhne"/>
                  </a:rPr>
                  <a:t>= Time (in seconds)</a:t>
                </a:r>
              </a:p>
              <a:p>
                <a:pPr marL="742950" lvl="1" indent="-285750" algn="just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l-GR" sz="2400" dirty="0" smtClean="0">
                    <a:solidFill>
                      <a:schemeClr val="tx1"/>
                    </a:solidFill>
                    <a:latin typeface="Söhne"/>
                  </a:rPr>
                  <a:t> </a:t>
                </a:r>
                <a14:m>
                  <m:oMath xmlns:m="http://schemas.openxmlformats.org/officeDocument/2006/math">
                    <m:r>
                      <a:rPr lang="el-GR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𝜏</m:t>
                    </m:r>
                    <m:r>
                      <a:rPr lang="el-GR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l-GR" sz="2400" dirty="0" smtClean="0">
                    <a:solidFill>
                      <a:schemeClr val="tx1"/>
                    </a:solidFill>
                    <a:latin typeface="Söhne"/>
                  </a:rPr>
                  <a:t>= </a:t>
                </a:r>
                <a:r>
                  <a:rPr lang="en-GB" sz="2400" dirty="0" smtClean="0">
                    <a:solidFill>
                      <a:schemeClr val="tx1"/>
                    </a:solidFill>
                    <a:latin typeface="Söhne"/>
                  </a:rPr>
                  <a:t>Time constant for the circuit (R * C)</a:t>
                </a:r>
                <a:endParaRPr lang="en-GB" sz="2400" b="0" i="0" dirty="0">
                  <a:solidFill>
                    <a:schemeClr val="tx1"/>
                  </a:solidFill>
                  <a:effectLst/>
                  <a:latin typeface="Söhne"/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070" y="628918"/>
                <a:ext cx="10499187" cy="5321713"/>
              </a:xfrm>
              <a:prstGeom prst="rect">
                <a:avLst/>
              </a:prstGeom>
              <a:blipFill rotWithShape="0">
                <a:blip r:embed="rId2"/>
                <a:stretch>
                  <a:fillRect l="-8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8353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40675" y="534572"/>
            <a:ext cx="1786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CAPACITORS</a:t>
            </a:r>
            <a:endParaRPr lang="en-GB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140675" y="996237"/>
            <a:ext cx="1188720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400" dirty="0"/>
              <a:t>Capacitors store electrical energy, consisting of two conductive plates with an insulator between them. They release stored energy when connected in a circuit, serving various purposes in electronics, like filtering and energy storage.</a:t>
            </a:r>
          </a:p>
        </p:txBody>
      </p:sp>
      <p:pic>
        <p:nvPicPr>
          <p:cNvPr id="1026" name="Picture 2" descr="Capacitor Tutorial Summa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272" y="2985920"/>
            <a:ext cx="3487957" cy="3218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3829" y="2985920"/>
            <a:ext cx="4791075" cy="275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166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90732" y="594249"/>
            <a:ext cx="1168087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400" dirty="0"/>
              <a:t>The simplest construction of a capacitor is by using two parallel conducting metal plates separated through a distance by an insulating material. This insulating material is called the “dielectric”. the dielectric plays an important role in the electrical operation of a capacitor</a:t>
            </a:r>
          </a:p>
        </p:txBody>
      </p:sp>
      <p:sp>
        <p:nvSpPr>
          <p:cNvPr id="6" name="Rectangle 5"/>
          <p:cNvSpPr/>
          <p:nvPr/>
        </p:nvSpPr>
        <p:spPr>
          <a:xfrm>
            <a:off x="290731" y="2510824"/>
            <a:ext cx="1168087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A capacitor consists of two metal plates separated by a dielectric.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The dielectric can be made of many insulating materials such as air, glass, paper, plastic etc.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A capacitor is capable of storing electrical charge and energy.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The higher the value of capacitance, the more charge the capacitor can store.</a:t>
            </a:r>
            <a:endParaRPr lang="en-GB" sz="2400" i="0" dirty="0">
              <a:effectLst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90731" y="2510824"/>
            <a:ext cx="11680873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0090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" name="Rectangle 6"/>
          <p:cNvSpPr/>
          <p:nvPr/>
        </p:nvSpPr>
        <p:spPr>
          <a:xfrm>
            <a:off x="213360" y="432000"/>
            <a:ext cx="11765280" cy="5898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The larger the area of the plates or the smaller their separation the more charge the capacitor can store.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A capacitor is said to be “Fully Charged” when the voltage across its plates equals the supply voltage.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The symbol for electrical charge is Q and its unit is the Coulomb.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Electrolytic capacitors are polarized. They have a +ve and a -ve terminal.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Capacitance is measured in </a:t>
            </a:r>
            <a:r>
              <a:rPr lang="en-GB" sz="2400" b="1" dirty="0"/>
              <a:t>Farads</a:t>
            </a:r>
            <a:r>
              <a:rPr lang="en-GB" sz="2400" dirty="0"/>
              <a:t>, which is a very large unit so </a:t>
            </a:r>
            <a:r>
              <a:rPr lang="en-GB" sz="2400" b="1" dirty="0"/>
              <a:t>micro-Farad</a:t>
            </a:r>
            <a:r>
              <a:rPr lang="en-GB" sz="2400" dirty="0"/>
              <a:t> ( </a:t>
            </a:r>
            <a:r>
              <a:rPr lang="en-GB" sz="2400" dirty="0" err="1"/>
              <a:t>μF</a:t>
            </a:r>
            <a:r>
              <a:rPr lang="en-GB" sz="2400" dirty="0"/>
              <a:t> ), </a:t>
            </a:r>
            <a:r>
              <a:rPr lang="en-GB" sz="2400" b="1" dirty="0" err="1"/>
              <a:t>nano</a:t>
            </a:r>
            <a:r>
              <a:rPr lang="en-GB" sz="2400" b="1" dirty="0"/>
              <a:t>-Farad</a:t>
            </a:r>
            <a:r>
              <a:rPr lang="en-GB" sz="2400" dirty="0"/>
              <a:t> ( </a:t>
            </a:r>
            <a:r>
              <a:rPr lang="en-GB" sz="2400" dirty="0" err="1"/>
              <a:t>nF</a:t>
            </a:r>
            <a:r>
              <a:rPr lang="en-GB" sz="2400" dirty="0"/>
              <a:t> ) and </a:t>
            </a:r>
            <a:r>
              <a:rPr lang="en-GB" sz="2400" b="1" dirty="0"/>
              <a:t>pico-Farad</a:t>
            </a:r>
            <a:r>
              <a:rPr lang="en-GB" sz="2400" dirty="0"/>
              <a:t> ( pF ) are generally used.</a:t>
            </a:r>
            <a:endParaRPr lang="en-GB" sz="24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83438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332935" y="713354"/>
            <a:ext cx="1152612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Capacitors that are daisy chained together in a line are said to be connected in </a:t>
            </a:r>
            <a:r>
              <a:rPr lang="en-GB" sz="2400" b="1" dirty="0">
                <a:solidFill>
                  <a:srgbClr val="FF0000"/>
                </a:solidFill>
              </a:rPr>
              <a:t>Series</a:t>
            </a:r>
            <a:r>
              <a:rPr lang="en-GB" sz="2400" dirty="0">
                <a:solidFill>
                  <a:srgbClr val="FF0000"/>
                </a:solidFill>
              </a:rPr>
              <a:t>.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Capacitors that have both of their respective terminals connected to each terminal of another capacitor are said to be connected in </a:t>
            </a:r>
            <a:r>
              <a:rPr lang="en-GB" sz="2400" b="1" dirty="0">
                <a:solidFill>
                  <a:srgbClr val="FF0000"/>
                </a:solidFill>
              </a:rPr>
              <a:t>Parallel</a:t>
            </a:r>
            <a:r>
              <a:rPr lang="en-GB" sz="2400" dirty="0">
                <a:solidFill>
                  <a:srgbClr val="FF0000"/>
                </a:solidFill>
              </a:rPr>
              <a:t>.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FF0000"/>
                </a:solidFill>
              </a:rPr>
              <a:t>Parallel connected </a:t>
            </a:r>
            <a:r>
              <a:rPr lang="en-GB" sz="2400" dirty="0"/>
              <a:t>capacitors have a common </a:t>
            </a:r>
            <a:r>
              <a:rPr lang="en-GB" sz="2400" dirty="0">
                <a:solidFill>
                  <a:srgbClr val="FF0000"/>
                </a:solidFill>
              </a:rPr>
              <a:t>supply voltage across them</a:t>
            </a:r>
            <a:r>
              <a:rPr lang="en-GB" sz="2400" dirty="0"/>
              <a:t>.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FF0000"/>
                </a:solidFill>
              </a:rPr>
              <a:t>Series connected </a:t>
            </a:r>
            <a:r>
              <a:rPr lang="en-GB" sz="2400" dirty="0"/>
              <a:t>capacitors have a common </a:t>
            </a:r>
            <a:r>
              <a:rPr lang="en-GB" sz="2400" dirty="0">
                <a:solidFill>
                  <a:srgbClr val="FF0000"/>
                </a:solidFill>
              </a:rPr>
              <a:t>current flowing through them</a:t>
            </a:r>
            <a:r>
              <a:rPr lang="en-GB" sz="2400" dirty="0"/>
              <a:t>.</a:t>
            </a:r>
            <a:endParaRPr lang="en-GB" sz="24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40968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97766" y="854002"/>
            <a:ext cx="1159646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/>
              <a:t>BASED ON CONSTRUCTION: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</a:rPr>
              <a:t>Electrolytic </a:t>
            </a:r>
            <a:r>
              <a:rPr lang="en-GB" sz="2400" b="1" dirty="0">
                <a:solidFill>
                  <a:srgbClr val="FF0000"/>
                </a:solidFill>
              </a:rPr>
              <a:t>Capacitors: </a:t>
            </a:r>
            <a:r>
              <a:rPr lang="en-GB" sz="2400" dirty="0"/>
              <a:t>Utilize an electrolyte as the dielectric.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0000"/>
                </a:solidFill>
              </a:rPr>
              <a:t>Ceramic Capacitors: </a:t>
            </a:r>
            <a:r>
              <a:rPr lang="en-GB" sz="2400" dirty="0"/>
              <a:t>Made from ceramic materials.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0000"/>
                </a:solidFill>
              </a:rPr>
              <a:t>Film Capacitors: </a:t>
            </a:r>
            <a:r>
              <a:rPr lang="en-GB" sz="2400" dirty="0"/>
              <a:t>Use a thin film as the dielectric.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0000"/>
                </a:solidFill>
              </a:rPr>
              <a:t>Tantalum Capacitors: </a:t>
            </a:r>
            <a:r>
              <a:rPr lang="en-GB" sz="2400" dirty="0"/>
              <a:t>Employ tantalum for the dielectric.</a:t>
            </a:r>
          </a:p>
          <a:p>
            <a:r>
              <a:rPr lang="en-GB" sz="2400" b="1" dirty="0"/>
              <a:t/>
            </a:r>
            <a:br>
              <a:rPr lang="en-GB" sz="2400" b="1" dirty="0"/>
            </a:b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699992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318867" y="600812"/>
            <a:ext cx="1155426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GB" sz="2400" b="1" dirty="0" smtClean="0"/>
              <a:t>BASED ON DIELECTRIC MATERIAL: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</a:rPr>
              <a:t>Ceramic </a:t>
            </a:r>
            <a:r>
              <a:rPr lang="en-GB" sz="2400" b="1" dirty="0">
                <a:solidFill>
                  <a:srgbClr val="FF0000"/>
                </a:solidFill>
              </a:rPr>
              <a:t>Capacitors: </a:t>
            </a:r>
            <a:r>
              <a:rPr lang="en-GB" sz="2400" dirty="0"/>
              <a:t>Dielectric made of ceramic materials.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0000"/>
                </a:solidFill>
              </a:rPr>
              <a:t>Polyester Capacitors: </a:t>
            </a:r>
            <a:r>
              <a:rPr lang="en-GB" sz="2400" dirty="0"/>
              <a:t>Use polyester as the dielectric.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0000"/>
                </a:solidFill>
              </a:rPr>
              <a:t>Polypropylene Capacitors: </a:t>
            </a:r>
            <a:r>
              <a:rPr lang="en-GB" sz="2400" dirty="0"/>
              <a:t>Employ polypropylene for the dielectric.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0000"/>
                </a:solidFill>
              </a:rPr>
              <a:t>Aluminum Electrolytic Capacitors: </a:t>
            </a:r>
            <a:r>
              <a:rPr lang="en-GB" sz="2400" dirty="0"/>
              <a:t>Use aluminum oxide as the dielectric.</a:t>
            </a:r>
            <a:endParaRPr lang="en-GB" sz="240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99347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375138" y="432000"/>
            <a:ext cx="1144172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GB" sz="2400" b="1" dirty="0" smtClean="0"/>
              <a:t>BASED ON CAPACITANCE VALUE: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</a:rPr>
              <a:t>Variable </a:t>
            </a:r>
            <a:r>
              <a:rPr lang="en-GB" sz="2400" b="1" dirty="0">
                <a:solidFill>
                  <a:srgbClr val="FF0000"/>
                </a:solidFill>
              </a:rPr>
              <a:t>Capacitors: </a:t>
            </a:r>
            <a:r>
              <a:rPr lang="en-GB" sz="2400" dirty="0"/>
              <a:t>Adjustable capacitance values.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0000"/>
                </a:solidFill>
              </a:rPr>
              <a:t>Fixed Capacitors: </a:t>
            </a:r>
            <a:r>
              <a:rPr lang="en-GB" sz="2400" dirty="0"/>
              <a:t>Set capacitance values.</a:t>
            </a:r>
          </a:p>
          <a:p>
            <a:pPr>
              <a:lnSpc>
                <a:spcPct val="200000"/>
              </a:lnSpc>
            </a:pPr>
            <a:r>
              <a:rPr lang="en-GB" sz="2400" b="1" dirty="0" smtClean="0"/>
              <a:t>BASED ON APPLICATION: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FF0000"/>
                </a:solidFill>
              </a:rPr>
              <a:t>Filtering </a:t>
            </a:r>
            <a:r>
              <a:rPr lang="en-GB" sz="2400" b="1" dirty="0">
                <a:solidFill>
                  <a:srgbClr val="FF0000"/>
                </a:solidFill>
              </a:rPr>
              <a:t>Capacitors: </a:t>
            </a:r>
            <a:r>
              <a:rPr lang="en-GB" sz="2400" dirty="0"/>
              <a:t>Used for filtering out noise.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0000"/>
                </a:solidFill>
              </a:rPr>
              <a:t>Decoupling Capacitors: </a:t>
            </a:r>
            <a:r>
              <a:rPr lang="en-GB" sz="2400" dirty="0"/>
              <a:t>Stabilize voltage in circuits.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0000"/>
                </a:solidFill>
              </a:rPr>
              <a:t>Timing Capacitors: </a:t>
            </a:r>
            <a:r>
              <a:rPr lang="en-GB" sz="2400" dirty="0"/>
              <a:t>Used in timing circuits.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0000"/>
                </a:solidFill>
              </a:rPr>
              <a:t>Energy Storage Capacitors: </a:t>
            </a:r>
            <a:r>
              <a:rPr lang="en-GB" sz="2400" dirty="0"/>
              <a:t>Store electrical energy temporarily.</a:t>
            </a:r>
            <a:endParaRPr lang="en-GB" sz="240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78650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26609" y="548640"/>
            <a:ext cx="4979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/>
              <a:t>CAPACITORS IN SERIES AND PARALLEL</a:t>
            </a:r>
            <a:endParaRPr lang="en-GB" sz="24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290731" y="1173876"/>
                <a:ext cx="11005626" cy="48956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200000"/>
                  </a:lnSpc>
                </a:pPr>
                <a:r>
                  <a:rPr lang="en-GB" sz="2400" b="1" dirty="0" smtClean="0"/>
                  <a:t>CAPACITORS IN SERIES:</a:t>
                </a:r>
              </a:p>
              <a:p>
                <a:pPr algn="just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sz="2400" b="1" dirty="0" smtClean="0"/>
                  <a:t>Formula </a:t>
                </a:r>
                <a:r>
                  <a:rPr lang="en-GB" sz="2400" b="1" dirty="0"/>
                  <a:t>for Total Capacitance:</a:t>
                </a:r>
                <a:endParaRPr lang="en-GB" sz="2400" dirty="0"/>
              </a:p>
              <a:p>
                <a:pPr marL="742950" lvl="1" indent="-285750" algn="just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sz="2400" dirty="0"/>
                  <a:t>For </a:t>
                </a:r>
                <a:r>
                  <a:rPr lang="en-GB" sz="2400" i="1" dirty="0" smtClean="0"/>
                  <a:t>n</a:t>
                </a:r>
                <a:r>
                  <a:rPr lang="en-GB" sz="2400" dirty="0" smtClean="0"/>
                  <a:t> </a:t>
                </a:r>
                <a:r>
                  <a:rPr lang="en-GB" sz="2400" dirty="0"/>
                  <a:t>capacitors in series: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  <m:r>
                          <a:rPr lang="en-IN" sz="2800" b="1" i="1" baseline="-2500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𝒕𝒐𝒕𝒂𝒍</m:t>
                        </m:r>
                      </m:den>
                    </m:f>
                    <m:r>
                      <a:rPr lang="en-IN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  <m:r>
                          <a:rPr lang="en-IN" sz="2800" b="1" i="1" baseline="-2500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  <m:r>
                      <a:rPr lang="en-IN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  <m:r>
                          <a:rPr lang="en-IN" sz="2800" b="1" i="1" baseline="-2500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IN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  <m:r>
                          <a:rPr lang="en-IN" sz="2800" b="1" i="1" baseline="-2500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IN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…..+</m:t>
                    </m:r>
                    <m:f>
                      <m:fPr>
                        <m:ctrlPr>
                          <a:rPr lang="e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  <m:r>
                          <a:rPr lang="en-IN" sz="2800" b="1" i="1" baseline="-2500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endParaRPr lang="en-GB" sz="2400" b="1" dirty="0" smtClean="0"/>
              </a:p>
              <a:p>
                <a:pPr algn="just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sz="2400" b="1" dirty="0" smtClean="0"/>
                  <a:t>Effect on Capacitance:</a:t>
                </a:r>
                <a:endParaRPr lang="en-GB" sz="2400" dirty="0" smtClean="0"/>
              </a:p>
              <a:p>
                <a:pPr marL="742950" lvl="1" indent="-285750" algn="just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sz="2400" dirty="0" smtClean="0"/>
                  <a:t>In </a:t>
                </a:r>
                <a:r>
                  <a:rPr lang="en-GB" sz="2400" dirty="0"/>
                  <a:t>series, the total capacitance decreases compared to individual capacitors.</a:t>
                </a:r>
              </a:p>
              <a:p>
                <a:pPr marL="742950" lvl="1" indent="-285750" algn="just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sz="2400" dirty="0"/>
                  <a:t>It is inversely proportional to the sum of reciprocals of individual capacitances.</a:t>
                </a:r>
                <a:endParaRPr lang="en-GB" sz="2400" b="0" i="0" dirty="0">
                  <a:effectLst/>
                </a:endParaRP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731" y="1173876"/>
                <a:ext cx="11005626" cy="4895699"/>
              </a:xfrm>
              <a:prstGeom prst="rect">
                <a:avLst/>
              </a:prstGeom>
              <a:blipFill rotWithShape="0">
                <a:blip r:embed="rId2"/>
                <a:stretch>
                  <a:fillRect l="-886" b="-24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802493"/>
            <a:ext cx="5474533" cy="1815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868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582</Words>
  <Application>Microsoft Office PowerPoint</Application>
  <PresentationFormat>Widescreen</PresentationFormat>
  <Paragraphs>86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Calibri Light</vt:lpstr>
      <vt:lpstr>Cambria</vt:lpstr>
      <vt:lpstr>Cambria Math</vt:lpstr>
      <vt:lpstr>KaTeX_Main</vt:lpstr>
      <vt:lpstr>KaTeX_Math</vt:lpstr>
      <vt:lpstr>Söhne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Doctor_Strange</dc:creator>
  <cp:lastModifiedBy>Doctor_Strange</cp:lastModifiedBy>
  <cp:revision>546</cp:revision>
  <dcterms:created xsi:type="dcterms:W3CDTF">2023-09-04T08:52:27Z</dcterms:created>
  <dcterms:modified xsi:type="dcterms:W3CDTF">2024-01-02T05:43:33Z</dcterms:modified>
</cp:coreProperties>
</file>