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326" r:id="rId3"/>
    <p:sldId id="327" r:id="rId4"/>
    <p:sldId id="328" r:id="rId5"/>
    <p:sldId id="329" r:id="rId6"/>
    <p:sldId id="330" r:id="rId7"/>
    <p:sldId id="331" r:id="rId8"/>
    <p:sldId id="332" r:id="rId9"/>
    <p:sldId id="333" r:id="rId10"/>
    <p:sldId id="334" r:id="rId11"/>
    <p:sldId id="335" r:id="rId12"/>
    <p:sldId id="336"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26" autoAdjust="0"/>
    <p:restoredTop sz="94660"/>
  </p:normalViewPr>
  <p:slideViewPr>
    <p:cSldViewPr snapToGrid="0">
      <p:cViewPr varScale="1">
        <p:scale>
          <a:sx n="68" d="100"/>
          <a:sy n="68" d="100"/>
        </p:scale>
        <p:origin x="738"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8B06F013-52CD-40EC-97F2-03C7997577F3}" type="datetimeFigureOut">
              <a:rPr lang="en-GB" smtClean="0"/>
              <a:t>18/01/2024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AF1F852-797F-484A-B1A8-98410FCE6D25}" type="slidenum">
              <a:rPr lang="en-GB" smtClean="0"/>
              <a:t>‹#›</a:t>
            </a:fld>
            <a:endParaRPr lang="en-GB"/>
          </a:p>
        </p:txBody>
      </p:sp>
    </p:spTree>
    <p:extLst>
      <p:ext uri="{BB962C8B-B14F-4D97-AF65-F5344CB8AC3E}">
        <p14:creationId xmlns:p14="http://schemas.microsoft.com/office/powerpoint/2010/main" val="18728047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B06F013-52CD-40EC-97F2-03C7997577F3}" type="datetimeFigureOut">
              <a:rPr lang="en-GB" smtClean="0"/>
              <a:t>18/01/2024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AF1F852-797F-484A-B1A8-98410FCE6D25}" type="slidenum">
              <a:rPr lang="en-GB" smtClean="0"/>
              <a:t>‹#›</a:t>
            </a:fld>
            <a:endParaRPr lang="en-GB"/>
          </a:p>
        </p:txBody>
      </p:sp>
    </p:spTree>
    <p:extLst>
      <p:ext uri="{BB962C8B-B14F-4D97-AF65-F5344CB8AC3E}">
        <p14:creationId xmlns:p14="http://schemas.microsoft.com/office/powerpoint/2010/main" val="1590031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B06F013-52CD-40EC-97F2-03C7997577F3}" type="datetimeFigureOut">
              <a:rPr lang="en-GB" smtClean="0"/>
              <a:t>18/01/2024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AF1F852-797F-484A-B1A8-98410FCE6D25}" type="slidenum">
              <a:rPr lang="en-GB" smtClean="0"/>
              <a:t>‹#›</a:t>
            </a:fld>
            <a:endParaRPr lang="en-GB"/>
          </a:p>
        </p:txBody>
      </p:sp>
    </p:spTree>
    <p:extLst>
      <p:ext uri="{BB962C8B-B14F-4D97-AF65-F5344CB8AC3E}">
        <p14:creationId xmlns:p14="http://schemas.microsoft.com/office/powerpoint/2010/main" val="14787852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B06F013-52CD-40EC-97F2-03C7997577F3}" type="datetimeFigureOut">
              <a:rPr lang="en-GB" smtClean="0"/>
              <a:t>18/01/2024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AF1F852-797F-484A-B1A8-98410FCE6D25}" type="slidenum">
              <a:rPr lang="en-GB" smtClean="0"/>
              <a:t>‹#›</a:t>
            </a:fld>
            <a:endParaRPr lang="en-GB"/>
          </a:p>
        </p:txBody>
      </p:sp>
    </p:spTree>
    <p:extLst>
      <p:ext uri="{BB962C8B-B14F-4D97-AF65-F5344CB8AC3E}">
        <p14:creationId xmlns:p14="http://schemas.microsoft.com/office/powerpoint/2010/main" val="3723106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B06F013-52CD-40EC-97F2-03C7997577F3}" type="datetimeFigureOut">
              <a:rPr lang="en-GB" smtClean="0"/>
              <a:t>18/01/2024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AF1F852-797F-484A-B1A8-98410FCE6D25}" type="slidenum">
              <a:rPr lang="en-GB" smtClean="0"/>
              <a:t>‹#›</a:t>
            </a:fld>
            <a:endParaRPr lang="en-GB"/>
          </a:p>
        </p:txBody>
      </p:sp>
    </p:spTree>
    <p:extLst>
      <p:ext uri="{BB962C8B-B14F-4D97-AF65-F5344CB8AC3E}">
        <p14:creationId xmlns:p14="http://schemas.microsoft.com/office/powerpoint/2010/main" val="16538808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8B06F013-52CD-40EC-97F2-03C7997577F3}" type="datetimeFigureOut">
              <a:rPr lang="en-GB" smtClean="0"/>
              <a:t>18/01/2024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AF1F852-797F-484A-B1A8-98410FCE6D25}" type="slidenum">
              <a:rPr lang="en-GB" smtClean="0"/>
              <a:t>‹#›</a:t>
            </a:fld>
            <a:endParaRPr lang="en-GB"/>
          </a:p>
        </p:txBody>
      </p:sp>
    </p:spTree>
    <p:extLst>
      <p:ext uri="{BB962C8B-B14F-4D97-AF65-F5344CB8AC3E}">
        <p14:creationId xmlns:p14="http://schemas.microsoft.com/office/powerpoint/2010/main" val="34774985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8B06F013-52CD-40EC-97F2-03C7997577F3}" type="datetimeFigureOut">
              <a:rPr lang="en-GB" smtClean="0"/>
              <a:t>18/01/2024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AF1F852-797F-484A-B1A8-98410FCE6D25}" type="slidenum">
              <a:rPr lang="en-GB" smtClean="0"/>
              <a:t>‹#›</a:t>
            </a:fld>
            <a:endParaRPr lang="en-GB"/>
          </a:p>
        </p:txBody>
      </p:sp>
    </p:spTree>
    <p:extLst>
      <p:ext uri="{BB962C8B-B14F-4D97-AF65-F5344CB8AC3E}">
        <p14:creationId xmlns:p14="http://schemas.microsoft.com/office/powerpoint/2010/main" val="1764419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8B06F013-52CD-40EC-97F2-03C7997577F3}" type="datetimeFigureOut">
              <a:rPr lang="en-GB" smtClean="0"/>
              <a:t>18/01/2024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AF1F852-797F-484A-B1A8-98410FCE6D25}" type="slidenum">
              <a:rPr lang="en-GB" smtClean="0"/>
              <a:t>‹#›</a:t>
            </a:fld>
            <a:endParaRPr lang="en-GB"/>
          </a:p>
        </p:txBody>
      </p:sp>
    </p:spTree>
    <p:extLst>
      <p:ext uri="{BB962C8B-B14F-4D97-AF65-F5344CB8AC3E}">
        <p14:creationId xmlns:p14="http://schemas.microsoft.com/office/powerpoint/2010/main" val="5254092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B06F013-52CD-40EC-97F2-03C7997577F3}" type="datetimeFigureOut">
              <a:rPr lang="en-GB" smtClean="0"/>
              <a:t>18/01/2024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AF1F852-797F-484A-B1A8-98410FCE6D25}" type="slidenum">
              <a:rPr lang="en-GB" smtClean="0"/>
              <a:t>‹#›</a:t>
            </a:fld>
            <a:endParaRPr lang="en-GB"/>
          </a:p>
        </p:txBody>
      </p:sp>
    </p:spTree>
    <p:extLst>
      <p:ext uri="{BB962C8B-B14F-4D97-AF65-F5344CB8AC3E}">
        <p14:creationId xmlns:p14="http://schemas.microsoft.com/office/powerpoint/2010/main" val="9358600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B06F013-52CD-40EC-97F2-03C7997577F3}" type="datetimeFigureOut">
              <a:rPr lang="en-GB" smtClean="0"/>
              <a:t>18/01/2024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AF1F852-797F-484A-B1A8-98410FCE6D25}" type="slidenum">
              <a:rPr lang="en-GB" smtClean="0"/>
              <a:t>‹#›</a:t>
            </a:fld>
            <a:endParaRPr lang="en-GB"/>
          </a:p>
        </p:txBody>
      </p:sp>
    </p:spTree>
    <p:extLst>
      <p:ext uri="{BB962C8B-B14F-4D97-AF65-F5344CB8AC3E}">
        <p14:creationId xmlns:p14="http://schemas.microsoft.com/office/powerpoint/2010/main" val="29236131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B06F013-52CD-40EC-97F2-03C7997577F3}" type="datetimeFigureOut">
              <a:rPr lang="en-GB" smtClean="0"/>
              <a:t>18/01/2024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AF1F852-797F-484A-B1A8-98410FCE6D25}" type="slidenum">
              <a:rPr lang="en-GB" smtClean="0"/>
              <a:t>‹#›</a:t>
            </a:fld>
            <a:endParaRPr lang="en-GB"/>
          </a:p>
        </p:txBody>
      </p:sp>
    </p:spTree>
    <p:extLst>
      <p:ext uri="{BB962C8B-B14F-4D97-AF65-F5344CB8AC3E}">
        <p14:creationId xmlns:p14="http://schemas.microsoft.com/office/powerpoint/2010/main" val="4290371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B06F013-52CD-40EC-97F2-03C7997577F3}" type="datetimeFigureOut">
              <a:rPr lang="en-GB" smtClean="0"/>
              <a:t>18/01/2024</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AF1F852-797F-484A-B1A8-98410FCE6D25}" type="slidenum">
              <a:rPr lang="en-GB" smtClean="0"/>
              <a:t>‹#›</a:t>
            </a:fld>
            <a:endParaRPr lang="en-GB"/>
          </a:p>
        </p:txBody>
      </p:sp>
    </p:spTree>
    <p:extLst>
      <p:ext uri="{BB962C8B-B14F-4D97-AF65-F5344CB8AC3E}">
        <p14:creationId xmlns:p14="http://schemas.microsoft.com/office/powerpoint/2010/main" val="18182400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0"/>
            <a:ext cx="12192000" cy="6872068"/>
            <a:chOff x="0" y="0"/>
            <a:chExt cx="12192000" cy="6872068"/>
          </a:xfrm>
        </p:grpSpPr>
        <p:sp>
          <p:nvSpPr>
            <p:cNvPr id="2" name="Rectangle 1"/>
            <p:cNvSpPr/>
            <p:nvPr/>
          </p:nvSpPr>
          <p:spPr>
            <a:xfrm>
              <a:off x="0" y="0"/>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p:cNvSpPr/>
            <p:nvPr/>
          </p:nvSpPr>
          <p:spPr>
            <a:xfrm>
              <a:off x="0" y="6440068"/>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5" name="TextBox 4"/>
          <p:cNvSpPr txBox="1"/>
          <p:nvPr/>
        </p:nvSpPr>
        <p:spPr>
          <a:xfrm>
            <a:off x="1892104" y="1095494"/>
            <a:ext cx="8407791" cy="1015663"/>
          </a:xfrm>
          <a:prstGeom prst="rect">
            <a:avLst/>
          </a:prstGeom>
          <a:noFill/>
        </p:spPr>
        <p:txBody>
          <a:bodyPr wrap="square" rtlCol="0">
            <a:spAutoFit/>
          </a:bodyPr>
          <a:lstStyle/>
          <a:p>
            <a:r>
              <a:rPr lang="en-IN" sz="6000" dirty="0" smtClean="0">
                <a:latin typeface="Cambria" panose="02040503050406030204" pitchFamily="18" charset="0"/>
              </a:rPr>
              <a:t>ENGINEERING SCIENCES</a:t>
            </a:r>
          </a:p>
        </p:txBody>
      </p:sp>
      <p:sp>
        <p:nvSpPr>
          <p:cNvPr id="6" name="TextBox 5"/>
          <p:cNvSpPr txBox="1"/>
          <p:nvPr/>
        </p:nvSpPr>
        <p:spPr>
          <a:xfrm>
            <a:off x="4815840" y="2111157"/>
            <a:ext cx="2560320" cy="646331"/>
          </a:xfrm>
          <a:prstGeom prst="rect">
            <a:avLst/>
          </a:prstGeom>
          <a:noFill/>
        </p:spPr>
        <p:txBody>
          <a:bodyPr wrap="square" rtlCol="0">
            <a:spAutoFit/>
          </a:bodyPr>
          <a:lstStyle/>
          <a:p>
            <a:r>
              <a:rPr lang="en-IN" sz="3600" dirty="0" smtClean="0">
                <a:latin typeface="Cambria" panose="02040503050406030204" pitchFamily="18" charset="0"/>
              </a:rPr>
              <a:t>(BME 2105)</a:t>
            </a:r>
            <a:endParaRPr lang="en-GB" sz="3600" dirty="0">
              <a:latin typeface="Cambria" panose="02040503050406030204" pitchFamily="18" charset="0"/>
            </a:endParaRPr>
          </a:p>
        </p:txBody>
      </p:sp>
      <p:sp>
        <p:nvSpPr>
          <p:cNvPr id="7" name="TextBox 6"/>
          <p:cNvSpPr txBox="1"/>
          <p:nvPr/>
        </p:nvSpPr>
        <p:spPr>
          <a:xfrm>
            <a:off x="4297678" y="2757488"/>
            <a:ext cx="3596641" cy="523220"/>
          </a:xfrm>
          <a:prstGeom prst="rect">
            <a:avLst/>
          </a:prstGeom>
          <a:noFill/>
        </p:spPr>
        <p:txBody>
          <a:bodyPr wrap="square" rtlCol="0">
            <a:spAutoFit/>
          </a:bodyPr>
          <a:lstStyle/>
          <a:p>
            <a:r>
              <a:rPr lang="en-IN" sz="2800" dirty="0" smtClean="0"/>
              <a:t>LECTURE 25 MODULE </a:t>
            </a:r>
            <a:r>
              <a:rPr lang="en-IN" sz="2800" dirty="0"/>
              <a:t>4</a:t>
            </a:r>
            <a:endParaRPr lang="en-GB" sz="2800" dirty="0"/>
          </a:p>
        </p:txBody>
      </p:sp>
      <p:sp>
        <p:nvSpPr>
          <p:cNvPr id="8" name="TextBox 7"/>
          <p:cNvSpPr txBox="1"/>
          <p:nvPr/>
        </p:nvSpPr>
        <p:spPr>
          <a:xfrm>
            <a:off x="9304606" y="4723792"/>
            <a:ext cx="2726788" cy="1477328"/>
          </a:xfrm>
          <a:prstGeom prst="rect">
            <a:avLst/>
          </a:prstGeom>
          <a:noFill/>
        </p:spPr>
        <p:txBody>
          <a:bodyPr wrap="square" rtlCol="0">
            <a:spAutoFit/>
          </a:bodyPr>
          <a:lstStyle/>
          <a:p>
            <a:pPr>
              <a:lnSpc>
                <a:spcPct val="150000"/>
              </a:lnSpc>
            </a:pPr>
            <a:r>
              <a:rPr lang="en-IN" sz="2000" dirty="0" smtClean="0">
                <a:latin typeface="Times New Roman" panose="02020603050405020304" pitchFamily="18" charset="0"/>
                <a:cs typeface="Times New Roman" panose="02020603050405020304" pitchFamily="18" charset="0"/>
              </a:rPr>
              <a:t>Dinesh Kumar</a:t>
            </a:r>
          </a:p>
          <a:p>
            <a:pPr>
              <a:lnSpc>
                <a:spcPct val="150000"/>
              </a:lnSpc>
            </a:pPr>
            <a:r>
              <a:rPr lang="en-IN" sz="2000" dirty="0" smtClean="0">
                <a:latin typeface="Times New Roman" panose="02020603050405020304" pitchFamily="18" charset="0"/>
                <a:cs typeface="Times New Roman" panose="02020603050405020304" pitchFamily="18" charset="0"/>
              </a:rPr>
              <a:t>Assistant Professor</a:t>
            </a:r>
          </a:p>
          <a:p>
            <a:pPr>
              <a:lnSpc>
                <a:spcPct val="150000"/>
              </a:lnSpc>
            </a:pPr>
            <a:r>
              <a:rPr lang="en-IN" sz="2000" dirty="0" smtClean="0">
                <a:latin typeface="Times New Roman" panose="02020603050405020304" pitchFamily="18" charset="0"/>
                <a:cs typeface="Times New Roman" panose="02020603050405020304" pitchFamily="18" charset="0"/>
              </a:rPr>
              <a:t>School of Engineering</a:t>
            </a:r>
          </a:p>
        </p:txBody>
      </p:sp>
    </p:spTree>
    <p:extLst>
      <p:ext uri="{BB962C8B-B14F-4D97-AF65-F5344CB8AC3E}">
        <p14:creationId xmlns:p14="http://schemas.microsoft.com/office/powerpoint/2010/main" val="232278178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0"/>
            <a:ext cx="12192000" cy="6872068"/>
            <a:chOff x="0" y="0"/>
            <a:chExt cx="12192000" cy="6872068"/>
          </a:xfrm>
        </p:grpSpPr>
        <p:sp>
          <p:nvSpPr>
            <p:cNvPr id="2" name="Rectangle 1"/>
            <p:cNvSpPr/>
            <p:nvPr/>
          </p:nvSpPr>
          <p:spPr>
            <a:xfrm>
              <a:off x="0" y="0"/>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p:cNvSpPr/>
            <p:nvPr/>
          </p:nvSpPr>
          <p:spPr>
            <a:xfrm>
              <a:off x="0" y="6440068"/>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5" name="Rectangle 4"/>
          <p:cNvSpPr/>
          <p:nvPr/>
        </p:nvSpPr>
        <p:spPr>
          <a:xfrm>
            <a:off x="-5047" y="430795"/>
            <a:ext cx="2434641" cy="461665"/>
          </a:xfrm>
          <a:prstGeom prst="rect">
            <a:avLst/>
          </a:prstGeom>
        </p:spPr>
        <p:txBody>
          <a:bodyPr wrap="none">
            <a:spAutoFit/>
          </a:bodyPr>
          <a:lstStyle/>
          <a:p>
            <a:r>
              <a:rPr lang="en-GB" sz="2400" b="1" dirty="0" smtClean="0"/>
              <a:t>BOUND CHARGES</a:t>
            </a:r>
            <a:endParaRPr lang="en-GB" sz="2400" b="1" dirty="0"/>
          </a:p>
        </p:txBody>
      </p:sp>
      <p:sp>
        <p:nvSpPr>
          <p:cNvPr id="6" name="Rectangle 5"/>
          <p:cNvSpPr/>
          <p:nvPr/>
        </p:nvSpPr>
        <p:spPr>
          <a:xfrm>
            <a:off x="191901" y="661627"/>
            <a:ext cx="8234647" cy="5678478"/>
          </a:xfrm>
          <a:prstGeom prst="rect">
            <a:avLst/>
          </a:prstGeom>
        </p:spPr>
        <p:txBody>
          <a:bodyPr wrap="square">
            <a:spAutoFit/>
          </a:bodyPr>
          <a:lstStyle/>
          <a:p>
            <a:pPr algn="just">
              <a:lnSpc>
                <a:spcPct val="150000"/>
              </a:lnSpc>
            </a:pPr>
            <a:r>
              <a:rPr lang="en-GB" sz="2200" dirty="0"/>
              <a:t>Bound charges refer to electric charges that are constrained or bound within the structure of a material, such as atoms or molecules. These charges are associated with the displacement of electrons within an atom or molecule in response to an external electric field</a:t>
            </a:r>
            <a:r>
              <a:rPr lang="en-GB" sz="2200" dirty="0" smtClean="0"/>
              <a:t>.</a:t>
            </a:r>
          </a:p>
          <a:p>
            <a:pPr marL="342900" indent="-342900" algn="just">
              <a:lnSpc>
                <a:spcPct val="150000"/>
              </a:lnSpc>
              <a:buFont typeface="Arial" panose="020B0604020202020204" pitchFamily="34" charset="0"/>
              <a:buChar char="•"/>
            </a:pPr>
            <a:r>
              <a:rPr lang="en-GB" sz="2200" dirty="0"/>
              <a:t>B</a:t>
            </a:r>
            <a:r>
              <a:rPr lang="en-GB" sz="2200" dirty="0" smtClean="0"/>
              <a:t>ound </a:t>
            </a:r>
            <a:r>
              <a:rPr lang="en-GB" sz="2200" dirty="0"/>
              <a:t>charges play a significant role in the polarization of the material. </a:t>
            </a:r>
            <a:endParaRPr lang="en-GB" sz="2200" dirty="0" smtClean="0"/>
          </a:p>
          <a:p>
            <a:pPr marL="342900" indent="-342900" algn="just">
              <a:lnSpc>
                <a:spcPct val="150000"/>
              </a:lnSpc>
              <a:buFont typeface="Arial" panose="020B0604020202020204" pitchFamily="34" charset="0"/>
              <a:buChar char="•"/>
            </a:pPr>
            <a:r>
              <a:rPr lang="en-GB" sz="2200" dirty="0" smtClean="0"/>
              <a:t>When </a:t>
            </a:r>
            <a:r>
              <a:rPr lang="en-GB" sz="2200" dirty="0"/>
              <a:t>an external electric field is applied to a dielectric, the electrons in the atoms or molecules of the material are displaced, causing the material to become polarized. </a:t>
            </a:r>
            <a:endParaRPr lang="en-GB" sz="2200" dirty="0" smtClean="0"/>
          </a:p>
          <a:p>
            <a:pPr marL="342900" indent="-342900" algn="just">
              <a:lnSpc>
                <a:spcPct val="150000"/>
              </a:lnSpc>
              <a:buFont typeface="Arial" panose="020B0604020202020204" pitchFamily="34" charset="0"/>
              <a:buChar char="•"/>
            </a:pPr>
            <a:r>
              <a:rPr lang="en-GB" sz="2200" dirty="0" smtClean="0"/>
              <a:t>This </a:t>
            </a:r>
            <a:r>
              <a:rPr lang="en-GB" sz="2200" dirty="0"/>
              <a:t>displacement of charges leads to the separation of positive and negative charges within the material.</a:t>
            </a:r>
          </a:p>
        </p:txBody>
      </p:sp>
      <p:pic>
        <p:nvPicPr>
          <p:cNvPr id="8" name="Picture 7"/>
          <p:cNvPicPr>
            <a:picLocks noChangeAspect="1"/>
          </p:cNvPicPr>
          <p:nvPr/>
        </p:nvPicPr>
        <p:blipFill>
          <a:blip r:embed="rId2"/>
          <a:stretch>
            <a:fillRect/>
          </a:stretch>
        </p:blipFill>
        <p:spPr>
          <a:xfrm>
            <a:off x="8623497" y="1993347"/>
            <a:ext cx="3474530" cy="2415884"/>
          </a:xfrm>
          <a:prstGeom prst="rect">
            <a:avLst/>
          </a:prstGeom>
        </p:spPr>
      </p:pic>
    </p:spTree>
    <p:extLst>
      <p:ext uri="{BB962C8B-B14F-4D97-AF65-F5344CB8AC3E}">
        <p14:creationId xmlns:p14="http://schemas.microsoft.com/office/powerpoint/2010/main" val="5489523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0"/>
            <a:ext cx="12192000" cy="6872068"/>
            <a:chOff x="0" y="0"/>
            <a:chExt cx="12192000" cy="6872068"/>
          </a:xfrm>
        </p:grpSpPr>
        <p:sp>
          <p:nvSpPr>
            <p:cNvPr id="2" name="Rectangle 1"/>
            <p:cNvSpPr/>
            <p:nvPr/>
          </p:nvSpPr>
          <p:spPr>
            <a:xfrm>
              <a:off x="0" y="0"/>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p:cNvSpPr/>
            <p:nvPr/>
          </p:nvSpPr>
          <p:spPr>
            <a:xfrm>
              <a:off x="0" y="6440068"/>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5" name="Rectangle 4"/>
          <p:cNvSpPr/>
          <p:nvPr/>
        </p:nvSpPr>
        <p:spPr>
          <a:xfrm>
            <a:off x="389206" y="432000"/>
            <a:ext cx="11399519" cy="5262979"/>
          </a:xfrm>
          <a:prstGeom prst="rect">
            <a:avLst/>
          </a:prstGeom>
        </p:spPr>
        <p:txBody>
          <a:bodyPr wrap="square">
            <a:spAutoFit/>
          </a:bodyPr>
          <a:lstStyle/>
          <a:p>
            <a:pPr algn="just">
              <a:lnSpc>
                <a:spcPct val="200000"/>
              </a:lnSpc>
            </a:pPr>
            <a:r>
              <a:rPr lang="en-GB" sz="2400" dirty="0"/>
              <a:t>There are two main types of bound charges:</a:t>
            </a:r>
          </a:p>
          <a:p>
            <a:pPr algn="just">
              <a:lnSpc>
                <a:spcPct val="200000"/>
              </a:lnSpc>
              <a:buFont typeface="+mj-lt"/>
              <a:buAutoNum type="arabicPeriod"/>
            </a:pPr>
            <a:r>
              <a:rPr lang="en-GB" sz="2400" b="1" dirty="0"/>
              <a:t>Bound Positive Charges:</a:t>
            </a:r>
            <a:endParaRPr lang="en-GB" sz="2400" dirty="0"/>
          </a:p>
          <a:p>
            <a:pPr marL="742950" lvl="1" indent="-285750" algn="just">
              <a:lnSpc>
                <a:spcPct val="200000"/>
              </a:lnSpc>
              <a:buFont typeface="+mj-lt"/>
              <a:buAutoNum type="arabicPeriod"/>
            </a:pPr>
            <a:r>
              <a:rPr lang="en-GB" sz="2400" dirty="0"/>
              <a:t>These result from the displacement of positively charged atomic nuclei or ions toward one direction within a material.</a:t>
            </a:r>
          </a:p>
          <a:p>
            <a:pPr algn="just">
              <a:lnSpc>
                <a:spcPct val="200000"/>
              </a:lnSpc>
              <a:buFont typeface="+mj-lt"/>
              <a:buAutoNum type="arabicPeriod"/>
            </a:pPr>
            <a:r>
              <a:rPr lang="en-GB" sz="2400" b="1" dirty="0"/>
              <a:t>Bound Negative Charges:</a:t>
            </a:r>
            <a:endParaRPr lang="en-GB" sz="2400" dirty="0"/>
          </a:p>
          <a:p>
            <a:pPr marL="742950" lvl="1" indent="-285750" algn="just">
              <a:lnSpc>
                <a:spcPct val="200000"/>
              </a:lnSpc>
              <a:buFont typeface="+mj-lt"/>
              <a:buAutoNum type="arabicPeriod"/>
            </a:pPr>
            <a:r>
              <a:rPr lang="en-GB" sz="2400" dirty="0"/>
              <a:t>These result from the displacement of negatively charged electrons toward the opposite direction within a material.</a:t>
            </a:r>
            <a:endParaRPr lang="en-GB" sz="2400" b="0" i="0" dirty="0">
              <a:effectLst/>
            </a:endParaRPr>
          </a:p>
        </p:txBody>
      </p:sp>
    </p:spTree>
    <p:extLst>
      <p:ext uri="{BB962C8B-B14F-4D97-AF65-F5344CB8AC3E}">
        <p14:creationId xmlns:p14="http://schemas.microsoft.com/office/powerpoint/2010/main" val="236371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0"/>
            <a:ext cx="12192000" cy="6872068"/>
            <a:chOff x="0" y="0"/>
            <a:chExt cx="12192000" cy="6872068"/>
          </a:xfrm>
        </p:grpSpPr>
        <p:sp>
          <p:nvSpPr>
            <p:cNvPr id="2" name="Rectangle 1"/>
            <p:cNvSpPr/>
            <p:nvPr/>
          </p:nvSpPr>
          <p:spPr>
            <a:xfrm>
              <a:off x="0" y="0"/>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p:cNvSpPr/>
            <p:nvPr/>
          </p:nvSpPr>
          <p:spPr>
            <a:xfrm>
              <a:off x="0" y="6440068"/>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5" name="Rectangle 4"/>
          <p:cNvSpPr/>
          <p:nvPr/>
        </p:nvSpPr>
        <p:spPr>
          <a:xfrm>
            <a:off x="122962" y="585540"/>
            <a:ext cx="3401700" cy="461665"/>
          </a:xfrm>
          <a:prstGeom prst="rect">
            <a:avLst/>
          </a:prstGeom>
        </p:spPr>
        <p:txBody>
          <a:bodyPr wrap="none">
            <a:spAutoFit/>
          </a:bodyPr>
          <a:lstStyle/>
          <a:p>
            <a:r>
              <a:rPr lang="en-GB" sz="2400" b="1" dirty="0" smtClean="0"/>
              <a:t>ELECTRIC DISPLACEMENT</a:t>
            </a:r>
            <a:endParaRPr lang="en-GB" sz="2400" b="1" dirty="0"/>
          </a:p>
        </p:txBody>
      </p:sp>
      <p:sp>
        <p:nvSpPr>
          <p:cNvPr id="6" name="Rectangle 5"/>
          <p:cNvSpPr/>
          <p:nvPr/>
        </p:nvSpPr>
        <p:spPr>
          <a:xfrm>
            <a:off x="311834" y="1200745"/>
            <a:ext cx="11568332" cy="3477875"/>
          </a:xfrm>
          <a:prstGeom prst="rect">
            <a:avLst/>
          </a:prstGeom>
        </p:spPr>
        <p:txBody>
          <a:bodyPr wrap="square">
            <a:spAutoFit/>
          </a:bodyPr>
          <a:lstStyle/>
          <a:p>
            <a:pPr algn="just">
              <a:lnSpc>
                <a:spcPct val="200000"/>
              </a:lnSpc>
            </a:pPr>
            <a:r>
              <a:rPr lang="en-GB" sz="2200" dirty="0"/>
              <a:t>Electric displacement is a vector field in electromagnetism that represents the ability of a dielectric material to support the formation of an electric field within it. It is denoted by the symbol </a:t>
            </a:r>
            <a:r>
              <a:rPr lang="en-GB" sz="2200" i="1" dirty="0" smtClean="0"/>
              <a:t>D</a:t>
            </a:r>
            <a:r>
              <a:rPr lang="en-GB" sz="2200" dirty="0" smtClean="0"/>
              <a:t> </a:t>
            </a:r>
            <a:r>
              <a:rPr lang="en-GB" sz="2200" dirty="0"/>
              <a:t>and is related to both free and bound charge distributions. Electric displacement accounts for the polarization of dielectric materials and is a key parameter in Maxwell's equations, describing how electric fields interact with materials.</a:t>
            </a:r>
          </a:p>
        </p:txBody>
      </p:sp>
    </p:spTree>
    <p:extLst>
      <p:ext uri="{BB962C8B-B14F-4D97-AF65-F5344CB8AC3E}">
        <p14:creationId xmlns:p14="http://schemas.microsoft.com/office/powerpoint/2010/main" val="2462566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0"/>
            <a:ext cx="12192000" cy="6872068"/>
            <a:chOff x="0" y="0"/>
            <a:chExt cx="12192000" cy="6872068"/>
          </a:xfrm>
        </p:grpSpPr>
        <p:sp>
          <p:nvSpPr>
            <p:cNvPr id="2" name="Rectangle 1"/>
            <p:cNvSpPr/>
            <p:nvPr/>
          </p:nvSpPr>
          <p:spPr>
            <a:xfrm>
              <a:off x="0" y="0"/>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p:cNvSpPr/>
            <p:nvPr/>
          </p:nvSpPr>
          <p:spPr>
            <a:xfrm>
              <a:off x="0" y="6440068"/>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5" name="Rectangle 4"/>
          <p:cNvSpPr/>
          <p:nvPr/>
        </p:nvSpPr>
        <p:spPr>
          <a:xfrm>
            <a:off x="114360" y="599608"/>
            <a:ext cx="1768626" cy="461665"/>
          </a:xfrm>
          <a:prstGeom prst="rect">
            <a:avLst/>
          </a:prstGeom>
        </p:spPr>
        <p:txBody>
          <a:bodyPr wrap="none">
            <a:spAutoFit/>
          </a:bodyPr>
          <a:lstStyle/>
          <a:p>
            <a:r>
              <a:rPr lang="en-GB" sz="2400" b="1" dirty="0" smtClean="0"/>
              <a:t>DIELECTRICS</a:t>
            </a:r>
            <a:endParaRPr lang="en-GB" sz="2400" b="1" dirty="0"/>
          </a:p>
        </p:txBody>
      </p:sp>
      <p:sp>
        <p:nvSpPr>
          <p:cNvPr id="7" name="Rectangle 6"/>
          <p:cNvSpPr/>
          <p:nvPr/>
        </p:nvSpPr>
        <p:spPr>
          <a:xfrm>
            <a:off x="114360" y="1061273"/>
            <a:ext cx="11857246" cy="1754326"/>
          </a:xfrm>
          <a:prstGeom prst="rect">
            <a:avLst/>
          </a:prstGeom>
        </p:spPr>
        <p:txBody>
          <a:bodyPr wrap="square">
            <a:spAutoFit/>
          </a:bodyPr>
          <a:lstStyle/>
          <a:p>
            <a:pPr algn="just">
              <a:lnSpc>
                <a:spcPct val="150000"/>
              </a:lnSpc>
            </a:pPr>
            <a:r>
              <a:rPr lang="en-GB" sz="2400" dirty="0"/>
              <a:t>Dielectrics are insulating materials placed between the plates of a capacitor that modify the electric field and increase the capacitance. They're crucial in enhancing a capacitor's efficiency and performance.</a:t>
            </a:r>
          </a:p>
        </p:txBody>
      </p:sp>
      <p:pic>
        <p:nvPicPr>
          <p:cNvPr id="9" name="Picture 8"/>
          <p:cNvPicPr>
            <a:picLocks noChangeAspect="1"/>
          </p:cNvPicPr>
          <p:nvPr/>
        </p:nvPicPr>
        <p:blipFill>
          <a:blip r:embed="rId2"/>
          <a:stretch>
            <a:fillRect/>
          </a:stretch>
        </p:blipFill>
        <p:spPr>
          <a:xfrm>
            <a:off x="891760" y="3061493"/>
            <a:ext cx="3384819" cy="2749302"/>
          </a:xfrm>
          <a:prstGeom prst="rect">
            <a:avLst/>
          </a:prstGeom>
        </p:spPr>
      </p:pic>
      <p:pic>
        <p:nvPicPr>
          <p:cNvPr id="10" name="Picture 9"/>
          <p:cNvPicPr>
            <a:picLocks noChangeAspect="1"/>
          </p:cNvPicPr>
          <p:nvPr/>
        </p:nvPicPr>
        <p:blipFill>
          <a:blip r:embed="rId3"/>
          <a:stretch>
            <a:fillRect/>
          </a:stretch>
        </p:blipFill>
        <p:spPr>
          <a:xfrm>
            <a:off x="7104186" y="2815599"/>
            <a:ext cx="4027682" cy="3145122"/>
          </a:xfrm>
          <a:prstGeom prst="rect">
            <a:avLst/>
          </a:prstGeom>
        </p:spPr>
      </p:pic>
    </p:spTree>
    <p:extLst>
      <p:ext uri="{BB962C8B-B14F-4D97-AF65-F5344CB8AC3E}">
        <p14:creationId xmlns:p14="http://schemas.microsoft.com/office/powerpoint/2010/main" val="40971661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0"/>
            <a:ext cx="12192000" cy="6872068"/>
            <a:chOff x="0" y="0"/>
            <a:chExt cx="12192000" cy="6872068"/>
          </a:xfrm>
        </p:grpSpPr>
        <p:sp>
          <p:nvSpPr>
            <p:cNvPr id="2" name="Rectangle 1"/>
            <p:cNvSpPr/>
            <p:nvPr/>
          </p:nvSpPr>
          <p:spPr>
            <a:xfrm>
              <a:off x="0" y="0"/>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p:cNvSpPr/>
            <p:nvPr/>
          </p:nvSpPr>
          <p:spPr>
            <a:xfrm>
              <a:off x="0" y="6440068"/>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5" name="Rectangle 4"/>
          <p:cNvSpPr/>
          <p:nvPr/>
        </p:nvSpPr>
        <p:spPr>
          <a:xfrm>
            <a:off x="248528" y="432000"/>
            <a:ext cx="11709009" cy="5898218"/>
          </a:xfrm>
          <a:prstGeom prst="rect">
            <a:avLst/>
          </a:prstGeom>
        </p:spPr>
        <p:txBody>
          <a:bodyPr wrap="square">
            <a:spAutoFit/>
          </a:bodyPr>
          <a:lstStyle/>
          <a:p>
            <a:pPr algn="just">
              <a:lnSpc>
                <a:spcPct val="200000"/>
              </a:lnSpc>
            </a:pPr>
            <a:r>
              <a:rPr lang="en-GB" sz="2400" b="1" dirty="0" smtClean="0"/>
              <a:t>PROPERTIES AND ROLE OF DIELECTRICS:</a:t>
            </a:r>
          </a:p>
          <a:p>
            <a:pPr marL="457200" indent="-457200" algn="just">
              <a:lnSpc>
                <a:spcPct val="200000"/>
              </a:lnSpc>
              <a:buFont typeface="+mj-lt"/>
              <a:buAutoNum type="arabicPeriod"/>
            </a:pPr>
            <a:r>
              <a:rPr lang="en-GB" sz="2400" b="1" dirty="0" smtClean="0"/>
              <a:t>Insulating </a:t>
            </a:r>
            <a:r>
              <a:rPr lang="en-GB" sz="2400" b="1" dirty="0"/>
              <a:t>Properties:</a:t>
            </a:r>
            <a:r>
              <a:rPr lang="en-GB" sz="2400" dirty="0"/>
              <a:t> Dielectrics prevent the flow of direct current (DC) while allowing the displacement of charges.</a:t>
            </a:r>
          </a:p>
          <a:p>
            <a:pPr marL="457200" indent="-457200" algn="just">
              <a:lnSpc>
                <a:spcPct val="200000"/>
              </a:lnSpc>
              <a:buFont typeface="+mj-lt"/>
              <a:buAutoNum type="arabicPeriod"/>
            </a:pPr>
            <a:r>
              <a:rPr lang="en-GB" sz="2400" b="1" dirty="0"/>
              <a:t>Polarization:</a:t>
            </a:r>
            <a:r>
              <a:rPr lang="en-GB" sz="2400" dirty="0"/>
              <a:t> When a dielectric is placed in an electric field, its atoms or molecules polarize, aligning themselves with the field and enhancing the electric field's effect.</a:t>
            </a:r>
          </a:p>
          <a:p>
            <a:pPr marL="457200" indent="-457200" algn="just">
              <a:lnSpc>
                <a:spcPct val="200000"/>
              </a:lnSpc>
              <a:buFont typeface="+mj-lt"/>
              <a:buAutoNum type="arabicPeriod"/>
            </a:pPr>
            <a:r>
              <a:rPr lang="en-GB" sz="2400" b="1" dirty="0"/>
              <a:t>Increased Capacitance:</a:t>
            </a:r>
            <a:r>
              <a:rPr lang="en-GB" sz="2400" dirty="0"/>
              <a:t> Dielectrics significantly increase a capacitor's capacitance compared to an air-gap capacitor of the same physical size due to their higher permittivity.</a:t>
            </a:r>
            <a:endParaRPr lang="en-GB" sz="2400" b="0" i="0" dirty="0">
              <a:effectLst/>
            </a:endParaRPr>
          </a:p>
        </p:txBody>
      </p:sp>
    </p:spTree>
    <p:extLst>
      <p:ext uri="{BB962C8B-B14F-4D97-AF65-F5344CB8AC3E}">
        <p14:creationId xmlns:p14="http://schemas.microsoft.com/office/powerpoint/2010/main" val="23071134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0"/>
            <a:ext cx="12192000" cy="6872068"/>
            <a:chOff x="0" y="0"/>
            <a:chExt cx="12192000" cy="6872068"/>
          </a:xfrm>
        </p:grpSpPr>
        <p:sp>
          <p:nvSpPr>
            <p:cNvPr id="2" name="Rectangle 1"/>
            <p:cNvSpPr/>
            <p:nvPr/>
          </p:nvSpPr>
          <p:spPr>
            <a:xfrm>
              <a:off x="0" y="0"/>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p:cNvSpPr/>
            <p:nvPr/>
          </p:nvSpPr>
          <p:spPr>
            <a:xfrm>
              <a:off x="0" y="6440068"/>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6" name="Rectangle 5"/>
          <p:cNvSpPr/>
          <p:nvPr/>
        </p:nvSpPr>
        <p:spPr>
          <a:xfrm>
            <a:off x="304800" y="584488"/>
            <a:ext cx="11694942" cy="4744312"/>
          </a:xfrm>
          <a:prstGeom prst="rect">
            <a:avLst/>
          </a:prstGeom>
        </p:spPr>
        <p:txBody>
          <a:bodyPr wrap="square">
            <a:spAutoFit/>
          </a:bodyPr>
          <a:lstStyle/>
          <a:p>
            <a:pPr algn="just">
              <a:lnSpc>
                <a:spcPct val="150000"/>
              </a:lnSpc>
            </a:pPr>
            <a:r>
              <a:rPr lang="en-GB" sz="2400" b="1" dirty="0" smtClean="0">
                <a:latin typeface="Söhne"/>
              </a:rPr>
              <a:t>TYPES OF DIELECTRICS:</a:t>
            </a:r>
          </a:p>
          <a:p>
            <a:pPr marL="457200" indent="-457200" algn="just">
              <a:lnSpc>
                <a:spcPct val="150000"/>
              </a:lnSpc>
              <a:buFont typeface="+mj-lt"/>
              <a:buAutoNum type="arabicPeriod"/>
            </a:pPr>
            <a:r>
              <a:rPr lang="en-GB" sz="2000" b="1" dirty="0" smtClean="0">
                <a:latin typeface="Söhne"/>
              </a:rPr>
              <a:t>Polar </a:t>
            </a:r>
            <a:r>
              <a:rPr lang="en-GB" sz="2000" b="1" dirty="0">
                <a:latin typeface="Söhne"/>
              </a:rPr>
              <a:t>Dielectrics:</a:t>
            </a:r>
            <a:r>
              <a:rPr lang="en-GB" sz="2000" dirty="0">
                <a:latin typeface="Söhne"/>
              </a:rPr>
              <a:t> These dielectrics have permanent dipoles, which align themselves with an external electric field. Examples include:</a:t>
            </a:r>
          </a:p>
          <a:p>
            <a:pPr marL="914400" lvl="1" indent="-457200" algn="just">
              <a:lnSpc>
                <a:spcPct val="150000"/>
              </a:lnSpc>
              <a:buFont typeface="+mj-lt"/>
              <a:buAutoNum type="arabicPeriod"/>
            </a:pPr>
            <a:r>
              <a:rPr lang="en-GB" sz="2000" b="1" dirty="0">
                <a:latin typeface="Söhne"/>
              </a:rPr>
              <a:t>Water:</a:t>
            </a:r>
            <a:r>
              <a:rPr lang="en-GB" sz="2000" dirty="0">
                <a:latin typeface="Söhne"/>
              </a:rPr>
              <a:t> Exhibits a permanent dipole moment.</a:t>
            </a:r>
          </a:p>
          <a:p>
            <a:pPr marL="914400" lvl="1" indent="-457200" algn="just">
              <a:lnSpc>
                <a:spcPct val="150000"/>
              </a:lnSpc>
              <a:buFont typeface="+mj-lt"/>
              <a:buAutoNum type="arabicPeriod"/>
            </a:pPr>
            <a:r>
              <a:rPr lang="en-GB" sz="2000" b="1" dirty="0">
                <a:latin typeface="Söhne"/>
              </a:rPr>
              <a:t>Barium Titanate:</a:t>
            </a:r>
            <a:r>
              <a:rPr lang="en-GB" sz="2000" dirty="0">
                <a:latin typeface="Söhne"/>
              </a:rPr>
              <a:t> Used in ceramic capacitors for its high dielectric constant</a:t>
            </a:r>
            <a:r>
              <a:rPr lang="en-GB" sz="2000" dirty="0" smtClean="0">
                <a:latin typeface="Söhne"/>
              </a:rPr>
              <a:t>.</a:t>
            </a:r>
          </a:p>
          <a:p>
            <a:pPr lvl="1" algn="just">
              <a:lnSpc>
                <a:spcPct val="150000"/>
              </a:lnSpc>
            </a:pPr>
            <a:endParaRPr lang="en-GB" sz="2000" dirty="0">
              <a:latin typeface="Söhne"/>
            </a:endParaRPr>
          </a:p>
          <a:p>
            <a:pPr marL="457200" indent="-457200" algn="just">
              <a:lnSpc>
                <a:spcPct val="150000"/>
              </a:lnSpc>
              <a:buFont typeface="+mj-lt"/>
              <a:buAutoNum type="arabicPeriod"/>
            </a:pPr>
            <a:r>
              <a:rPr lang="en-GB" sz="2000" b="1" dirty="0">
                <a:latin typeface="Söhne"/>
              </a:rPr>
              <a:t>Non-Polar Dielectrics:</a:t>
            </a:r>
            <a:r>
              <a:rPr lang="en-GB" sz="2000" dirty="0">
                <a:latin typeface="Söhne"/>
              </a:rPr>
              <a:t> Dielectrics without permanent dipoles. When subjected to an electric field, their atoms polarize, creating an induced dipole moment. Examples include:</a:t>
            </a:r>
          </a:p>
          <a:p>
            <a:pPr marL="914400" lvl="1" indent="-457200" algn="just">
              <a:lnSpc>
                <a:spcPct val="150000"/>
              </a:lnSpc>
              <a:buFont typeface="+mj-lt"/>
              <a:buAutoNum type="arabicPeriod"/>
            </a:pPr>
            <a:r>
              <a:rPr lang="en-GB" sz="2000" b="1" dirty="0">
                <a:latin typeface="Söhne"/>
              </a:rPr>
              <a:t>Air:</a:t>
            </a:r>
            <a:r>
              <a:rPr lang="en-GB" sz="2000" dirty="0">
                <a:latin typeface="Söhne"/>
              </a:rPr>
              <a:t> Low dielectric constant, often used as a reference for other dielectrics.</a:t>
            </a:r>
          </a:p>
          <a:p>
            <a:pPr marL="914400" lvl="1" indent="-457200" algn="just">
              <a:lnSpc>
                <a:spcPct val="150000"/>
              </a:lnSpc>
              <a:buFont typeface="+mj-lt"/>
              <a:buAutoNum type="arabicPeriod"/>
            </a:pPr>
            <a:r>
              <a:rPr lang="en-GB" sz="2000" b="1" dirty="0">
                <a:latin typeface="Söhne"/>
              </a:rPr>
              <a:t>Mica:</a:t>
            </a:r>
            <a:r>
              <a:rPr lang="en-GB" sz="2000" dirty="0">
                <a:latin typeface="Söhne"/>
              </a:rPr>
              <a:t> Offers good insulation and stability, used in high-frequency circuits.</a:t>
            </a:r>
            <a:endParaRPr lang="en-GB" sz="2000" b="0" i="0" dirty="0">
              <a:effectLst/>
              <a:latin typeface="Söhne"/>
            </a:endParaRPr>
          </a:p>
        </p:txBody>
      </p:sp>
    </p:spTree>
    <p:extLst>
      <p:ext uri="{BB962C8B-B14F-4D97-AF65-F5344CB8AC3E}">
        <p14:creationId xmlns:p14="http://schemas.microsoft.com/office/powerpoint/2010/main" val="14187774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0"/>
            <a:ext cx="12192000" cy="6872068"/>
            <a:chOff x="0" y="0"/>
            <a:chExt cx="12192000" cy="6872068"/>
          </a:xfrm>
        </p:grpSpPr>
        <p:sp>
          <p:nvSpPr>
            <p:cNvPr id="2" name="Rectangle 1"/>
            <p:cNvSpPr/>
            <p:nvPr/>
          </p:nvSpPr>
          <p:spPr>
            <a:xfrm>
              <a:off x="0" y="0"/>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p:cNvSpPr/>
            <p:nvPr/>
          </p:nvSpPr>
          <p:spPr>
            <a:xfrm>
              <a:off x="0" y="6440068"/>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5" name="Rectangle 4"/>
          <p:cNvSpPr/>
          <p:nvPr/>
        </p:nvSpPr>
        <p:spPr>
          <a:xfrm>
            <a:off x="192258" y="432000"/>
            <a:ext cx="11891890" cy="5632311"/>
          </a:xfrm>
          <a:prstGeom prst="rect">
            <a:avLst/>
          </a:prstGeom>
        </p:spPr>
        <p:txBody>
          <a:bodyPr wrap="square">
            <a:spAutoFit/>
          </a:bodyPr>
          <a:lstStyle/>
          <a:p>
            <a:pPr algn="just">
              <a:lnSpc>
                <a:spcPct val="200000"/>
              </a:lnSpc>
            </a:pPr>
            <a:r>
              <a:rPr lang="en-GB" sz="2000" b="1" dirty="0" smtClean="0"/>
              <a:t>3. Ferroelectric </a:t>
            </a:r>
            <a:r>
              <a:rPr lang="en-GB" sz="2000" b="1" dirty="0"/>
              <a:t>Dielectrics:</a:t>
            </a:r>
            <a:r>
              <a:rPr lang="en-GB" sz="2000" dirty="0"/>
              <a:t> Display spontaneous polarization and retain their polarization even after removing the external electric field. They're used in:</a:t>
            </a:r>
          </a:p>
          <a:p>
            <a:pPr marL="742950" lvl="1" indent="-285750" algn="just">
              <a:lnSpc>
                <a:spcPct val="200000"/>
              </a:lnSpc>
              <a:buFont typeface="+mj-lt"/>
              <a:buAutoNum type="arabicPeriod"/>
            </a:pPr>
            <a:r>
              <a:rPr lang="en-GB" sz="2000" b="1" dirty="0"/>
              <a:t>Lead Zirconate Titanate (PZT):</a:t>
            </a:r>
            <a:r>
              <a:rPr lang="en-GB" sz="2000" dirty="0"/>
              <a:t> Utilized in sensors, actuators, and memory devices.</a:t>
            </a:r>
          </a:p>
          <a:p>
            <a:pPr marL="742950" lvl="1" indent="-285750" algn="just">
              <a:lnSpc>
                <a:spcPct val="200000"/>
              </a:lnSpc>
              <a:buFont typeface="+mj-lt"/>
              <a:buAutoNum type="arabicPeriod"/>
            </a:pPr>
            <a:r>
              <a:rPr lang="en-GB" sz="2000" b="1" dirty="0"/>
              <a:t>Barium Strontium Titanate:</a:t>
            </a:r>
            <a:r>
              <a:rPr lang="en-GB" sz="2000" dirty="0"/>
              <a:t> Employed in capacitors and memory devices due to its high dielectric constant and ferroelectric properties.</a:t>
            </a:r>
          </a:p>
          <a:p>
            <a:pPr algn="just">
              <a:lnSpc>
                <a:spcPct val="200000"/>
              </a:lnSpc>
            </a:pPr>
            <a:r>
              <a:rPr lang="en-GB" sz="2000" b="1" dirty="0" smtClean="0"/>
              <a:t>4. High-K </a:t>
            </a:r>
            <a:r>
              <a:rPr lang="en-GB" sz="2000" b="1" dirty="0"/>
              <a:t>Dielectrics:</a:t>
            </a:r>
            <a:r>
              <a:rPr lang="en-GB" sz="2000" dirty="0"/>
              <a:t> Materials with a high dielectric constant (relative permittivity), allowing for smaller, higher-capacity capacitors. Examples include:</a:t>
            </a:r>
          </a:p>
          <a:p>
            <a:pPr marL="742950" lvl="1" indent="-285750" algn="just">
              <a:lnSpc>
                <a:spcPct val="200000"/>
              </a:lnSpc>
              <a:buFont typeface="+mj-lt"/>
              <a:buAutoNum type="arabicPeriod"/>
            </a:pPr>
            <a:r>
              <a:rPr lang="en-GB" sz="2000" b="1" dirty="0"/>
              <a:t>Barium Titanate:</a:t>
            </a:r>
            <a:r>
              <a:rPr lang="en-GB" sz="2000" dirty="0"/>
              <a:t> Used in high-K ceramic capacitors.</a:t>
            </a:r>
          </a:p>
          <a:p>
            <a:pPr marL="742950" lvl="1" indent="-285750" algn="just">
              <a:lnSpc>
                <a:spcPct val="200000"/>
              </a:lnSpc>
              <a:buFont typeface="+mj-lt"/>
              <a:buAutoNum type="arabicPeriod"/>
            </a:pPr>
            <a:r>
              <a:rPr lang="en-GB" sz="2000" b="1" dirty="0"/>
              <a:t>Tantalum Pentoxide (Ta</a:t>
            </a:r>
            <a:r>
              <a:rPr lang="en-GB" sz="2000" b="1" baseline="-25000" dirty="0"/>
              <a:t>2</a:t>
            </a:r>
            <a:r>
              <a:rPr lang="en-GB" sz="2000" b="1" dirty="0"/>
              <a:t>O</a:t>
            </a:r>
            <a:r>
              <a:rPr lang="en-GB" sz="2000" b="1" baseline="-25000" dirty="0"/>
              <a:t>5</a:t>
            </a:r>
            <a:r>
              <a:rPr lang="en-GB" sz="2000" b="1" dirty="0"/>
              <a:t>):</a:t>
            </a:r>
            <a:r>
              <a:rPr lang="en-GB" sz="2000" dirty="0"/>
              <a:t> Applied in tantalum capacitors for high capacitance in a small size.</a:t>
            </a:r>
            <a:endParaRPr lang="en-GB" sz="2000" b="0" i="0" dirty="0">
              <a:effectLst/>
            </a:endParaRPr>
          </a:p>
        </p:txBody>
      </p:sp>
    </p:spTree>
    <p:extLst>
      <p:ext uri="{BB962C8B-B14F-4D97-AF65-F5344CB8AC3E}">
        <p14:creationId xmlns:p14="http://schemas.microsoft.com/office/powerpoint/2010/main" val="7195920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0"/>
            <a:ext cx="12192000" cy="6872068"/>
            <a:chOff x="0" y="0"/>
            <a:chExt cx="12192000" cy="6872068"/>
          </a:xfrm>
        </p:grpSpPr>
        <p:sp>
          <p:nvSpPr>
            <p:cNvPr id="2" name="Rectangle 1"/>
            <p:cNvSpPr/>
            <p:nvPr/>
          </p:nvSpPr>
          <p:spPr>
            <a:xfrm>
              <a:off x="0" y="0"/>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p:cNvSpPr/>
            <p:nvPr/>
          </p:nvSpPr>
          <p:spPr>
            <a:xfrm>
              <a:off x="0" y="6440068"/>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5" name="Rectangle 4"/>
          <p:cNvSpPr/>
          <p:nvPr/>
        </p:nvSpPr>
        <p:spPr>
          <a:xfrm>
            <a:off x="135126" y="557405"/>
            <a:ext cx="2078902" cy="461665"/>
          </a:xfrm>
          <a:prstGeom prst="rect">
            <a:avLst/>
          </a:prstGeom>
        </p:spPr>
        <p:txBody>
          <a:bodyPr wrap="none">
            <a:spAutoFit/>
          </a:bodyPr>
          <a:lstStyle/>
          <a:p>
            <a:r>
              <a:rPr lang="en-GB" sz="2400" b="1" dirty="0" smtClean="0"/>
              <a:t>POLARIZATION</a:t>
            </a:r>
            <a:endParaRPr lang="en-GB" sz="2400" b="1" dirty="0"/>
          </a:p>
        </p:txBody>
      </p:sp>
      <p:sp>
        <p:nvSpPr>
          <p:cNvPr id="6" name="Rectangle 5"/>
          <p:cNvSpPr/>
          <p:nvPr/>
        </p:nvSpPr>
        <p:spPr>
          <a:xfrm>
            <a:off x="135126" y="1019070"/>
            <a:ext cx="11949022" cy="2123658"/>
          </a:xfrm>
          <a:prstGeom prst="rect">
            <a:avLst/>
          </a:prstGeom>
        </p:spPr>
        <p:txBody>
          <a:bodyPr wrap="square">
            <a:spAutoFit/>
          </a:bodyPr>
          <a:lstStyle/>
          <a:p>
            <a:pPr algn="just">
              <a:lnSpc>
                <a:spcPct val="150000"/>
              </a:lnSpc>
            </a:pPr>
            <a:r>
              <a:rPr lang="en-GB" sz="2200" dirty="0"/>
              <a:t>Polarization in dielectric materials involves the alignment of electric dipoles with an applied electric field, enhancing the material's charge storage capacity. This phenomenon is crucial for the functionality of capacitors and other electronic components. Parameters like permittivity quantify the material's responsiveness to polarization.</a:t>
            </a:r>
          </a:p>
        </p:txBody>
      </p:sp>
      <p:pic>
        <p:nvPicPr>
          <p:cNvPr id="8" name="Picture 7"/>
          <p:cNvPicPr>
            <a:picLocks noChangeAspect="1"/>
          </p:cNvPicPr>
          <p:nvPr/>
        </p:nvPicPr>
        <p:blipFill rotWithShape="1">
          <a:blip r:embed="rId2"/>
          <a:srcRect b="2654"/>
          <a:stretch/>
        </p:blipFill>
        <p:spPr>
          <a:xfrm>
            <a:off x="967132" y="3139771"/>
            <a:ext cx="3970628" cy="3092218"/>
          </a:xfrm>
          <a:prstGeom prst="rect">
            <a:avLst/>
          </a:prstGeom>
        </p:spPr>
      </p:pic>
      <p:pic>
        <p:nvPicPr>
          <p:cNvPr id="9" name="Picture 8"/>
          <p:cNvPicPr>
            <a:picLocks noChangeAspect="1"/>
          </p:cNvPicPr>
          <p:nvPr/>
        </p:nvPicPr>
        <p:blipFill>
          <a:blip r:embed="rId3"/>
          <a:stretch>
            <a:fillRect/>
          </a:stretch>
        </p:blipFill>
        <p:spPr>
          <a:xfrm>
            <a:off x="6594597" y="2670413"/>
            <a:ext cx="4082782" cy="3561576"/>
          </a:xfrm>
          <a:prstGeom prst="rect">
            <a:avLst/>
          </a:prstGeom>
        </p:spPr>
      </p:pic>
    </p:spTree>
    <p:extLst>
      <p:ext uri="{BB962C8B-B14F-4D97-AF65-F5344CB8AC3E}">
        <p14:creationId xmlns:p14="http://schemas.microsoft.com/office/powerpoint/2010/main" val="31482997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0"/>
            <a:ext cx="12192000" cy="6872068"/>
            <a:chOff x="0" y="0"/>
            <a:chExt cx="12192000" cy="6872068"/>
          </a:xfrm>
        </p:grpSpPr>
        <p:sp>
          <p:nvSpPr>
            <p:cNvPr id="2" name="Rectangle 1"/>
            <p:cNvSpPr/>
            <p:nvPr/>
          </p:nvSpPr>
          <p:spPr>
            <a:xfrm>
              <a:off x="0" y="0"/>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p:cNvSpPr/>
            <p:nvPr/>
          </p:nvSpPr>
          <p:spPr>
            <a:xfrm>
              <a:off x="0" y="6440068"/>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5" name="Rectangle 4"/>
          <p:cNvSpPr/>
          <p:nvPr/>
        </p:nvSpPr>
        <p:spPr>
          <a:xfrm>
            <a:off x="311833" y="817631"/>
            <a:ext cx="11568333" cy="4060214"/>
          </a:xfrm>
          <a:prstGeom prst="rect">
            <a:avLst/>
          </a:prstGeom>
        </p:spPr>
        <p:txBody>
          <a:bodyPr wrap="square">
            <a:spAutoFit/>
          </a:bodyPr>
          <a:lstStyle/>
          <a:p>
            <a:pPr marL="342900" indent="-342900" algn="just">
              <a:lnSpc>
                <a:spcPct val="200000"/>
              </a:lnSpc>
              <a:buFont typeface="+mj-lt"/>
              <a:buAutoNum type="arabicPeriod"/>
            </a:pPr>
            <a:r>
              <a:rPr lang="en-GB" sz="2200" b="1" dirty="0"/>
              <a:t>Electronic Polarization:</a:t>
            </a:r>
            <a:r>
              <a:rPr lang="en-GB" sz="2200" dirty="0"/>
              <a:t> Involves the displacement of electrons within atoms or molecules.</a:t>
            </a:r>
          </a:p>
          <a:p>
            <a:pPr marL="342900" indent="-342900" algn="just">
              <a:lnSpc>
                <a:spcPct val="200000"/>
              </a:lnSpc>
              <a:buFont typeface="+mj-lt"/>
              <a:buAutoNum type="arabicPeriod"/>
            </a:pPr>
            <a:r>
              <a:rPr lang="en-GB" sz="2200" b="1" dirty="0"/>
              <a:t>Ionic Polarization:</a:t>
            </a:r>
            <a:r>
              <a:rPr lang="en-GB" sz="2200" dirty="0"/>
              <a:t> Occurs in materials with ions, where positive and negative ions shift in opposite directions.</a:t>
            </a:r>
          </a:p>
          <a:p>
            <a:pPr marL="342900" indent="-342900" algn="just">
              <a:lnSpc>
                <a:spcPct val="200000"/>
              </a:lnSpc>
              <a:buFont typeface="+mj-lt"/>
              <a:buAutoNum type="arabicPeriod"/>
            </a:pPr>
            <a:r>
              <a:rPr lang="en-GB" sz="2200" b="1" dirty="0"/>
              <a:t>Orientational Polarization:</a:t>
            </a:r>
            <a:r>
              <a:rPr lang="en-GB" sz="2200" dirty="0"/>
              <a:t> Happens in materials with permanent dipoles, such as polar molecules, where these dipoles align with the electric field.</a:t>
            </a:r>
          </a:p>
          <a:p>
            <a:pPr marL="342900" indent="-342900" algn="just">
              <a:lnSpc>
                <a:spcPct val="200000"/>
              </a:lnSpc>
              <a:buFont typeface="+mj-lt"/>
              <a:buAutoNum type="arabicPeriod"/>
            </a:pPr>
            <a:r>
              <a:rPr lang="en-GB" sz="2200" b="1" dirty="0"/>
              <a:t>Space Charge Polarization:</a:t>
            </a:r>
            <a:r>
              <a:rPr lang="en-GB" sz="2200" dirty="0"/>
              <a:t> Arises from the movement of charge carriers within a material.</a:t>
            </a:r>
            <a:endParaRPr lang="en-GB" sz="2200" b="0" i="0" dirty="0">
              <a:effectLst/>
            </a:endParaRPr>
          </a:p>
        </p:txBody>
      </p:sp>
    </p:spTree>
    <p:extLst>
      <p:ext uri="{BB962C8B-B14F-4D97-AF65-F5344CB8AC3E}">
        <p14:creationId xmlns:p14="http://schemas.microsoft.com/office/powerpoint/2010/main" val="25417444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0"/>
            <a:ext cx="12192000" cy="6872068"/>
            <a:chOff x="0" y="0"/>
            <a:chExt cx="12192000" cy="6872068"/>
          </a:xfrm>
        </p:grpSpPr>
        <p:sp>
          <p:nvSpPr>
            <p:cNvPr id="2" name="Rectangle 1"/>
            <p:cNvSpPr/>
            <p:nvPr/>
          </p:nvSpPr>
          <p:spPr>
            <a:xfrm>
              <a:off x="0" y="0"/>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p:cNvSpPr/>
            <p:nvPr/>
          </p:nvSpPr>
          <p:spPr>
            <a:xfrm>
              <a:off x="0" y="6440068"/>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pic>
        <p:nvPicPr>
          <p:cNvPr id="1026" name="Picture 2" descr="https://www.researchgate.net/profile/Binghao-Wang-4/publication/325334278/figure/fig1/AS:650031690420272@1531991040586/Schematic-diagrams-of-a-electronic-polarization-b-ionic-polarization-c.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51330" y="559750"/>
            <a:ext cx="9157236" cy="57525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021766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0"/>
            <a:ext cx="12192000" cy="6872068"/>
            <a:chOff x="0" y="0"/>
            <a:chExt cx="12192000" cy="6872068"/>
          </a:xfrm>
        </p:grpSpPr>
        <p:sp>
          <p:nvSpPr>
            <p:cNvPr id="2" name="Rectangle 1"/>
            <p:cNvSpPr/>
            <p:nvPr/>
          </p:nvSpPr>
          <p:spPr>
            <a:xfrm>
              <a:off x="0" y="0"/>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p:cNvSpPr/>
            <p:nvPr/>
          </p:nvSpPr>
          <p:spPr>
            <a:xfrm>
              <a:off x="0" y="6440068"/>
              <a:ext cx="12192000" cy="4320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6" name="Rectangle 5"/>
          <p:cNvSpPr/>
          <p:nvPr/>
        </p:nvSpPr>
        <p:spPr>
          <a:xfrm>
            <a:off x="520504" y="956604"/>
            <a:ext cx="11254154" cy="4610365"/>
          </a:xfrm>
          <a:prstGeom prst="rect">
            <a:avLst/>
          </a:prstGeom>
        </p:spPr>
        <p:txBody>
          <a:bodyPr wrap="square">
            <a:spAutoFit/>
          </a:bodyPr>
          <a:lstStyle/>
          <a:p>
            <a:pPr algn="just">
              <a:lnSpc>
                <a:spcPct val="150000"/>
              </a:lnSpc>
            </a:pPr>
            <a:r>
              <a:rPr lang="en-GB" sz="2200" b="1" dirty="0" smtClean="0"/>
              <a:t>+---------------------------------------+----------------------------------------------------------------------------------+</a:t>
            </a:r>
            <a:endParaRPr lang="en-GB" sz="2200" b="1" dirty="0"/>
          </a:p>
          <a:p>
            <a:pPr algn="just">
              <a:lnSpc>
                <a:spcPct val="150000"/>
              </a:lnSpc>
            </a:pPr>
            <a:r>
              <a:rPr lang="en-GB" sz="2200" b="1" dirty="0"/>
              <a:t>| Advantages of Dielectric Polarization | Applications of Dielectric Polarization      </a:t>
            </a:r>
          </a:p>
          <a:p>
            <a:pPr algn="just">
              <a:lnSpc>
                <a:spcPct val="150000"/>
              </a:lnSpc>
            </a:pPr>
            <a:r>
              <a:rPr lang="en-GB" sz="2200" b="1" dirty="0" smtClean="0"/>
              <a:t>+---------------------------------------+----------------------------------------------------------------------------------+</a:t>
            </a:r>
            <a:endParaRPr lang="en-GB" sz="2200" b="1" dirty="0"/>
          </a:p>
          <a:p>
            <a:pPr algn="just">
              <a:lnSpc>
                <a:spcPct val="150000"/>
              </a:lnSpc>
            </a:pPr>
            <a:r>
              <a:rPr lang="en-GB" sz="2200" b="1" dirty="0"/>
              <a:t>| Capacitor Functionality               </a:t>
            </a:r>
            <a:r>
              <a:rPr lang="en-GB" sz="2200" b="1" dirty="0" smtClean="0"/>
              <a:t>          | </a:t>
            </a:r>
            <a:r>
              <a:rPr lang="en-GB" sz="2200" b="1" dirty="0"/>
              <a:t>Capacitors in Electronic Circuits             </a:t>
            </a:r>
          </a:p>
          <a:p>
            <a:pPr algn="just">
              <a:lnSpc>
                <a:spcPct val="150000"/>
              </a:lnSpc>
            </a:pPr>
            <a:r>
              <a:rPr lang="en-GB" sz="2200" b="1" dirty="0"/>
              <a:t>| Insulation and Electrical Safety      </a:t>
            </a:r>
            <a:r>
              <a:rPr lang="en-GB" sz="2200" b="1" dirty="0" smtClean="0"/>
              <a:t>      | </a:t>
            </a:r>
            <a:r>
              <a:rPr lang="en-GB" sz="2200" b="1" dirty="0"/>
              <a:t>Electrical Insulation in Cables and Devices   </a:t>
            </a:r>
          </a:p>
          <a:p>
            <a:pPr algn="just">
              <a:lnSpc>
                <a:spcPct val="150000"/>
              </a:lnSpc>
            </a:pPr>
            <a:r>
              <a:rPr lang="en-GB" sz="2200" b="1" dirty="0"/>
              <a:t>| Energy Storage Devices               </a:t>
            </a:r>
            <a:r>
              <a:rPr lang="en-GB" sz="2200" b="1" dirty="0" smtClean="0"/>
              <a:t>          </a:t>
            </a:r>
            <a:r>
              <a:rPr lang="en-GB" sz="2200" b="1" dirty="0"/>
              <a:t>| Supercapacitors for Rapid Energy Release      </a:t>
            </a:r>
          </a:p>
          <a:p>
            <a:pPr algn="just">
              <a:lnSpc>
                <a:spcPct val="150000"/>
              </a:lnSpc>
            </a:pPr>
            <a:r>
              <a:rPr lang="en-GB" sz="2200" b="1" dirty="0"/>
              <a:t>| Dielectric Heating                  </a:t>
            </a:r>
            <a:r>
              <a:rPr lang="en-GB" sz="2200" b="1" dirty="0" smtClean="0"/>
              <a:t>                </a:t>
            </a:r>
            <a:r>
              <a:rPr lang="en-GB" sz="2200" b="1" dirty="0"/>
              <a:t>| Microwave Ovens for Food Cooking and Heating  </a:t>
            </a:r>
          </a:p>
          <a:p>
            <a:pPr algn="just">
              <a:lnSpc>
                <a:spcPct val="150000"/>
              </a:lnSpc>
            </a:pPr>
            <a:r>
              <a:rPr lang="en-GB" sz="2200" b="1" dirty="0"/>
              <a:t>| Dielectric Resonators             </a:t>
            </a:r>
            <a:r>
              <a:rPr lang="en-GB" sz="2200" b="1" dirty="0" smtClean="0"/>
              <a:t>               </a:t>
            </a:r>
            <a:r>
              <a:rPr lang="en-GB" sz="2200" b="1" dirty="0"/>
              <a:t>| Microwave and RF Antennas and Filters        </a:t>
            </a:r>
          </a:p>
          <a:p>
            <a:pPr algn="just">
              <a:lnSpc>
                <a:spcPct val="150000"/>
              </a:lnSpc>
            </a:pPr>
            <a:r>
              <a:rPr lang="en-GB" sz="2200" b="1" dirty="0" smtClean="0"/>
              <a:t>+---------------------------------------+-----------------------------------------------------------------------------------+</a:t>
            </a:r>
            <a:endParaRPr lang="en-GB" sz="2200" b="1" dirty="0"/>
          </a:p>
        </p:txBody>
      </p:sp>
    </p:spTree>
    <p:extLst>
      <p:ext uri="{BB962C8B-B14F-4D97-AF65-F5344CB8AC3E}">
        <p14:creationId xmlns:p14="http://schemas.microsoft.com/office/powerpoint/2010/main" val="118250681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467</TotalTime>
  <Words>761</Words>
  <Application>Microsoft Office PowerPoint</Application>
  <PresentationFormat>Widescreen</PresentationFormat>
  <Paragraphs>53</Paragraphs>
  <Slides>12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Arial</vt:lpstr>
      <vt:lpstr>Calibri</vt:lpstr>
      <vt:lpstr>Calibri Light</vt:lpstr>
      <vt:lpstr>Cambria</vt:lpstr>
      <vt:lpstr>Söhne</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Doctor_Strange</dc:creator>
  <cp:lastModifiedBy>Doctor_Strange</cp:lastModifiedBy>
  <cp:revision>536</cp:revision>
  <dcterms:created xsi:type="dcterms:W3CDTF">2023-09-04T08:52:27Z</dcterms:created>
  <dcterms:modified xsi:type="dcterms:W3CDTF">2024-01-18T04:43:12Z</dcterms:modified>
</cp:coreProperties>
</file>