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94" r:id="rId4"/>
    <p:sldId id="295" r:id="rId5"/>
    <p:sldId id="296" r:id="rId6"/>
    <p:sldId id="297" r:id="rId7"/>
    <p:sldId id="298" r:id="rId8"/>
    <p:sldId id="300" r:id="rId9"/>
    <p:sldId id="304" r:id="rId10"/>
    <p:sldId id="301" r:id="rId11"/>
    <p:sldId id="299" r:id="rId12"/>
    <p:sldId id="302" r:id="rId13"/>
    <p:sldId id="305" r:id="rId14"/>
    <p:sldId id="303" r:id="rId15"/>
    <p:sldId id="306"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87280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590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4787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7231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6F013-52CD-40EC-97F2-03C7997577F3}" type="datetimeFigureOut">
              <a:rPr lang="en-GB" smtClean="0"/>
              <a:t>12/10/2023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6538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6F013-52CD-40EC-97F2-03C7997577F3}"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47749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6F013-52CD-40EC-97F2-03C7997577F3}" type="datetimeFigureOut">
              <a:rPr lang="en-GB" smtClean="0"/>
              <a:t>12/10/2023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7644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6F013-52CD-40EC-97F2-03C7997577F3}" type="datetimeFigureOut">
              <a:rPr lang="en-GB" smtClean="0"/>
              <a:t>12/10/2023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52540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6F013-52CD-40EC-97F2-03C7997577F3}" type="datetimeFigureOut">
              <a:rPr lang="en-GB" smtClean="0"/>
              <a:t>12/10/2023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93586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292361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12/10/2023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42903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6F013-52CD-40EC-97F2-03C7997577F3}" type="datetimeFigureOut">
              <a:rPr lang="en-GB" smtClean="0"/>
              <a:t>12/10/2023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1F852-797F-484A-B1A8-98410FCE6D25}" type="slidenum">
              <a:rPr lang="en-GB" smtClean="0"/>
              <a:t>‹#›</a:t>
            </a:fld>
            <a:endParaRPr lang="en-GB"/>
          </a:p>
        </p:txBody>
      </p:sp>
    </p:spTree>
    <p:extLst>
      <p:ext uri="{BB962C8B-B14F-4D97-AF65-F5344CB8AC3E}">
        <p14:creationId xmlns:p14="http://schemas.microsoft.com/office/powerpoint/2010/main" val="181824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byjus.com/chemistry/thermosetting-polymer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892104" y="1095494"/>
            <a:ext cx="8407791" cy="1015663"/>
          </a:xfrm>
          <a:prstGeom prst="rect">
            <a:avLst/>
          </a:prstGeom>
          <a:noFill/>
        </p:spPr>
        <p:txBody>
          <a:bodyPr wrap="square" rtlCol="0">
            <a:spAutoFit/>
          </a:bodyPr>
          <a:lstStyle/>
          <a:p>
            <a:r>
              <a:rPr lang="en-IN" sz="6000" dirty="0" smtClean="0">
                <a:latin typeface="Cambria" panose="02040503050406030204" pitchFamily="18" charset="0"/>
              </a:rPr>
              <a:t>ENGINEERING SCIENCES</a:t>
            </a:r>
          </a:p>
        </p:txBody>
      </p:sp>
      <p:sp>
        <p:nvSpPr>
          <p:cNvPr id="6" name="TextBox 5"/>
          <p:cNvSpPr txBox="1"/>
          <p:nvPr/>
        </p:nvSpPr>
        <p:spPr>
          <a:xfrm>
            <a:off x="4815840" y="2111157"/>
            <a:ext cx="2560320" cy="646331"/>
          </a:xfrm>
          <a:prstGeom prst="rect">
            <a:avLst/>
          </a:prstGeom>
          <a:noFill/>
        </p:spPr>
        <p:txBody>
          <a:bodyPr wrap="square" rtlCol="0">
            <a:spAutoFit/>
          </a:bodyPr>
          <a:lstStyle/>
          <a:p>
            <a:r>
              <a:rPr lang="en-IN" sz="3600" dirty="0" smtClean="0">
                <a:latin typeface="Cambria" panose="02040503050406030204" pitchFamily="18" charset="0"/>
              </a:rPr>
              <a:t>(BME 2105)</a:t>
            </a:r>
            <a:endParaRPr lang="en-GB" sz="3600" dirty="0">
              <a:latin typeface="Cambria" panose="02040503050406030204" pitchFamily="18" charset="0"/>
            </a:endParaRPr>
          </a:p>
        </p:txBody>
      </p:sp>
      <p:sp>
        <p:nvSpPr>
          <p:cNvPr id="7" name="TextBox 6"/>
          <p:cNvSpPr txBox="1"/>
          <p:nvPr/>
        </p:nvSpPr>
        <p:spPr>
          <a:xfrm>
            <a:off x="4407876" y="2774651"/>
            <a:ext cx="3376246" cy="523220"/>
          </a:xfrm>
          <a:prstGeom prst="rect">
            <a:avLst/>
          </a:prstGeom>
          <a:noFill/>
        </p:spPr>
        <p:txBody>
          <a:bodyPr wrap="square" rtlCol="0">
            <a:spAutoFit/>
          </a:bodyPr>
          <a:lstStyle/>
          <a:p>
            <a:r>
              <a:rPr lang="en-IN" sz="2800" dirty="0" smtClean="0"/>
              <a:t>LECTURE 4 MODULE 1</a:t>
            </a:r>
            <a:endParaRPr lang="en-GB" sz="2800" dirty="0"/>
          </a:p>
        </p:txBody>
      </p:sp>
      <p:sp>
        <p:nvSpPr>
          <p:cNvPr id="8" name="TextBox 7"/>
          <p:cNvSpPr txBox="1"/>
          <p:nvPr/>
        </p:nvSpPr>
        <p:spPr>
          <a:xfrm>
            <a:off x="9304606" y="4723792"/>
            <a:ext cx="2726788" cy="1477328"/>
          </a:xfrm>
          <a:prstGeom prst="rect">
            <a:avLst/>
          </a:prstGeom>
          <a:noFill/>
        </p:spPr>
        <p:txBody>
          <a:bodyPr wrap="square" rtlCol="0">
            <a:spAutoFit/>
          </a:bodyPr>
          <a:lstStyle/>
          <a:p>
            <a:pPr>
              <a:lnSpc>
                <a:spcPct val="150000"/>
              </a:lnSpc>
            </a:pPr>
            <a:r>
              <a:rPr lang="en-IN" sz="2000" dirty="0" smtClean="0">
                <a:latin typeface="Times New Roman" panose="02020603050405020304" pitchFamily="18" charset="0"/>
                <a:cs typeface="Times New Roman" panose="02020603050405020304" pitchFamily="18" charset="0"/>
              </a:rPr>
              <a:t>Dinesh Kumar</a:t>
            </a:r>
          </a:p>
          <a:p>
            <a:pPr>
              <a:lnSpc>
                <a:spcPct val="150000"/>
              </a:lnSpc>
            </a:pPr>
            <a:r>
              <a:rPr lang="en-IN" sz="2000" dirty="0" smtClean="0">
                <a:latin typeface="Times New Roman" panose="02020603050405020304" pitchFamily="18" charset="0"/>
                <a:cs typeface="Times New Roman" panose="02020603050405020304" pitchFamily="18" charset="0"/>
              </a:rPr>
              <a:t>Assistant Professor</a:t>
            </a:r>
          </a:p>
          <a:p>
            <a:pPr>
              <a:lnSpc>
                <a:spcPct val="150000"/>
              </a:lnSpc>
            </a:pPr>
            <a:r>
              <a:rPr lang="en-IN" sz="2000" dirty="0" smtClean="0">
                <a:latin typeface="Times New Roman" panose="02020603050405020304" pitchFamily="18" charset="0"/>
                <a:cs typeface="Times New Roman" panose="02020603050405020304" pitchFamily="18" charset="0"/>
              </a:rPr>
              <a:t>School of Engineering</a:t>
            </a:r>
          </a:p>
        </p:txBody>
      </p:sp>
    </p:spTree>
    <p:extLst>
      <p:ext uri="{BB962C8B-B14F-4D97-AF65-F5344CB8AC3E}">
        <p14:creationId xmlns:p14="http://schemas.microsoft.com/office/powerpoint/2010/main" val="232278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361071" y="596427"/>
            <a:ext cx="11497994" cy="2805063"/>
          </a:xfrm>
          <a:prstGeom prst="rect">
            <a:avLst/>
          </a:prstGeom>
        </p:spPr>
        <p:txBody>
          <a:bodyPr wrap="square">
            <a:spAutoFit/>
          </a:bodyPr>
          <a:lstStyle/>
          <a:p>
            <a:pPr algn="just">
              <a:lnSpc>
                <a:spcPct val="150000"/>
              </a:lnSpc>
            </a:pPr>
            <a:r>
              <a:rPr lang="en-GB" sz="2400" b="1" dirty="0">
                <a:solidFill>
                  <a:srgbClr val="1F1F1F"/>
                </a:solidFill>
              </a:rPr>
              <a:t>Mechanism Of Ziegler–Natta </a:t>
            </a:r>
            <a:r>
              <a:rPr lang="en-GB" sz="2400" b="1" dirty="0" smtClean="0">
                <a:solidFill>
                  <a:srgbClr val="1F1F1F"/>
                </a:solidFill>
              </a:rPr>
              <a:t>Catalyst</a:t>
            </a:r>
          </a:p>
          <a:p>
            <a:pPr algn="just">
              <a:lnSpc>
                <a:spcPct val="150000"/>
              </a:lnSpc>
            </a:pPr>
            <a:r>
              <a:rPr lang="en-GB" sz="2400" dirty="0" smtClean="0">
                <a:solidFill>
                  <a:srgbClr val="040C28"/>
                </a:solidFill>
              </a:rPr>
              <a:t>Polymerisation </a:t>
            </a:r>
            <a:r>
              <a:rPr lang="en-GB" sz="2400" dirty="0">
                <a:solidFill>
                  <a:srgbClr val="040C28"/>
                </a:solidFill>
              </a:rPr>
              <a:t>usually takes place by the insertion of monomers where the transition metal ions are attached to the end of the growing chain</a:t>
            </a:r>
            <a:r>
              <a:rPr lang="en-GB" sz="2400" dirty="0">
                <a:solidFill>
                  <a:srgbClr val="1F1F1F"/>
                </a:solidFill>
              </a:rPr>
              <a:t>. The incoming monomers are simultaneously coordinated at vacant orbital sites, and there is a formation of long polymer chains.</a:t>
            </a:r>
            <a:endParaRPr lang="en-GB" sz="2400" dirty="0"/>
          </a:p>
        </p:txBody>
      </p:sp>
    </p:spTree>
    <p:extLst>
      <p:ext uri="{BB962C8B-B14F-4D97-AF65-F5344CB8AC3E}">
        <p14:creationId xmlns:p14="http://schemas.microsoft.com/office/powerpoint/2010/main" val="170965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stretch>
            <a:fillRect/>
          </a:stretch>
        </p:blipFill>
        <p:spPr>
          <a:xfrm>
            <a:off x="1415266" y="592308"/>
            <a:ext cx="9529397" cy="5553943"/>
          </a:xfrm>
          <a:prstGeom prst="rect">
            <a:avLst/>
          </a:prstGeom>
        </p:spPr>
      </p:pic>
    </p:spTree>
    <p:extLst>
      <p:ext uri="{BB962C8B-B14F-4D97-AF65-F5344CB8AC3E}">
        <p14:creationId xmlns:p14="http://schemas.microsoft.com/office/powerpoint/2010/main" val="81741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304799" y="1008746"/>
            <a:ext cx="11610535" cy="5632311"/>
          </a:xfrm>
          <a:prstGeom prst="rect">
            <a:avLst/>
          </a:prstGeom>
        </p:spPr>
        <p:txBody>
          <a:bodyPr wrap="square">
            <a:spAutoFit/>
          </a:bodyPr>
          <a:lstStyle/>
          <a:p>
            <a:pPr algn="just">
              <a:lnSpc>
                <a:spcPct val="200000"/>
              </a:lnSpc>
              <a:buFont typeface="Arial" panose="020B0604020202020204" pitchFamily="34" charset="0"/>
              <a:buChar char="•"/>
            </a:pPr>
            <a:r>
              <a:rPr lang="en-GB" sz="2200" dirty="0"/>
              <a:t>Polyurethane is a versatile material made by mixing chemicals to create a strong and flexible substance.</a:t>
            </a:r>
          </a:p>
          <a:p>
            <a:pPr algn="just">
              <a:lnSpc>
                <a:spcPct val="200000"/>
              </a:lnSpc>
              <a:buFont typeface="Arial" panose="020B0604020202020204" pitchFamily="34" charset="0"/>
              <a:buChar char="•"/>
            </a:pPr>
            <a:r>
              <a:rPr lang="en-GB" sz="2200" dirty="0"/>
              <a:t>It can be found in various forms, from soft and cushiony to rigid and tough, making it suitable for a wide range of applications.</a:t>
            </a:r>
          </a:p>
          <a:p>
            <a:pPr algn="just">
              <a:lnSpc>
                <a:spcPct val="200000"/>
              </a:lnSpc>
              <a:buFont typeface="Arial" panose="020B0604020202020204" pitchFamily="34" charset="0"/>
              <a:buChar char="•"/>
            </a:pPr>
            <a:r>
              <a:rPr lang="en-GB" sz="2200" dirty="0"/>
              <a:t>Its durability, resistance to chemicals and moisture, and flexibility make it valuable in industries such as furniture, automotive, insulation, and more</a:t>
            </a:r>
            <a:r>
              <a:rPr lang="en-GB" sz="2200" dirty="0" smtClean="0"/>
              <a:t>.</a:t>
            </a:r>
          </a:p>
          <a:p>
            <a:pPr algn="just">
              <a:lnSpc>
                <a:spcPct val="200000"/>
              </a:lnSpc>
              <a:buFont typeface="Arial" panose="020B0604020202020204" pitchFamily="34" charset="0"/>
              <a:buChar char="•"/>
            </a:pPr>
            <a:r>
              <a:rPr lang="en-GB" sz="2200" dirty="0"/>
              <a:t>Most polyurethanes do not melt upon heating and can, therefore, be classified as </a:t>
            </a:r>
            <a:r>
              <a:rPr lang="en-GB" sz="2200" dirty="0">
                <a:hlinkClick r:id="rId2"/>
              </a:rPr>
              <a:t>thermosetting polymers</a:t>
            </a:r>
            <a:r>
              <a:rPr lang="en-GB" sz="2200" dirty="0"/>
              <a:t>.</a:t>
            </a:r>
          </a:p>
        </p:txBody>
      </p:sp>
      <p:sp>
        <p:nvSpPr>
          <p:cNvPr id="6" name="Rectangle 5"/>
          <p:cNvSpPr/>
          <p:nvPr/>
        </p:nvSpPr>
        <p:spPr>
          <a:xfrm>
            <a:off x="304799" y="547081"/>
            <a:ext cx="2228687" cy="461665"/>
          </a:xfrm>
          <a:prstGeom prst="rect">
            <a:avLst/>
          </a:prstGeom>
        </p:spPr>
        <p:txBody>
          <a:bodyPr wrap="none">
            <a:spAutoFit/>
          </a:bodyPr>
          <a:lstStyle/>
          <a:p>
            <a:r>
              <a:rPr lang="en-GB" sz="2400" b="1" dirty="0" smtClean="0"/>
              <a:t>POLYURETHANE</a:t>
            </a:r>
            <a:endParaRPr lang="en-GB" sz="2400" b="1" dirty="0"/>
          </a:p>
        </p:txBody>
      </p:sp>
    </p:spTree>
    <p:extLst>
      <p:ext uri="{BB962C8B-B14F-4D97-AF65-F5344CB8AC3E}">
        <p14:creationId xmlns:p14="http://schemas.microsoft.com/office/powerpoint/2010/main" val="4202807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https://cdn1.byjus.com/wp-content/uploads/2022/07/Preparation-of-Polyurethane-700x138.png"/>
          <p:cNvPicPr>
            <a:picLocks noChangeAspect="1" noChangeArrowheads="1"/>
          </p:cNvPicPr>
          <p:nvPr/>
        </p:nvPicPr>
        <p:blipFill rotWithShape="1">
          <a:blip r:embed="rId2">
            <a:extLst>
              <a:ext uri="{28A0092B-C50C-407E-A947-70E740481C1C}">
                <a14:useLocalDpi xmlns:a14="http://schemas.microsoft.com/office/drawing/2010/main" val="0"/>
              </a:ext>
            </a:extLst>
          </a:blip>
          <a:srcRect t="27861" r="10666" b="9865"/>
          <a:stretch/>
        </p:blipFill>
        <p:spPr bwMode="auto">
          <a:xfrm>
            <a:off x="261161" y="801859"/>
            <a:ext cx="11669677" cy="16037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1160" y="3534013"/>
            <a:ext cx="11669677" cy="2400657"/>
          </a:xfrm>
          <a:prstGeom prst="rect">
            <a:avLst/>
          </a:prstGeom>
        </p:spPr>
        <p:txBody>
          <a:bodyPr wrap="square">
            <a:spAutoFit/>
          </a:bodyPr>
          <a:lstStyle/>
          <a:p>
            <a:pPr algn="just">
              <a:lnSpc>
                <a:spcPct val="150000"/>
              </a:lnSpc>
            </a:pPr>
            <a:r>
              <a:rPr lang="en-GB" sz="2000" b="1" dirty="0" smtClean="0"/>
              <a:t>PREPARATION OF POLYURETHANE</a:t>
            </a:r>
            <a:endParaRPr lang="en-GB" sz="2000" dirty="0" smtClean="0"/>
          </a:p>
          <a:p>
            <a:pPr algn="just">
              <a:lnSpc>
                <a:spcPct val="150000"/>
              </a:lnSpc>
            </a:pPr>
            <a:r>
              <a:rPr lang="en-GB" sz="2000" dirty="0" smtClean="0"/>
              <a:t>They </a:t>
            </a:r>
            <a:r>
              <a:rPr lang="en-GB" sz="2000" dirty="0"/>
              <a:t>can be prepared via the chemical reactions between diisocyanates (that contain at least two isocyanate groups per molecule) and polyols (that contain at least two hydroxyl groups per molecule). These reactions usually require the presence of a catalyst or some ultraviolet light in order to overcome the activation energy barrier.</a:t>
            </a:r>
          </a:p>
        </p:txBody>
      </p:sp>
    </p:spTree>
    <p:extLst>
      <p:ext uri="{BB962C8B-B14F-4D97-AF65-F5344CB8AC3E}">
        <p14:creationId xmlns:p14="http://schemas.microsoft.com/office/powerpoint/2010/main" val="385038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stretch>
            <a:fillRect/>
          </a:stretch>
        </p:blipFill>
        <p:spPr>
          <a:xfrm>
            <a:off x="2205550" y="606616"/>
            <a:ext cx="7780899" cy="5658836"/>
          </a:xfrm>
          <a:prstGeom prst="rect">
            <a:avLst/>
          </a:prstGeom>
        </p:spPr>
      </p:pic>
    </p:spTree>
    <p:extLst>
      <p:ext uri="{BB962C8B-B14F-4D97-AF65-F5344CB8AC3E}">
        <p14:creationId xmlns:p14="http://schemas.microsoft.com/office/powerpoint/2010/main" val="253604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78190" y="1185093"/>
            <a:ext cx="11835619" cy="313932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200" dirty="0"/>
              <a:t>if the polyol chain (which is used as a raw material for the preparation of the polyurethane) is long and flexible, the final product will be soft and elastic. </a:t>
            </a:r>
          </a:p>
          <a:p>
            <a:pPr marL="342900" indent="-342900" algn="just">
              <a:lnSpc>
                <a:spcPct val="150000"/>
              </a:lnSpc>
              <a:buFont typeface="Arial" panose="020B0604020202020204" pitchFamily="34" charset="0"/>
              <a:buChar char="•"/>
            </a:pPr>
            <a:r>
              <a:rPr lang="en-GB" sz="2200" dirty="0"/>
              <a:t>On the other hand, if the extent of cross-linking is very high, the final polyurethane product will be tough and rigid.</a:t>
            </a:r>
          </a:p>
          <a:p>
            <a:pPr marL="342900" indent="-342900" algn="just">
              <a:lnSpc>
                <a:spcPct val="150000"/>
              </a:lnSpc>
              <a:buFont typeface="Arial" panose="020B0604020202020204" pitchFamily="34" charset="0"/>
              <a:buChar char="•"/>
            </a:pPr>
            <a:r>
              <a:rPr lang="en-GB" sz="2200" dirty="0"/>
              <a:t> This structure also accounts for the thermosetting nature of the polymer, since polyurethane typically does not soften or melt when exposed to heat.</a:t>
            </a:r>
          </a:p>
        </p:txBody>
      </p:sp>
      <p:sp>
        <p:nvSpPr>
          <p:cNvPr id="6" name="Rectangle 5"/>
          <p:cNvSpPr/>
          <p:nvPr/>
        </p:nvSpPr>
        <p:spPr>
          <a:xfrm>
            <a:off x="178190" y="789357"/>
            <a:ext cx="4010713" cy="369332"/>
          </a:xfrm>
          <a:prstGeom prst="rect">
            <a:avLst/>
          </a:prstGeom>
        </p:spPr>
        <p:txBody>
          <a:bodyPr wrap="none">
            <a:spAutoFit/>
          </a:bodyPr>
          <a:lstStyle/>
          <a:p>
            <a:r>
              <a:rPr lang="en-GB" b="1" dirty="0" smtClean="0">
                <a:latin typeface="Poppins"/>
              </a:rPr>
              <a:t>PROPERTIES OF POLYURETHANE</a:t>
            </a:r>
            <a:endParaRPr lang="en-GB" b="1" i="0" dirty="0">
              <a:effectLst/>
              <a:latin typeface="Poppins"/>
            </a:endParaRPr>
          </a:p>
        </p:txBody>
      </p:sp>
    </p:spTree>
    <p:extLst>
      <p:ext uri="{BB962C8B-B14F-4D97-AF65-F5344CB8AC3E}">
        <p14:creationId xmlns:p14="http://schemas.microsoft.com/office/powerpoint/2010/main" val="420588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58633" y="613676"/>
            <a:ext cx="4556247" cy="461665"/>
          </a:xfrm>
          <a:prstGeom prst="rect">
            <a:avLst/>
          </a:prstGeom>
        </p:spPr>
        <p:txBody>
          <a:bodyPr wrap="none">
            <a:spAutoFit/>
          </a:bodyPr>
          <a:lstStyle/>
          <a:p>
            <a:r>
              <a:rPr lang="en-GB" sz="2400" b="1" dirty="0" smtClean="0"/>
              <a:t>APPLICATIONS OF POLYURETHANE</a:t>
            </a:r>
            <a:endParaRPr lang="en-GB" sz="2400" b="1" i="0" dirty="0">
              <a:effectLst/>
            </a:endParaRPr>
          </a:p>
        </p:txBody>
      </p:sp>
      <p:pic>
        <p:nvPicPr>
          <p:cNvPr id="6146" name="Picture 2" descr="https://www.researchgate.net/profile/Paula-Ferreira-32/publication/235348389/figure/fig6/AS:666774810918928@1535982911893/Main-areas-of-PUs-applic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134642"/>
            <a:ext cx="8096250" cy="530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5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https://cdn.britannica.com/21/22321-050-D8576AD9/element-symbol-square-Au-periodic-table-some.jpg"/>
          <p:cNvPicPr>
            <a:picLocks noChangeAspect="1" noChangeArrowheads="1"/>
          </p:cNvPicPr>
          <p:nvPr/>
        </p:nvPicPr>
        <p:blipFill rotWithShape="1">
          <a:blip r:embed="rId2" cstate="print">
            <a:clrChange>
              <a:clrFrom>
                <a:srgbClr val="D2C4E8"/>
              </a:clrFrom>
              <a:clrTo>
                <a:srgbClr val="D2C4E8">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b="4673"/>
          <a:stretch/>
        </p:blipFill>
        <p:spPr bwMode="auto">
          <a:xfrm>
            <a:off x="6888780" y="1567542"/>
            <a:ext cx="5201620" cy="3556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7286" y="538105"/>
            <a:ext cx="970671" cy="461665"/>
          </a:xfrm>
          <a:prstGeom prst="rect">
            <a:avLst/>
          </a:prstGeom>
          <a:noFill/>
        </p:spPr>
        <p:txBody>
          <a:bodyPr wrap="square" rtlCol="0">
            <a:spAutoFit/>
          </a:bodyPr>
          <a:lstStyle/>
          <a:p>
            <a:r>
              <a:rPr lang="en-IN" sz="2400" b="1" dirty="0" smtClean="0"/>
              <a:t>GOLD</a:t>
            </a:r>
            <a:endParaRPr lang="en-GB" sz="2400" b="1" dirty="0"/>
          </a:p>
        </p:txBody>
      </p:sp>
      <p:sp>
        <p:nvSpPr>
          <p:cNvPr id="7" name="Rectangle 6"/>
          <p:cNvSpPr/>
          <p:nvPr/>
        </p:nvSpPr>
        <p:spPr>
          <a:xfrm>
            <a:off x="267286" y="899384"/>
            <a:ext cx="6096000" cy="4154984"/>
          </a:xfrm>
          <a:prstGeom prst="rect">
            <a:avLst/>
          </a:prstGeom>
        </p:spPr>
        <p:txBody>
          <a:bodyPr>
            <a:spAutoFit/>
          </a:bodyPr>
          <a:lstStyle/>
          <a:p>
            <a:pPr marL="342900" indent="-342900" algn="just">
              <a:lnSpc>
                <a:spcPct val="200000"/>
              </a:lnSpc>
              <a:buFont typeface="Arial" panose="020B0604020202020204" pitchFamily="34" charset="0"/>
              <a:buChar char="•"/>
            </a:pPr>
            <a:r>
              <a:rPr lang="en-GB" sz="2200" dirty="0">
                <a:solidFill>
                  <a:srgbClr val="1F1F1F"/>
                </a:solidFill>
              </a:rPr>
              <a:t>Gold is </a:t>
            </a:r>
            <a:r>
              <a:rPr lang="en-GB" sz="2200" dirty="0">
                <a:solidFill>
                  <a:srgbClr val="040C28"/>
                </a:solidFill>
              </a:rPr>
              <a:t>one of the densest of all metals</a:t>
            </a:r>
            <a:r>
              <a:rPr lang="en-GB" sz="2200" dirty="0">
                <a:solidFill>
                  <a:srgbClr val="1F1F1F"/>
                </a:solidFill>
              </a:rPr>
              <a:t>. </a:t>
            </a:r>
            <a:endParaRPr lang="en-GB" sz="2200" dirty="0" smtClean="0">
              <a:solidFill>
                <a:srgbClr val="1F1F1F"/>
              </a:solidFill>
            </a:endParaRPr>
          </a:p>
          <a:p>
            <a:pPr marL="342900" indent="-342900" algn="just">
              <a:lnSpc>
                <a:spcPct val="200000"/>
              </a:lnSpc>
              <a:buFont typeface="Arial" panose="020B0604020202020204" pitchFamily="34" charset="0"/>
              <a:buChar char="•"/>
            </a:pPr>
            <a:r>
              <a:rPr lang="en-GB" sz="2200" dirty="0" smtClean="0">
                <a:solidFill>
                  <a:srgbClr val="1F1F1F"/>
                </a:solidFill>
              </a:rPr>
              <a:t>It </a:t>
            </a:r>
            <a:r>
              <a:rPr lang="en-GB" sz="2200" dirty="0">
                <a:solidFill>
                  <a:srgbClr val="1F1F1F"/>
                </a:solidFill>
              </a:rPr>
              <a:t>is a good conductor of heat and electricity. </a:t>
            </a:r>
            <a:endParaRPr lang="en-GB" sz="2200" dirty="0" smtClean="0">
              <a:solidFill>
                <a:srgbClr val="1F1F1F"/>
              </a:solidFill>
            </a:endParaRPr>
          </a:p>
          <a:p>
            <a:pPr marL="342900" indent="-342900" algn="just">
              <a:lnSpc>
                <a:spcPct val="200000"/>
              </a:lnSpc>
              <a:buFont typeface="Arial" panose="020B0604020202020204" pitchFamily="34" charset="0"/>
              <a:buChar char="•"/>
            </a:pPr>
            <a:r>
              <a:rPr lang="en-GB" sz="2200" dirty="0" smtClean="0">
                <a:solidFill>
                  <a:srgbClr val="1F1F1F"/>
                </a:solidFill>
              </a:rPr>
              <a:t>It </a:t>
            </a:r>
            <a:r>
              <a:rPr lang="en-GB" sz="2200" dirty="0">
                <a:solidFill>
                  <a:srgbClr val="1F1F1F"/>
                </a:solidFill>
              </a:rPr>
              <a:t>is also soft and the most malleable and ductile of the </a:t>
            </a:r>
            <a:r>
              <a:rPr lang="en-GB" sz="2200" dirty="0" smtClean="0">
                <a:solidFill>
                  <a:srgbClr val="1F1F1F"/>
                </a:solidFill>
              </a:rPr>
              <a:t>elements</a:t>
            </a:r>
          </a:p>
          <a:p>
            <a:pPr marL="342900" indent="-342900" algn="just">
              <a:lnSpc>
                <a:spcPct val="200000"/>
              </a:lnSpc>
              <a:buFont typeface="Arial" panose="020B0604020202020204" pitchFamily="34" charset="0"/>
              <a:buChar char="•"/>
            </a:pPr>
            <a:r>
              <a:rPr lang="en-GB" sz="2200" dirty="0"/>
              <a:t>The tensile strength of gold is 120 </a:t>
            </a:r>
            <a:r>
              <a:rPr lang="en-GB" sz="2200" dirty="0" smtClean="0"/>
              <a:t>Mpa.</a:t>
            </a:r>
          </a:p>
          <a:p>
            <a:pPr marL="342900" indent="-342900" algn="just">
              <a:lnSpc>
                <a:spcPct val="200000"/>
              </a:lnSpc>
              <a:buFont typeface="Arial" panose="020B0604020202020204" pitchFamily="34" charset="0"/>
              <a:buChar char="•"/>
            </a:pPr>
            <a:endParaRPr lang="en-GB" sz="2200" dirty="0"/>
          </a:p>
        </p:txBody>
      </p:sp>
    </p:spTree>
    <p:extLst>
      <p:ext uri="{BB962C8B-B14F-4D97-AF65-F5344CB8AC3E}">
        <p14:creationId xmlns:p14="http://schemas.microsoft.com/office/powerpoint/2010/main" val="334284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rotWithShape="1">
          <a:blip r:embed="rId2">
            <a:grayscl/>
          </a:blip>
          <a:srcRect l="8307" t="14958" r="38269" b="11160"/>
          <a:stretch/>
        </p:blipFill>
        <p:spPr>
          <a:xfrm>
            <a:off x="2424332" y="581173"/>
            <a:ext cx="7343335" cy="5709721"/>
          </a:xfrm>
          <a:prstGeom prst="rect">
            <a:avLst/>
          </a:prstGeom>
        </p:spPr>
      </p:pic>
    </p:spTree>
    <p:extLst>
      <p:ext uri="{BB962C8B-B14F-4D97-AF65-F5344CB8AC3E}">
        <p14:creationId xmlns:p14="http://schemas.microsoft.com/office/powerpoint/2010/main" val="198969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304800" y="839963"/>
            <a:ext cx="11582400" cy="487056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300" b="1" dirty="0">
                <a:cs typeface="Segoe UI" panose="020B0502040204020203" pitchFamily="34" charset="0"/>
              </a:rPr>
              <a:t>Hardness</a:t>
            </a:r>
            <a:r>
              <a:rPr lang="en-GB" sz="2300" dirty="0">
                <a:cs typeface="Segoe UI" panose="020B0502040204020203" pitchFamily="34" charset="0"/>
              </a:rPr>
              <a:t>: Gold is relatively soft with a hardness range of 2.5 to 3 on the Mohs scale.</a:t>
            </a:r>
          </a:p>
          <a:p>
            <a:pPr marL="342900" indent="-342900" algn="just">
              <a:lnSpc>
                <a:spcPct val="150000"/>
              </a:lnSpc>
              <a:buFont typeface="Arial" panose="020B0604020202020204" pitchFamily="34" charset="0"/>
              <a:buChar char="•"/>
            </a:pPr>
            <a:r>
              <a:rPr lang="en-GB" sz="2300" b="1" dirty="0">
                <a:cs typeface="Segoe UI" panose="020B0502040204020203" pitchFamily="34" charset="0"/>
              </a:rPr>
              <a:t>Malleability</a:t>
            </a:r>
            <a:r>
              <a:rPr lang="en-GB" sz="2300" dirty="0">
                <a:cs typeface="Segoe UI" panose="020B0502040204020203" pitchFamily="34" charset="0"/>
              </a:rPr>
              <a:t>: Highly malleable; it can be hammered into sheets as thin as a few atoms.</a:t>
            </a:r>
          </a:p>
          <a:p>
            <a:pPr marL="342900" indent="-342900" algn="just">
              <a:lnSpc>
                <a:spcPct val="150000"/>
              </a:lnSpc>
              <a:buFont typeface="Arial" panose="020B0604020202020204" pitchFamily="34" charset="0"/>
              <a:buChar char="•"/>
            </a:pPr>
            <a:r>
              <a:rPr lang="en-GB" sz="2300" b="1" dirty="0">
                <a:cs typeface="Segoe UI" panose="020B0502040204020203" pitchFamily="34" charset="0"/>
              </a:rPr>
              <a:t>Ductility</a:t>
            </a:r>
            <a:r>
              <a:rPr lang="en-GB" sz="2300" dirty="0">
                <a:cs typeface="Segoe UI" panose="020B0502040204020203" pitchFamily="34" charset="0"/>
              </a:rPr>
              <a:t>: Highly ductile; can be drawn into wires over several </a:t>
            </a:r>
            <a:r>
              <a:rPr lang="en-GB" sz="2300" dirty="0" smtClean="0">
                <a:cs typeface="Segoe UI" panose="020B0502040204020203" pitchFamily="34" charset="0"/>
              </a:rPr>
              <a:t>kilometres </a:t>
            </a:r>
            <a:r>
              <a:rPr lang="en-GB" sz="2300" dirty="0">
                <a:cs typeface="Segoe UI" panose="020B0502040204020203" pitchFamily="34" charset="0"/>
              </a:rPr>
              <a:t>from a single gram.</a:t>
            </a:r>
          </a:p>
          <a:p>
            <a:pPr marL="342900" indent="-342900" algn="just">
              <a:lnSpc>
                <a:spcPct val="150000"/>
              </a:lnSpc>
              <a:buFont typeface="Arial" panose="020B0604020202020204" pitchFamily="34" charset="0"/>
              <a:buChar char="•"/>
            </a:pPr>
            <a:r>
              <a:rPr lang="en-GB" sz="2300" b="1" dirty="0">
                <a:cs typeface="Segoe UI" panose="020B0502040204020203" pitchFamily="34" charset="0"/>
              </a:rPr>
              <a:t>Density</a:t>
            </a:r>
            <a:r>
              <a:rPr lang="en-GB" sz="2300" dirty="0">
                <a:cs typeface="Segoe UI" panose="020B0502040204020203" pitchFamily="34" charset="0"/>
              </a:rPr>
              <a:t>: High density with a specific gravity of around 19.3 g/cm³.</a:t>
            </a:r>
          </a:p>
          <a:p>
            <a:pPr marL="342900" indent="-342900" algn="just">
              <a:lnSpc>
                <a:spcPct val="150000"/>
              </a:lnSpc>
              <a:buFont typeface="Arial" panose="020B0604020202020204" pitchFamily="34" charset="0"/>
              <a:buChar char="•"/>
            </a:pPr>
            <a:r>
              <a:rPr lang="en-GB" sz="2300" b="1" dirty="0">
                <a:cs typeface="Segoe UI" panose="020B0502040204020203" pitchFamily="34" charset="0"/>
              </a:rPr>
              <a:t>Melting Point</a:t>
            </a:r>
            <a:r>
              <a:rPr lang="en-GB" sz="2300" dirty="0">
                <a:cs typeface="Segoe UI" panose="020B0502040204020203" pitchFamily="34" charset="0"/>
              </a:rPr>
              <a:t>: High melting point, approximately 1,947°C to 1,948°C (3,537°F to 3,538°F).</a:t>
            </a:r>
          </a:p>
          <a:p>
            <a:pPr marL="342900" indent="-342900" algn="just">
              <a:lnSpc>
                <a:spcPct val="150000"/>
              </a:lnSpc>
              <a:buFont typeface="Arial" panose="020B0604020202020204" pitchFamily="34" charset="0"/>
              <a:buChar char="•"/>
            </a:pPr>
            <a:r>
              <a:rPr lang="en-GB" sz="2300" b="1" dirty="0">
                <a:cs typeface="Segoe UI" panose="020B0502040204020203" pitchFamily="34" charset="0"/>
              </a:rPr>
              <a:t>Conductivity</a:t>
            </a:r>
            <a:r>
              <a:rPr lang="en-GB" sz="2300" dirty="0">
                <a:cs typeface="Segoe UI" panose="020B0502040204020203" pitchFamily="34" charset="0"/>
              </a:rPr>
              <a:t>: Good electrical conductivity, though not as high as some other metals.</a:t>
            </a:r>
          </a:p>
          <a:p>
            <a:pPr marL="342900" indent="-342900" algn="just">
              <a:lnSpc>
                <a:spcPct val="150000"/>
              </a:lnSpc>
              <a:buFont typeface="Arial" panose="020B0604020202020204" pitchFamily="34" charset="0"/>
              <a:buChar char="•"/>
            </a:pPr>
            <a:r>
              <a:rPr lang="en-GB" sz="2300" b="1" dirty="0">
                <a:cs typeface="Segoe UI" panose="020B0502040204020203" pitchFamily="34" charset="0"/>
              </a:rPr>
              <a:t>Corrosion Resistance</a:t>
            </a:r>
            <a:r>
              <a:rPr lang="en-GB" sz="2300" dirty="0">
                <a:cs typeface="Segoe UI" panose="020B0502040204020203" pitchFamily="34" charset="0"/>
              </a:rPr>
              <a:t>: Excellent resistance to </a:t>
            </a:r>
            <a:r>
              <a:rPr lang="en-GB" sz="2300" dirty="0" smtClean="0">
                <a:cs typeface="Segoe UI" panose="020B0502040204020203" pitchFamily="34" charset="0"/>
              </a:rPr>
              <a:t>corrosion.</a:t>
            </a:r>
            <a:endParaRPr lang="en-GB" sz="2300" dirty="0">
              <a:cs typeface="Segoe UI" panose="020B0502040204020203" pitchFamily="34" charset="0"/>
            </a:endParaRPr>
          </a:p>
          <a:p>
            <a:pPr marL="342900" indent="-342900" algn="just">
              <a:lnSpc>
                <a:spcPct val="150000"/>
              </a:lnSpc>
              <a:buFont typeface="Arial" panose="020B0604020202020204" pitchFamily="34" charset="0"/>
              <a:buChar char="•"/>
            </a:pPr>
            <a:r>
              <a:rPr lang="en-GB" sz="2300" b="1" dirty="0">
                <a:cs typeface="Segoe UI" panose="020B0502040204020203" pitchFamily="34" charset="0"/>
              </a:rPr>
              <a:t>Magnetic Properties</a:t>
            </a:r>
            <a:r>
              <a:rPr lang="en-GB" sz="2300" dirty="0">
                <a:cs typeface="Segoe UI" panose="020B0502040204020203" pitchFamily="34" charset="0"/>
              </a:rPr>
              <a:t>: Non-magnetic.</a:t>
            </a:r>
          </a:p>
          <a:p>
            <a:pPr marL="342900" indent="-342900" algn="just">
              <a:lnSpc>
                <a:spcPct val="150000"/>
              </a:lnSpc>
              <a:buFont typeface="Arial" panose="020B0604020202020204" pitchFamily="34" charset="0"/>
              <a:buChar char="•"/>
            </a:pPr>
            <a:r>
              <a:rPr lang="en-GB" sz="2300" b="1" dirty="0">
                <a:cs typeface="Segoe UI" panose="020B0502040204020203" pitchFamily="34" charset="0"/>
              </a:rPr>
              <a:t>Resilience</a:t>
            </a:r>
            <a:r>
              <a:rPr lang="en-GB" sz="2300" dirty="0">
                <a:cs typeface="Segoe UI" panose="020B0502040204020203" pitchFamily="34" charset="0"/>
              </a:rPr>
              <a:t>: Resilient and maintains properties over time.</a:t>
            </a:r>
            <a:endParaRPr lang="en-GB" sz="2300" b="0" i="0" dirty="0">
              <a:effectLst/>
              <a:cs typeface="Segoe UI" panose="020B0502040204020203" pitchFamily="34" charset="0"/>
            </a:endParaRPr>
          </a:p>
        </p:txBody>
      </p:sp>
    </p:spTree>
    <p:extLst>
      <p:ext uri="{BB962C8B-B14F-4D97-AF65-F5344CB8AC3E}">
        <p14:creationId xmlns:p14="http://schemas.microsoft.com/office/powerpoint/2010/main" val="279824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35927" y="458929"/>
            <a:ext cx="6969781" cy="5978560"/>
          </a:xfrm>
          <a:prstGeom prst="rect">
            <a:avLst/>
          </a:prstGeom>
        </p:spPr>
        <p:txBody>
          <a:bodyPr wrap="square">
            <a:spAutoFit/>
          </a:bodyPr>
          <a:lstStyle/>
          <a:p>
            <a:pPr algn="just">
              <a:lnSpc>
                <a:spcPct val="150000"/>
              </a:lnSpc>
            </a:pPr>
            <a:r>
              <a:rPr lang="en-GB" sz="2400" b="1" dirty="0" smtClean="0"/>
              <a:t>LEAD</a:t>
            </a:r>
          </a:p>
          <a:p>
            <a:pPr marL="800100" lvl="1" indent="-342900" algn="just">
              <a:lnSpc>
                <a:spcPct val="150000"/>
              </a:lnSpc>
              <a:buFont typeface="Arial" panose="020B0604020202020204" pitchFamily="34" charset="0"/>
              <a:buChar char="•"/>
            </a:pPr>
            <a:r>
              <a:rPr lang="en-GB" sz="2100" dirty="0" smtClean="0"/>
              <a:t>It is a bluish grey metal having specific gravity 11.36 and melting point 326°C</a:t>
            </a:r>
          </a:p>
          <a:p>
            <a:pPr marL="800100" lvl="1" indent="-342900" algn="just">
              <a:lnSpc>
                <a:spcPct val="150000"/>
              </a:lnSpc>
              <a:buFont typeface="Arial" panose="020B0604020202020204" pitchFamily="34" charset="0"/>
              <a:buChar char="•"/>
            </a:pPr>
            <a:r>
              <a:rPr lang="en-GB" sz="2100" dirty="0" smtClean="0"/>
              <a:t>It is so soft that it can be cut with a knife</a:t>
            </a:r>
          </a:p>
          <a:p>
            <a:pPr marL="800100" lvl="1" indent="-342900" algn="just">
              <a:lnSpc>
                <a:spcPct val="150000"/>
              </a:lnSpc>
              <a:buFont typeface="Arial" panose="020B0604020202020204" pitchFamily="34" charset="0"/>
              <a:buChar char="•"/>
            </a:pPr>
            <a:r>
              <a:rPr lang="en-GB" sz="2100" dirty="0" smtClean="0"/>
              <a:t>It is extensively used for making solders, as a lining for acid tanks, cisterns, water pipes, and as coating for electrical cables. </a:t>
            </a:r>
          </a:p>
          <a:p>
            <a:pPr marL="800100" lvl="1" indent="-342900" algn="just">
              <a:lnSpc>
                <a:spcPct val="150000"/>
              </a:lnSpc>
              <a:buFont typeface="Arial" panose="020B0604020202020204" pitchFamily="34" charset="0"/>
              <a:buChar char="•"/>
            </a:pPr>
            <a:r>
              <a:rPr lang="en-GB" sz="2100" dirty="0" smtClean="0"/>
              <a:t>The lead base alloys are employed where a cheap and corrosion resistant material is required</a:t>
            </a:r>
          </a:p>
          <a:p>
            <a:pPr marL="800100" lvl="1" indent="-342900" algn="just">
              <a:lnSpc>
                <a:spcPct val="150000"/>
              </a:lnSpc>
              <a:buFont typeface="Arial" panose="020B0604020202020204" pitchFamily="34" charset="0"/>
              <a:buChar char="•"/>
            </a:pPr>
            <a:r>
              <a:rPr lang="en-GB" sz="2100" dirty="0" smtClean="0"/>
              <a:t>An alloy containing 83% lead, 15% antimony, 1.5% tin and 0.5% copper is used for large bearings subjected to light service. </a:t>
            </a:r>
          </a:p>
        </p:txBody>
      </p:sp>
      <p:pic>
        <p:nvPicPr>
          <p:cNvPr id="1026" name="Picture 2" descr="https://cdn.britannica.com/18/22318-050-B9CD67E5/element-symbol-Pb-square-periodic-table-som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31"/>
          <a:stretch/>
        </p:blipFill>
        <p:spPr bwMode="auto">
          <a:xfrm>
            <a:off x="7041635" y="1655897"/>
            <a:ext cx="4944935" cy="358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56810" y="3051313"/>
            <a:ext cx="11878380" cy="769441"/>
          </a:xfrm>
          <a:prstGeom prst="rect">
            <a:avLst/>
          </a:prstGeom>
        </p:spPr>
        <p:txBody>
          <a:bodyPr wrap="none">
            <a:spAutoFit/>
          </a:bodyPr>
          <a:lstStyle/>
          <a:p>
            <a:r>
              <a:rPr lang="en-GB" sz="4400" b="1" dirty="0" smtClean="0"/>
              <a:t>CHEMICALS USED IN THE AUTOMOTIVE INDUSTRY</a:t>
            </a:r>
            <a:endParaRPr lang="en-GB" sz="4400" b="1" dirty="0"/>
          </a:p>
        </p:txBody>
      </p:sp>
    </p:spTree>
    <p:extLst>
      <p:ext uri="{BB962C8B-B14F-4D97-AF65-F5344CB8AC3E}">
        <p14:creationId xmlns:p14="http://schemas.microsoft.com/office/powerpoint/2010/main" val="271334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69100" y="599607"/>
            <a:ext cx="2316724" cy="461665"/>
          </a:xfrm>
          <a:prstGeom prst="rect">
            <a:avLst/>
          </a:prstGeom>
        </p:spPr>
        <p:txBody>
          <a:bodyPr wrap="none">
            <a:spAutoFit/>
          </a:bodyPr>
          <a:lstStyle/>
          <a:p>
            <a:r>
              <a:rPr lang="en-GB" sz="2400" b="1" dirty="0" smtClean="0"/>
              <a:t>POLYPROPYLENE</a:t>
            </a:r>
            <a:endParaRPr lang="en-GB" sz="2400" b="1" dirty="0"/>
          </a:p>
        </p:txBody>
      </p:sp>
      <p:sp>
        <p:nvSpPr>
          <p:cNvPr id="6" name="Rectangle 5"/>
          <p:cNvSpPr/>
          <p:nvPr/>
        </p:nvSpPr>
        <p:spPr>
          <a:xfrm>
            <a:off x="169099" y="1061272"/>
            <a:ext cx="11816575" cy="26314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200" dirty="0"/>
              <a:t>Polypropylene (PP) is a tough, rigid, and crystalline thermoplastic. It is made from propene (or propylene) monomer. This linear hydrocarbon resin is the lightest polymer among all commodity plastics</a:t>
            </a:r>
            <a:r>
              <a:rPr lang="en-GB" sz="2200" dirty="0" smtClean="0"/>
              <a:t>.</a:t>
            </a:r>
          </a:p>
          <a:p>
            <a:pPr marL="342900" indent="-342900" algn="just">
              <a:lnSpc>
                <a:spcPct val="150000"/>
              </a:lnSpc>
              <a:buFont typeface="Arial" panose="020B0604020202020204" pitchFamily="34" charset="0"/>
              <a:buChar char="•"/>
            </a:pPr>
            <a:r>
              <a:rPr lang="en-GB" sz="2200" dirty="0"/>
              <a:t>Polypropylene (PP) is a type of polyolefin that is slightly harder than polyethylene. It is a commodity plastic with low density and high heat resistance. Its chemical formula is </a:t>
            </a:r>
            <a:r>
              <a:rPr lang="en-GB" sz="2200" b="1" dirty="0">
                <a:solidFill>
                  <a:srgbClr val="FF0000"/>
                </a:solidFill>
              </a:rPr>
              <a:t>(C</a:t>
            </a:r>
            <a:r>
              <a:rPr lang="en-GB" sz="2200" b="1" baseline="-25000" dirty="0">
                <a:solidFill>
                  <a:srgbClr val="FF0000"/>
                </a:solidFill>
              </a:rPr>
              <a:t>3</a:t>
            </a:r>
            <a:r>
              <a:rPr lang="en-GB" sz="2200" b="1" dirty="0">
                <a:solidFill>
                  <a:srgbClr val="FF0000"/>
                </a:solidFill>
              </a:rPr>
              <a:t>H</a:t>
            </a:r>
            <a:r>
              <a:rPr lang="en-GB" sz="2200" b="1" baseline="-25000" dirty="0">
                <a:solidFill>
                  <a:srgbClr val="FF0000"/>
                </a:solidFill>
              </a:rPr>
              <a:t>6</a:t>
            </a:r>
            <a:r>
              <a:rPr lang="en-GB" sz="2200" b="1" dirty="0">
                <a:solidFill>
                  <a:srgbClr val="FF0000"/>
                </a:solidFill>
              </a:rPr>
              <a:t>)n.</a:t>
            </a:r>
          </a:p>
        </p:txBody>
      </p:sp>
      <p:pic>
        <p:nvPicPr>
          <p:cNvPr id="2050" name="Picture 2" descr="https://omnexus.specialchem.com/_/media/selection-guides/omnexus/polymer-profiles/polypropylene/polypropylene-molecular-stucture.jpg?la=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708" y="3941577"/>
            <a:ext cx="6290090" cy="212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80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098" name="Picture 2" descr="Polymerization of propene to polypropyl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11" y="943757"/>
            <a:ext cx="10864960" cy="479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71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stretch>
            <a:fillRect/>
          </a:stretch>
        </p:blipFill>
        <p:spPr>
          <a:xfrm>
            <a:off x="1417467" y="676055"/>
            <a:ext cx="8964490" cy="5606409"/>
          </a:xfrm>
          <a:prstGeom prst="rect">
            <a:avLst/>
          </a:prstGeom>
        </p:spPr>
      </p:pic>
    </p:spTree>
    <p:extLst>
      <p:ext uri="{BB962C8B-B14F-4D97-AF65-F5344CB8AC3E}">
        <p14:creationId xmlns:p14="http://schemas.microsoft.com/office/powerpoint/2010/main" val="1299296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577</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vt:lpstr>
      <vt:lpstr>Poppins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209</cp:revision>
  <dcterms:created xsi:type="dcterms:W3CDTF">2023-09-04T08:52:27Z</dcterms:created>
  <dcterms:modified xsi:type="dcterms:W3CDTF">2023-10-12T05:25:40Z</dcterms:modified>
</cp:coreProperties>
</file>